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32"/>
  </p:notesMasterIdLst>
  <p:sldIdLst>
    <p:sldId id="2147308367" r:id="rId6"/>
    <p:sldId id="2147308587" r:id="rId7"/>
    <p:sldId id="2147308379" r:id="rId8"/>
    <p:sldId id="2147308609" r:id="rId9"/>
    <p:sldId id="2147308505" r:id="rId10"/>
    <p:sldId id="2147308595" r:id="rId11"/>
    <p:sldId id="2147308617"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555" r:id="rId23"/>
    <p:sldId id="2147308556" r:id="rId24"/>
    <p:sldId id="2147308614" r:id="rId25"/>
    <p:sldId id="2147308615" r:id="rId26"/>
    <p:sldId id="2147308558" r:id="rId27"/>
    <p:sldId id="2147308616" r:id="rId28"/>
    <p:sldId id="2147308581" r:id="rId29"/>
    <p:sldId id="2147308613" r:id="rId30"/>
    <p:sldId id="21473086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17"/>
            <p14:sldId id="2147308610"/>
            <p14:sldId id="2147308592"/>
            <p14:sldId id="2147308593"/>
            <p14:sldId id="2147308611"/>
            <p14:sldId id="2147308516"/>
            <p14:sldId id="2147308601"/>
            <p14:sldId id="2147308603"/>
            <p14:sldId id="2147308612"/>
            <p14:sldId id="2147308420"/>
            <p14:sldId id="2147308606"/>
            <p14:sldId id="2147308555"/>
            <p14:sldId id="2147308556"/>
            <p14:sldId id="2147308614"/>
            <p14:sldId id="2147308615"/>
            <p14:sldId id="2147308558"/>
            <p14:sldId id="2147308616"/>
            <p14:sldId id="2147308581"/>
            <p14:sldId id="2147308613"/>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A"/>
    <a:srgbClr val="012B51"/>
    <a:srgbClr val="002540"/>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437" autoAdjust="0"/>
  </p:normalViewPr>
  <p:slideViewPr>
    <p:cSldViewPr snapToGrid="0">
      <p:cViewPr varScale="1">
        <p:scale>
          <a:sx n="49" d="100"/>
          <a:sy n="49" d="100"/>
        </p:scale>
        <p:origin x="58" y="552"/>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8/7/2024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07/08/2024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latin typeface="+mn-lt"/>
              </a:rPr>
              <a:t>Responsabile Unità Operativa </a:t>
            </a:r>
            <a:r>
              <a:rPr lang="it-IT" sz="2800" b="1" dirty="0">
                <a:solidFill>
                  <a:srgbClr val="012B51"/>
                </a:solidFill>
                <a:ea typeface="Dotum" panose="020B0503020000020004" pitchFamily="34" charset="-127"/>
              </a:rPr>
              <a:t>– HUB</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96" name="CasellaDiTesto 95">
            <a:extLst>
              <a:ext uri="{FF2B5EF4-FFF2-40B4-BE49-F238E27FC236}">
                <a16:creationId xmlns:a16="http://schemas.microsoft.com/office/drawing/2014/main" id="{B67FC87F-D44D-6B8C-0CDF-CFCD288E3F5C}"/>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2/3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Responsabile Unità Operativa - HUB</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Responsabile dell’unità Operativa di tipo Hub,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 dell'elenco dei Certificati emessi dai medici facenti parte dell’Unità Operativa su cui presta servizio l’utente abilitato</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 </a:t>
            </a:r>
            <a:r>
              <a:rPr lang="it-IT" sz="1400" dirty="0">
                <a:solidFill>
                  <a:srgbClr val="000000"/>
                </a:solidFill>
                <a:cs typeface="Calibri" panose="020F0502020204030204" pitchFamily="34" charset="0"/>
              </a:rPr>
              <a:t>il sistema consente ai ruoli istituzionali autorizzati di effettuare il download dei certificati presenti, relativamente alla visibilità territoriale</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4" name="Immagine 3">
            <a:extLst>
              <a:ext uri="{FF2B5EF4-FFF2-40B4-BE49-F238E27FC236}">
                <a16:creationId xmlns:a16="http://schemas.microsoft.com/office/drawing/2014/main" id="{46A2AED8-6DAE-66FF-9F42-B3D6BF100E58}"/>
              </a:ext>
            </a:extLst>
          </p:cNvPr>
          <p:cNvPicPr>
            <a:picLocks noChangeAspect="1"/>
          </p:cNvPicPr>
          <p:nvPr/>
        </p:nvPicPr>
        <p:blipFill>
          <a:blip r:embed="rId2"/>
          <a:stretch>
            <a:fillRect/>
          </a:stretch>
        </p:blipFill>
        <p:spPr>
          <a:xfrm>
            <a:off x="5552939" y="1420140"/>
            <a:ext cx="6639061"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3847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responsabile un metodo per accedere rapidamente ai certificati emessi/presi in carico dai medici afferenti alla stessa unità operativa del medico loggato,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461665"/>
          </a:xfrm>
          <a:prstGeom prst="rect">
            <a:avLst/>
          </a:prstGeom>
        </p:spPr>
        <p:txBody>
          <a:bodyPr wrap="square">
            <a:spAutoFit/>
          </a:bodyPr>
          <a:lstStyle/>
          <a:p>
            <a:r>
              <a:rPr lang="it-IT" sz="2400" b="1" dirty="0">
                <a:solidFill>
                  <a:srgbClr val="003D6A"/>
                </a:solidFill>
              </a:rPr>
              <a:t>Ricerca Certificato 1/7</a:t>
            </a:r>
            <a:endParaRPr lang="en-GB" sz="2400" b="1" dirty="0">
              <a:solidFill>
                <a:srgbClr val="003D6A"/>
              </a:solidFill>
            </a:endParaRPr>
          </a:p>
        </p:txBody>
      </p:sp>
      <p:sp>
        <p:nvSpPr>
          <p:cNvPr id="2" name="CasellaDiTesto 1">
            <a:extLst>
              <a:ext uri="{FF2B5EF4-FFF2-40B4-BE49-F238E27FC236}">
                <a16:creationId xmlns:a16="http://schemas.microsoft.com/office/drawing/2014/main" id="{5B9C80A4-3094-77E9-E15C-4C5A3913224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pic>
        <p:nvPicPr>
          <p:cNvPr id="4" name="Immagine 3">
            <a:extLst>
              <a:ext uri="{FF2B5EF4-FFF2-40B4-BE49-F238E27FC236}">
                <a16:creationId xmlns:a16="http://schemas.microsoft.com/office/drawing/2014/main" id="{4A4042F3-F3F5-EA78-D26F-EB4CF5E99726}"/>
              </a:ext>
            </a:extLst>
          </p:cNvPr>
          <p:cNvPicPr>
            <a:picLocks noChangeAspect="1"/>
          </p:cNvPicPr>
          <p:nvPr/>
        </p:nvPicPr>
        <p:blipFill>
          <a:blip r:embed="rId2"/>
          <a:stretch>
            <a:fillRect/>
          </a:stretch>
        </p:blipFill>
        <p:spPr>
          <a:xfrm>
            <a:off x="5476873" y="1384704"/>
            <a:ext cx="6603822" cy="3240000"/>
          </a:xfrm>
          <a:prstGeom prst="rect">
            <a:avLst/>
          </a:prstGeom>
        </p:spPr>
      </p:pic>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e Stato Certificato,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2/7</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9AD34ADA-9CD2-73C9-A617-940BE00D14C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pic>
        <p:nvPicPr>
          <p:cNvPr id="5" name="Immagine 4">
            <a:extLst>
              <a:ext uri="{FF2B5EF4-FFF2-40B4-BE49-F238E27FC236}">
                <a16:creationId xmlns:a16="http://schemas.microsoft.com/office/drawing/2014/main" id="{D3CD4CA3-62BC-B5DA-8B3A-FD94170F2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268" y="1395054"/>
            <a:ext cx="6603822" cy="3240000"/>
          </a:xfrm>
          <a:prstGeom prst="rect">
            <a:avLst/>
          </a:prstGeom>
        </p:spPr>
      </p:pic>
    </p:spTree>
    <p:extLst>
      <p:ext uri="{BB962C8B-B14F-4D97-AF65-F5344CB8AC3E}">
        <p14:creationId xmlns:p14="http://schemas.microsoft.com/office/powerpoint/2010/main" val="368358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3/7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il dettaglio.</a:t>
            </a:r>
          </a:p>
        </p:txBody>
      </p:sp>
      <p:sp>
        <p:nvSpPr>
          <p:cNvPr id="2" name="CasellaDiTesto 1">
            <a:extLst>
              <a:ext uri="{FF2B5EF4-FFF2-40B4-BE49-F238E27FC236}">
                <a16:creationId xmlns:a16="http://schemas.microsoft.com/office/drawing/2014/main" id="{45F46052-F283-A8FE-F05D-5DCEA08CBA0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pic>
        <p:nvPicPr>
          <p:cNvPr id="4" name="Immagine 3">
            <a:extLst>
              <a:ext uri="{FF2B5EF4-FFF2-40B4-BE49-F238E27FC236}">
                <a16:creationId xmlns:a16="http://schemas.microsoft.com/office/drawing/2014/main" id="{19BCC742-6580-C3CB-DE8A-D5FCEC512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211" y="1366479"/>
            <a:ext cx="6624920" cy="3240000"/>
          </a:xfrm>
          <a:prstGeom prst="rect">
            <a:avLst/>
          </a:prstGeom>
        </p:spPr>
      </p:pic>
      <p:sp>
        <p:nvSpPr>
          <p:cNvPr id="11" name="Ovale 10">
            <a:extLst>
              <a:ext uri="{FF2B5EF4-FFF2-40B4-BE49-F238E27FC236}">
                <a16:creationId xmlns:a16="http://schemas.microsoft.com/office/drawing/2014/main" id="{6FCAB11F-D19B-6C04-CBE1-82C800F40C17}"/>
              </a:ext>
            </a:extLst>
          </p:cNvPr>
          <p:cNvSpPr/>
          <p:nvPr/>
        </p:nvSpPr>
        <p:spPr>
          <a:xfrm>
            <a:off x="1195344" y="218534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grpSp>
        <p:nvGrpSpPr>
          <p:cNvPr id="14" name="Gruppo 13">
            <a:extLst>
              <a:ext uri="{FF2B5EF4-FFF2-40B4-BE49-F238E27FC236}">
                <a16:creationId xmlns:a16="http://schemas.microsoft.com/office/drawing/2014/main" id="{78D1B5A9-39F0-0852-021D-55A0D45247CE}"/>
              </a:ext>
            </a:extLst>
          </p:cNvPr>
          <p:cNvGrpSpPr/>
          <p:nvPr/>
        </p:nvGrpSpPr>
        <p:grpSpPr>
          <a:xfrm>
            <a:off x="5809403" y="3343154"/>
            <a:ext cx="5315920" cy="2618641"/>
            <a:chOff x="5809403" y="3343154"/>
            <a:chExt cx="5315920" cy="2618641"/>
          </a:xfrm>
        </p:grpSpPr>
        <p:pic>
          <p:nvPicPr>
            <p:cNvPr id="6" name="Immagine 5">
              <a:extLst>
                <a:ext uri="{FF2B5EF4-FFF2-40B4-BE49-F238E27FC236}">
                  <a16:creationId xmlns:a16="http://schemas.microsoft.com/office/drawing/2014/main" id="{2B8C6423-4F61-7E81-B2BC-F5D42AC2D285}"/>
                </a:ext>
              </a:extLst>
            </p:cNvPr>
            <p:cNvPicPr>
              <a:picLocks noChangeAspect="1"/>
            </p:cNvPicPr>
            <p:nvPr/>
          </p:nvPicPr>
          <p:blipFill>
            <a:blip r:embed="rId3"/>
            <a:stretch>
              <a:fillRect/>
            </a:stretch>
          </p:blipFill>
          <p:spPr>
            <a:xfrm>
              <a:off x="5809403" y="4125216"/>
              <a:ext cx="3977985" cy="1836579"/>
            </a:xfrm>
            <a:prstGeom prst="rect">
              <a:avLst/>
            </a:prstGeom>
            <a:ln>
              <a:solidFill>
                <a:schemeClr val="tx1"/>
              </a:solidFill>
            </a:ln>
          </p:spPr>
        </p:pic>
        <p:cxnSp>
          <p:nvCxnSpPr>
            <p:cNvPr id="10" name="Connettore diritto 9">
              <a:extLst>
                <a:ext uri="{FF2B5EF4-FFF2-40B4-BE49-F238E27FC236}">
                  <a16:creationId xmlns:a16="http://schemas.microsoft.com/office/drawing/2014/main" id="{612F0080-C88C-8B08-5D20-7A7628ABC065}"/>
                </a:ext>
              </a:extLst>
            </p:cNvPr>
            <p:cNvCxnSpPr>
              <a:cxnSpLocks/>
            </p:cNvCxnSpPr>
            <p:nvPr/>
          </p:nvCxnSpPr>
          <p:spPr>
            <a:xfrm flipH="1">
              <a:off x="9375494" y="3343154"/>
              <a:ext cx="1749829" cy="773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845E15D8-CD5C-CA46-741D-3F5D07DB6454}"/>
                </a:ext>
              </a:extLst>
            </p:cNvPr>
            <p:cNvSpPr/>
            <p:nvPr/>
          </p:nvSpPr>
          <p:spPr>
            <a:xfrm>
              <a:off x="9239431" y="473986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grpSp>
    </p:spTree>
    <p:extLst>
      <p:ext uri="{BB962C8B-B14F-4D97-AF65-F5344CB8AC3E}">
        <p14:creationId xmlns:p14="http://schemas.microsoft.com/office/powerpoint/2010/main" val="256910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HUB</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a:t>
            </a:r>
            <a:r>
              <a:rPr lang="it-IT" sz="2400" b="0" dirty="0">
                <a:solidFill>
                  <a:srgbClr val="012B51"/>
                </a:solidFill>
                <a:latin typeface="+mn-lt"/>
              </a:rPr>
              <a:t>-</a:t>
            </a:r>
            <a:r>
              <a:rPr lang="it-IT" dirty="0"/>
              <a:t>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45F46052-F283-A8FE-F05D-5DCEA08CBA0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pic>
        <p:nvPicPr>
          <p:cNvPr id="5" name="Immagine 4">
            <a:extLst>
              <a:ext uri="{FF2B5EF4-FFF2-40B4-BE49-F238E27FC236}">
                <a16:creationId xmlns:a16="http://schemas.microsoft.com/office/drawing/2014/main" id="{7E424332-9CF3-AF88-518E-80B5312A05B5}"/>
              </a:ext>
            </a:extLst>
          </p:cNvPr>
          <p:cNvPicPr>
            <a:picLocks noChangeAspect="1"/>
          </p:cNvPicPr>
          <p:nvPr/>
        </p:nvPicPr>
        <p:blipFill>
          <a:blip r:embed="rId2"/>
          <a:stretch>
            <a:fillRect/>
          </a:stretch>
        </p:blipFill>
        <p:spPr>
          <a:xfrm>
            <a:off x="5429141" y="1366479"/>
            <a:ext cx="6610840" cy="3240000"/>
          </a:xfrm>
          <a:prstGeom prst="rect">
            <a:avLst/>
          </a:prstGeom>
        </p:spPr>
      </p:pic>
    </p:spTree>
    <p:extLst>
      <p:ext uri="{BB962C8B-B14F-4D97-AF65-F5344CB8AC3E}">
        <p14:creationId xmlns:p14="http://schemas.microsoft.com/office/powerpoint/2010/main" val="107683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5/7</a:t>
            </a:r>
            <a:endParaRPr lang="en-GB" sz="2400" b="1" dirty="0">
              <a:solidFill>
                <a:srgbClr val="003D6A"/>
              </a:solidFill>
            </a:endParaRPr>
          </a:p>
        </p:txBody>
      </p:sp>
      <p:sp>
        <p:nvSpPr>
          <p:cNvPr id="2" name="CasellaDiTesto 1">
            <a:extLst>
              <a:ext uri="{FF2B5EF4-FFF2-40B4-BE49-F238E27FC236}">
                <a16:creationId xmlns:a16="http://schemas.microsoft.com/office/drawing/2014/main" id="{45F46052-F283-A8FE-F05D-5DCEA08CBA0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sp>
        <p:nvSpPr>
          <p:cNvPr id="3" name="Rettangolo 2">
            <a:extLst>
              <a:ext uri="{FF2B5EF4-FFF2-40B4-BE49-F238E27FC236}">
                <a16:creationId xmlns:a16="http://schemas.microsoft.com/office/drawing/2014/main" id="{A83C49F1-1E18-8826-BA5D-189EFF63242A}"/>
              </a:ext>
            </a:extLst>
          </p:cNvPr>
          <p:cNvSpPr/>
          <p:nvPr/>
        </p:nvSpPr>
        <p:spPr>
          <a:xfrm>
            <a:off x="348791" y="1366479"/>
            <a:ext cx="4994734" cy="3290581"/>
          </a:xfrm>
          <a:prstGeom prst="rect">
            <a:avLst/>
          </a:prstGeom>
          <a:ln w="28575">
            <a:solidFill>
              <a:srgbClr val="003D6A"/>
            </a:solidFill>
          </a:ln>
        </p:spPr>
        <p:txBody>
          <a:bodyPr wrap="square" lIns="91440" tIns="45720" rIns="91440" bIns="45720" anchor="t">
            <a:spAutoFit/>
          </a:bodyPr>
          <a:lstStyle/>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5" name="Immagine 4">
            <a:extLst>
              <a:ext uri="{FF2B5EF4-FFF2-40B4-BE49-F238E27FC236}">
                <a16:creationId xmlns:a16="http://schemas.microsoft.com/office/drawing/2014/main" id="{6DCCC4B7-65AF-1641-D4ED-711AD6B218B4}"/>
              </a:ext>
            </a:extLst>
          </p:cNvPr>
          <p:cNvPicPr>
            <a:picLocks noChangeAspect="1"/>
          </p:cNvPicPr>
          <p:nvPr/>
        </p:nvPicPr>
        <p:blipFill>
          <a:blip r:embed="rId2"/>
          <a:stretch>
            <a:fillRect/>
          </a:stretch>
        </p:blipFill>
        <p:spPr>
          <a:xfrm>
            <a:off x="5422842" y="1366479"/>
            <a:ext cx="6593624" cy="3240000"/>
          </a:xfrm>
          <a:prstGeom prst="rect">
            <a:avLst/>
          </a:prstGeom>
          <a:ln>
            <a:solidFill>
              <a:schemeClr val="tx1"/>
            </a:solidFill>
          </a:ln>
        </p:spPr>
      </p:pic>
    </p:spTree>
    <p:extLst>
      <p:ext uri="{BB962C8B-B14F-4D97-AF65-F5344CB8AC3E}">
        <p14:creationId xmlns:p14="http://schemas.microsoft.com/office/powerpoint/2010/main" val="246923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6/7</a:t>
            </a:r>
            <a:endParaRPr lang="en-GB" sz="2400" b="1" dirty="0">
              <a:solidFill>
                <a:srgbClr val="003D6A"/>
              </a:solidFill>
            </a:endParaRPr>
          </a:p>
        </p:txBody>
      </p:sp>
      <p:sp>
        <p:nvSpPr>
          <p:cNvPr id="2" name="CasellaDiTesto 1">
            <a:extLst>
              <a:ext uri="{FF2B5EF4-FFF2-40B4-BE49-F238E27FC236}">
                <a16:creationId xmlns:a16="http://schemas.microsoft.com/office/drawing/2014/main" id="{25DFF0BB-671D-2603-5496-C8C75EA5707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pic>
        <p:nvPicPr>
          <p:cNvPr id="3" name="Immagine 2">
            <a:extLst>
              <a:ext uri="{FF2B5EF4-FFF2-40B4-BE49-F238E27FC236}">
                <a16:creationId xmlns:a16="http://schemas.microsoft.com/office/drawing/2014/main" id="{5BBAE021-038E-8042-E0D3-F5C32FA35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058" y="1357870"/>
            <a:ext cx="6624920" cy="3240000"/>
          </a:xfrm>
          <a:prstGeom prst="rect">
            <a:avLst/>
          </a:prstGeom>
        </p:spPr>
      </p:pic>
      <p:pic>
        <p:nvPicPr>
          <p:cNvPr id="4" name="Immagine 3">
            <a:extLst>
              <a:ext uri="{FF2B5EF4-FFF2-40B4-BE49-F238E27FC236}">
                <a16:creationId xmlns:a16="http://schemas.microsoft.com/office/drawing/2014/main" id="{A321CC3B-FD69-362D-3EC2-43334C66AF31}"/>
              </a:ext>
            </a:extLst>
          </p:cNvPr>
          <p:cNvPicPr>
            <a:picLocks noChangeAspect="1"/>
          </p:cNvPicPr>
          <p:nvPr/>
        </p:nvPicPr>
        <p:blipFill>
          <a:blip r:embed="rId3"/>
          <a:stretch>
            <a:fillRect/>
          </a:stretch>
        </p:blipFill>
        <p:spPr>
          <a:xfrm>
            <a:off x="5983023" y="4141245"/>
            <a:ext cx="3977985" cy="1836579"/>
          </a:xfrm>
          <a:prstGeom prst="rect">
            <a:avLst/>
          </a:prstGeom>
          <a:ln>
            <a:solidFill>
              <a:schemeClr val="tx1"/>
            </a:solidFill>
          </a:ln>
        </p:spPr>
      </p:pic>
      <p:cxnSp>
        <p:nvCxnSpPr>
          <p:cNvPr id="5" name="Connettore diritto 4">
            <a:extLst>
              <a:ext uri="{FF2B5EF4-FFF2-40B4-BE49-F238E27FC236}">
                <a16:creationId xmlns:a16="http://schemas.microsoft.com/office/drawing/2014/main" id="{4C5C9528-1D75-5B33-5962-DFBCE4E272F0}"/>
              </a:ext>
            </a:extLst>
          </p:cNvPr>
          <p:cNvCxnSpPr/>
          <p:nvPr/>
        </p:nvCxnSpPr>
        <p:spPr>
          <a:xfrm flipH="1">
            <a:off x="9439275" y="3505200"/>
            <a:ext cx="1524000" cy="600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3E9E4EC6-071D-7E87-C5AD-8D3038B5A799}"/>
              </a:ext>
            </a:extLst>
          </p:cNvPr>
          <p:cNvSpPr/>
          <p:nvPr/>
        </p:nvSpPr>
        <p:spPr>
          <a:xfrm>
            <a:off x="348791" y="1357870"/>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br>
              <a:rPr lang="it-IT" sz="1400" dirty="0">
                <a:solidFill>
                  <a:srgbClr val="000000"/>
                </a:solidFill>
                <a:ea typeface="Times New Roman" panose="02020603050405020304" pitchFamily="18" charset="0"/>
                <a:cs typeface="Calibri" panose="020F0502020204030204" pitchFamily="34" charset="0"/>
              </a:rPr>
            </a:b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a:t>
            </a:r>
            <a:endParaRPr lang="it-IT" sz="1400" dirty="0">
              <a:solidFill>
                <a:srgbClr val="000000"/>
              </a:solidFill>
              <a:ea typeface="Times New Roman" panose="02020603050405020304" pitchFamily="18" charset="0"/>
              <a:cs typeface="Calibri" panose="020F0502020204030204" pitchFamily="34" charset="0"/>
            </a:endParaRPr>
          </a:p>
        </p:txBody>
      </p:sp>
      <p:sp>
        <p:nvSpPr>
          <p:cNvPr id="10" name="Ovale 9">
            <a:extLst>
              <a:ext uri="{FF2B5EF4-FFF2-40B4-BE49-F238E27FC236}">
                <a16:creationId xmlns:a16="http://schemas.microsoft.com/office/drawing/2014/main" id="{5F1815E1-5B49-14AA-495E-75C80C2521F0}"/>
              </a:ext>
            </a:extLst>
          </p:cNvPr>
          <p:cNvSpPr/>
          <p:nvPr/>
        </p:nvSpPr>
        <p:spPr>
          <a:xfrm>
            <a:off x="467477" y="20447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11" name="Ovale 10">
            <a:extLst>
              <a:ext uri="{FF2B5EF4-FFF2-40B4-BE49-F238E27FC236}">
                <a16:creationId xmlns:a16="http://schemas.microsoft.com/office/drawing/2014/main" id="{A56FC2E9-440A-FB69-E6D3-2F4F45C96C05}"/>
              </a:ext>
            </a:extLst>
          </p:cNvPr>
          <p:cNvSpPr/>
          <p:nvPr/>
        </p:nvSpPr>
        <p:spPr>
          <a:xfrm>
            <a:off x="9439783" y="5273396"/>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Tree>
    <p:extLst>
      <p:ext uri="{BB962C8B-B14F-4D97-AF65-F5344CB8AC3E}">
        <p14:creationId xmlns:p14="http://schemas.microsoft.com/office/powerpoint/2010/main" val="118735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71904"/>
            <a:ext cx="4994734" cy="305974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 e l’operazione </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Visualizza</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dirty="0">
                <a:solidFill>
                  <a:srgbClr val="000000"/>
                </a:solidFill>
                <a:cs typeface="Calibri" panose="020F0502020204030204" pitchFamily="34" charset="0"/>
              </a:rPr>
              <a:t> attraverso cui visualizzare l’intero dettaglio del certificato.</a:t>
            </a: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25DFF0BB-671D-2603-5496-C8C75EA5707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pic>
        <p:nvPicPr>
          <p:cNvPr id="8" name="Immagine 7">
            <a:extLst>
              <a:ext uri="{FF2B5EF4-FFF2-40B4-BE49-F238E27FC236}">
                <a16:creationId xmlns:a16="http://schemas.microsoft.com/office/drawing/2014/main" id="{BDC7A074-6180-86D6-000A-4495E5E34901}"/>
              </a:ext>
            </a:extLst>
          </p:cNvPr>
          <p:cNvPicPr>
            <a:picLocks noChangeAspect="1"/>
          </p:cNvPicPr>
          <p:nvPr/>
        </p:nvPicPr>
        <p:blipFill>
          <a:blip r:embed="rId2"/>
          <a:stretch>
            <a:fillRect/>
          </a:stretch>
        </p:blipFill>
        <p:spPr>
          <a:xfrm>
            <a:off x="5459973" y="1371904"/>
            <a:ext cx="6596819" cy="3240000"/>
          </a:xfrm>
          <a:prstGeom prst="rect">
            <a:avLst/>
          </a:prstGeom>
        </p:spPr>
      </p:pic>
    </p:spTree>
    <p:extLst>
      <p:ext uri="{BB962C8B-B14F-4D97-AF65-F5344CB8AC3E}">
        <p14:creationId xmlns:p14="http://schemas.microsoft.com/office/powerpoint/2010/main" val="4023627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Esporta Certificati 1/1</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01804"/>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L’operatore, mediante l’interfaccia web resa disponibile dalla funzionalità in oggetto, inserisce le seguenti informazioni di input:</a:t>
            </a:r>
          </a:p>
          <a:p>
            <a:pPr marL="285750" indent="-285750">
              <a:lnSpc>
                <a:spcPct val="150000"/>
              </a:lnSpc>
              <a:buFont typeface="Courier New" panose="02070309020205020404" pitchFamily="49" charset="0"/>
              <a:buChar char="o"/>
            </a:pPr>
            <a:r>
              <a:rPr lang="it-IT" sz="1400" b="1" dirty="0">
                <a:solidFill>
                  <a:srgbClr val="003D6A"/>
                </a:solidFill>
                <a:cs typeface="Calibri" panose="020F0502020204030204" pitchFamily="34" charset="0"/>
              </a:rPr>
              <a:t>Periodo: </a:t>
            </a:r>
            <a:r>
              <a:rPr lang="it-IT" sz="1400" dirty="0">
                <a:cs typeface="Calibri" panose="020F0502020204030204" pitchFamily="34" charset="0"/>
              </a:rPr>
              <a:t>s</a:t>
            </a:r>
            <a:r>
              <a:rPr lang="it-IT" sz="1400" dirty="0">
                <a:solidFill>
                  <a:sysClr val="windowText" lastClr="000000"/>
                </a:solidFill>
                <a:cs typeface="Calibri" panose="020F0502020204030204" pitchFamily="34" charset="0"/>
              </a:rPr>
              <a:t>pecificare il periodo desiderato indicando la data di inizio (Giorno-Mese-Anno) e la data di fine (Giorno-Mese-Anno).</a:t>
            </a:r>
          </a:p>
          <a:p>
            <a:pPr>
              <a:lnSpc>
                <a:spcPct val="150000"/>
              </a:lnSpc>
            </a:pPr>
            <a:r>
              <a:rPr lang="it-IT" sz="1400" dirty="0">
                <a:solidFill>
                  <a:sysClr val="windowText" lastClr="000000"/>
                </a:solidFill>
                <a:cs typeface="Calibri" panose="020F0502020204030204" pitchFamily="34" charset="0"/>
              </a:rPr>
              <a:t>Dopo aver inserito le informazioni di input, l'operatore può avviare il processo di esportazione dei certificati utilizzando il pulsante </a:t>
            </a:r>
            <a:r>
              <a:rPr lang="it-IT" sz="1400" b="1" dirty="0">
                <a:solidFill>
                  <a:srgbClr val="00B050"/>
                </a:solidFill>
                <a:cs typeface="Calibri" panose="020F0502020204030204" pitchFamily="34" charset="0"/>
              </a:rPr>
              <a:t>‘Esporta’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I certificati presenti nel file sono quelli che sono stati emessi/presi in carico da medici appartenenti all'unità operativa del responsabile attualmente loggato. L'operatore può quindi utilizzare il file scaricato per le proprie operazioni o archiviazione secondo necessità.</a:t>
            </a:r>
          </a:p>
        </p:txBody>
      </p:sp>
      <p:sp>
        <p:nvSpPr>
          <p:cNvPr id="2" name="CasellaDiTesto 1">
            <a:extLst>
              <a:ext uri="{FF2B5EF4-FFF2-40B4-BE49-F238E27FC236}">
                <a16:creationId xmlns:a16="http://schemas.microsoft.com/office/drawing/2014/main" id="{23068CCF-F510-25A6-1A1F-2E6E06D257C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HUB</a:t>
            </a:r>
          </a:p>
        </p:txBody>
      </p:sp>
      <p:pic>
        <p:nvPicPr>
          <p:cNvPr id="6" name="Immagine 5">
            <a:extLst>
              <a:ext uri="{FF2B5EF4-FFF2-40B4-BE49-F238E27FC236}">
                <a16:creationId xmlns:a16="http://schemas.microsoft.com/office/drawing/2014/main" id="{BD749F0E-D276-7D9C-0778-E7E0BD1C8A0A}"/>
              </a:ext>
            </a:extLst>
          </p:cNvPr>
          <p:cNvPicPr>
            <a:picLocks noChangeAspect="1"/>
          </p:cNvPicPr>
          <p:nvPr/>
        </p:nvPicPr>
        <p:blipFill>
          <a:blip r:embed="rId2"/>
          <a:stretch>
            <a:fillRect/>
          </a:stretch>
        </p:blipFill>
        <p:spPr>
          <a:xfrm>
            <a:off x="5435660" y="1401804"/>
            <a:ext cx="6624920" cy="3240000"/>
          </a:xfrm>
          <a:prstGeom prst="rect">
            <a:avLst/>
          </a:prstGeom>
        </p:spPr>
      </p:pic>
    </p:spTree>
    <p:extLst>
      <p:ext uri="{BB962C8B-B14F-4D97-AF65-F5344CB8AC3E}">
        <p14:creationId xmlns:p14="http://schemas.microsoft.com/office/powerpoint/2010/main" val="2786221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1855"/>
            <a:chOff x="346931" y="1967796"/>
            <a:chExt cx="488380" cy="2669843"/>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29638"/>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39"/>
            <a:ext cx="110745" cy="2570703"/>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05 - Profilo Applicativo: </a:t>
            </a:r>
            <a:r>
              <a:rPr lang="it-IT" sz="2400" b="0" dirty="0">
                <a:solidFill>
                  <a:srgbClr val="012B51"/>
                </a:solidFill>
                <a:latin typeface="+mn-lt"/>
              </a:rPr>
              <a:t>Responsabile Unità Operativa - </a:t>
            </a:r>
            <a:r>
              <a:rPr lang="it-IT" dirty="0"/>
              <a:t>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37153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HUB</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120995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HUB</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DA2A94-6087-4A68-B461-9500B2FE4C12}">
  <ds:schemaRefs>
    <ds:schemaRef ds:uri="http://schemas.microsoft.com/sharepoint/v3/contenttype/forms"/>
  </ds:schemaRefs>
</ds:datastoreItem>
</file>

<file path=customXml/itemProps2.xml><?xml version="1.0" encoding="utf-8"?>
<ds:datastoreItem xmlns:ds="http://schemas.openxmlformats.org/officeDocument/2006/customXml" ds:itemID="{ED651820-1CA3-4A44-BA10-C2FFB40B4AD3}"/>
</file>

<file path=customXml/itemProps3.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docProps/app.xml><?xml version="1.0" encoding="utf-8"?>
<Properties xmlns="http://schemas.openxmlformats.org/officeDocument/2006/extended-properties" xmlns:vt="http://schemas.openxmlformats.org/officeDocument/2006/docPropsVTypes">
  <Template>TM16401371[[fn=Atlante]]</Template>
  <TotalTime>4600</TotalTime>
  <Words>2254</Words>
  <Application>Microsoft Office PowerPoint</Application>
  <PresentationFormat>Widescreen</PresentationFormat>
  <Paragraphs>261</Paragraphs>
  <Slides>26</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26</vt:i4>
      </vt:variant>
    </vt:vector>
  </HeadingPairs>
  <TitlesOfParts>
    <vt:vector size="37" baseType="lpstr">
      <vt:lpstr>Dotum</vt:lpstr>
      <vt:lpstr>Arial</vt:lpstr>
      <vt:lpstr>Calibri</vt:lpstr>
      <vt:lpstr>Century Gothic</vt:lpstr>
      <vt:lpstr>Courier New</vt:lpstr>
      <vt:lpstr>Gill Sans Nova Light</vt:lpstr>
      <vt:lpstr>Söhne</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Federica Borgia</cp:lastModifiedBy>
  <cp:revision>281</cp:revision>
  <dcterms:created xsi:type="dcterms:W3CDTF">2022-10-31T09:31:33Z</dcterms:created>
  <dcterms:modified xsi:type="dcterms:W3CDTF">2024-08-07T09:10:50Z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ies>
</file>