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79"/>
  </p:notesMasterIdLst>
  <p:sldIdLst>
    <p:sldId id="425" r:id="rId5"/>
    <p:sldId id="444" r:id="rId6"/>
    <p:sldId id="271" r:id="rId7"/>
    <p:sldId id="440" r:id="rId8"/>
    <p:sldId id="447" r:id="rId9"/>
    <p:sldId id="441" r:id="rId10"/>
    <p:sldId id="442" r:id="rId11"/>
    <p:sldId id="446" r:id="rId12"/>
    <p:sldId id="448" r:id="rId13"/>
    <p:sldId id="450" r:id="rId14"/>
    <p:sldId id="451" r:id="rId15"/>
    <p:sldId id="449" r:id="rId16"/>
    <p:sldId id="453" r:id="rId17"/>
    <p:sldId id="452" r:id="rId18"/>
    <p:sldId id="454" r:id="rId19"/>
    <p:sldId id="455" r:id="rId20"/>
    <p:sldId id="456" r:id="rId21"/>
    <p:sldId id="457" r:id="rId22"/>
    <p:sldId id="458" r:id="rId23"/>
    <p:sldId id="459" r:id="rId24"/>
    <p:sldId id="460" r:id="rId25"/>
    <p:sldId id="461" r:id="rId26"/>
    <p:sldId id="462" r:id="rId27"/>
    <p:sldId id="463" r:id="rId28"/>
    <p:sldId id="465" r:id="rId29"/>
    <p:sldId id="464" r:id="rId30"/>
    <p:sldId id="466" r:id="rId31"/>
    <p:sldId id="469" r:id="rId32"/>
    <p:sldId id="468" r:id="rId33"/>
    <p:sldId id="470" r:id="rId34"/>
    <p:sldId id="471" r:id="rId35"/>
    <p:sldId id="472" r:id="rId36"/>
    <p:sldId id="473" r:id="rId37"/>
    <p:sldId id="474" r:id="rId38"/>
    <p:sldId id="475" r:id="rId39"/>
    <p:sldId id="476" r:id="rId40"/>
    <p:sldId id="477" r:id="rId41"/>
    <p:sldId id="478" r:id="rId42"/>
    <p:sldId id="479" r:id="rId43"/>
    <p:sldId id="480" r:id="rId44"/>
    <p:sldId id="481" r:id="rId45"/>
    <p:sldId id="483" r:id="rId46"/>
    <p:sldId id="482" r:id="rId47"/>
    <p:sldId id="484" r:id="rId48"/>
    <p:sldId id="485" r:id="rId49"/>
    <p:sldId id="486" r:id="rId50"/>
    <p:sldId id="487" r:id="rId51"/>
    <p:sldId id="488" r:id="rId52"/>
    <p:sldId id="489" r:id="rId53"/>
    <p:sldId id="490" r:id="rId54"/>
    <p:sldId id="491" r:id="rId55"/>
    <p:sldId id="492" r:id="rId56"/>
    <p:sldId id="493" r:id="rId57"/>
    <p:sldId id="494" r:id="rId58"/>
    <p:sldId id="495" r:id="rId59"/>
    <p:sldId id="507" r:id="rId60"/>
    <p:sldId id="508" r:id="rId61"/>
    <p:sldId id="515" r:id="rId62"/>
    <p:sldId id="516" r:id="rId63"/>
    <p:sldId id="510" r:id="rId64"/>
    <p:sldId id="511" r:id="rId65"/>
    <p:sldId id="512" r:id="rId66"/>
    <p:sldId id="513" r:id="rId67"/>
    <p:sldId id="514" r:id="rId68"/>
    <p:sldId id="496" r:id="rId69"/>
    <p:sldId id="497" r:id="rId70"/>
    <p:sldId id="498" r:id="rId71"/>
    <p:sldId id="499" r:id="rId72"/>
    <p:sldId id="500" r:id="rId73"/>
    <p:sldId id="501" r:id="rId74"/>
    <p:sldId id="503" r:id="rId75"/>
    <p:sldId id="505" r:id="rId76"/>
    <p:sldId id="504" r:id="rId77"/>
    <p:sldId id="426" r:id="rId7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2DCBB0-62F0-16AF-1B5D-496ABBA5FB94}" name="Di Pasquali, Carlotta" initials="DPC" userId="S::carlotta.dipasquali@dxc.com::4818b0ec-a785-4ea4-a01d-1e80dd69dea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agone, Patrizia Benedetta" initials="DPB" lastIdx="1" clrIdx="0">
    <p:extLst>
      <p:ext uri="{19B8F6BF-5375-455C-9EA6-DF929625EA0E}">
        <p15:presenceInfo xmlns:p15="http://schemas.microsoft.com/office/powerpoint/2012/main" userId="S::p.dragone@dxc.com::23e218d5-5def-4b51-a44a-8081856c1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6A"/>
    <a:srgbClr val="F8FAFD"/>
    <a:srgbClr val="3481BB"/>
    <a:srgbClr val="999999"/>
    <a:srgbClr val="0563C1"/>
    <a:srgbClr val="F2F4F9"/>
    <a:srgbClr val="E4E9EC"/>
    <a:srgbClr val="FAFAFA"/>
    <a:srgbClr val="F3F2F1"/>
    <a:srgbClr val="002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E72A5-D3A8-5E2D-9E3A-C630399EF0B0}" v="51" dt="2026-02-23T17:18:54.917"/>
    <p1510:client id="{1F7B605E-5799-C3A9-2959-BA4A56E91EBB}" v="4" dt="2026-02-23T17:15:27.003"/>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38" autoAdjust="0"/>
    <p:restoredTop sz="94660"/>
  </p:normalViewPr>
  <p:slideViewPr>
    <p:cSldViewPr snapToGrid="0">
      <p:cViewPr varScale="1">
        <p:scale>
          <a:sx n="67" d="100"/>
          <a:sy n="67" d="100"/>
        </p:scale>
        <p:origin x="72" y="336"/>
      </p:cViewPr>
      <p:guideLst>
        <p:guide orient="horz" pos="2183"/>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8/10/relationships/authors" Target="authors.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derica Borgia" userId="S::federica.borgia@exprivia.com::015d5596-a833-4dda-9dc2-e3e055a1dc4d" providerId="AD" clId="Web-{1F7B605E-5799-C3A9-2959-BA4A56E91EBB}"/>
    <pc:docChg chg="addSld delSld">
      <pc:chgData name="Federica Borgia" userId="S::federica.borgia@exprivia.com::015d5596-a833-4dda-9dc2-e3e055a1dc4d" providerId="AD" clId="Web-{1F7B605E-5799-C3A9-2959-BA4A56E91EBB}" dt="2026-02-23T17:15:27.003" v="3"/>
      <pc:docMkLst>
        <pc:docMk/>
      </pc:docMkLst>
      <pc:sldChg chg="add del">
        <pc:chgData name="Federica Borgia" userId="S::federica.borgia@exprivia.com::015d5596-a833-4dda-9dc2-e3e055a1dc4d" providerId="AD" clId="Web-{1F7B605E-5799-C3A9-2959-BA4A56E91EBB}" dt="2026-02-23T17:15:18.331" v="2"/>
        <pc:sldMkLst>
          <pc:docMk/>
          <pc:sldMk cId="938126317" sldId="428"/>
        </pc:sldMkLst>
      </pc:sldChg>
      <pc:sldChg chg="add replId">
        <pc:chgData name="Federica Borgia" userId="S::federica.borgia@exprivia.com::015d5596-a833-4dda-9dc2-e3e055a1dc4d" providerId="AD" clId="Web-{1F7B605E-5799-C3A9-2959-BA4A56E91EBB}" dt="2026-02-23T17:15:27.003" v="3"/>
        <pc:sldMkLst>
          <pc:docMk/>
          <pc:sldMk cId="1787160795" sldId="446"/>
        </pc:sldMkLst>
      </pc:sldChg>
    </pc:docChg>
  </pc:docChgLst>
  <pc:docChgLst>
    <pc:chgData name="Federica Borgia" userId="S::federica.borgia@exprivia.com::015d5596-a833-4dda-9dc2-e3e055a1dc4d" providerId="AD" clId="Web-{003E72A5-D3A8-5E2D-9E3A-C630399EF0B0}"/>
    <pc:docChg chg="addSld delSld modSld">
      <pc:chgData name="Federica Borgia" userId="S::federica.borgia@exprivia.com::015d5596-a833-4dda-9dc2-e3e055a1dc4d" providerId="AD" clId="Web-{003E72A5-D3A8-5E2D-9E3A-C630399EF0B0}" dt="2026-02-23T17:18:52.385" v="31" actId="20577"/>
      <pc:docMkLst>
        <pc:docMk/>
      </pc:docMkLst>
      <pc:sldChg chg="add del">
        <pc:chgData name="Federica Borgia" userId="S::federica.borgia@exprivia.com::015d5596-a833-4dda-9dc2-e3e055a1dc4d" providerId="AD" clId="Web-{003E72A5-D3A8-5E2D-9E3A-C630399EF0B0}" dt="2026-02-23T17:17:42.415" v="16"/>
        <pc:sldMkLst>
          <pc:docMk/>
          <pc:sldMk cId="3692293267" sldId="429"/>
        </pc:sldMkLst>
      </pc:sldChg>
      <pc:sldChg chg="modSp">
        <pc:chgData name="Federica Borgia" userId="S::federica.borgia@exprivia.com::015d5596-a833-4dda-9dc2-e3e055a1dc4d" providerId="AD" clId="Web-{003E72A5-D3A8-5E2D-9E3A-C630399EF0B0}" dt="2026-02-23T17:17:13.258" v="12" actId="20577"/>
        <pc:sldMkLst>
          <pc:docMk/>
          <pc:sldMk cId="371692711" sldId="441"/>
        </pc:sldMkLst>
        <pc:spChg chg="mod">
          <ac:chgData name="Federica Borgia" userId="S::federica.borgia@exprivia.com::015d5596-a833-4dda-9dc2-e3e055a1dc4d" providerId="AD" clId="Web-{003E72A5-D3A8-5E2D-9E3A-C630399EF0B0}" dt="2026-02-23T17:17:13.258" v="12" actId="20577"/>
          <ac:spMkLst>
            <pc:docMk/>
            <pc:sldMk cId="371692711" sldId="441"/>
            <ac:spMk id="13" creationId="{AA2551B8-02CF-1D28-696F-63E3AE6E3CA2}"/>
          </ac:spMkLst>
        </pc:spChg>
      </pc:sldChg>
      <pc:sldChg chg="modSp">
        <pc:chgData name="Federica Borgia" userId="S::federica.borgia@exprivia.com::015d5596-a833-4dda-9dc2-e3e055a1dc4d" providerId="AD" clId="Web-{003E72A5-D3A8-5E2D-9E3A-C630399EF0B0}" dt="2026-02-23T17:17:16.524" v="13" actId="20577"/>
        <pc:sldMkLst>
          <pc:docMk/>
          <pc:sldMk cId="1404510920" sldId="442"/>
        </pc:sldMkLst>
        <pc:spChg chg="mod">
          <ac:chgData name="Federica Borgia" userId="S::federica.borgia@exprivia.com::015d5596-a833-4dda-9dc2-e3e055a1dc4d" providerId="AD" clId="Web-{003E72A5-D3A8-5E2D-9E3A-C630399EF0B0}" dt="2026-02-23T17:17:16.524" v="13" actId="20577"/>
          <ac:spMkLst>
            <pc:docMk/>
            <pc:sldMk cId="1404510920" sldId="442"/>
            <ac:spMk id="13" creationId="{9BD8ED92-1CE1-FC25-538F-E495F330BD61}"/>
          </ac:spMkLst>
        </pc:spChg>
      </pc:sldChg>
      <pc:sldChg chg="modSp">
        <pc:chgData name="Federica Borgia" userId="S::federica.borgia@exprivia.com::015d5596-a833-4dda-9dc2-e3e055a1dc4d" providerId="AD" clId="Web-{003E72A5-D3A8-5E2D-9E3A-C630399EF0B0}" dt="2026-02-23T17:18:52.385" v="31" actId="20577"/>
        <pc:sldMkLst>
          <pc:docMk/>
          <pc:sldMk cId="2202341105" sldId="443"/>
        </pc:sldMkLst>
        <pc:spChg chg="mod">
          <ac:chgData name="Federica Borgia" userId="S::federica.borgia@exprivia.com::015d5596-a833-4dda-9dc2-e3e055a1dc4d" providerId="AD" clId="Web-{003E72A5-D3A8-5E2D-9E3A-C630399EF0B0}" dt="2026-02-23T17:18:52.385" v="31" actId="20577"/>
          <ac:spMkLst>
            <pc:docMk/>
            <pc:sldMk cId="2202341105" sldId="443"/>
            <ac:spMk id="13" creationId="{606765DC-E290-21C8-CCB3-9AE7C3738877}"/>
          </ac:spMkLst>
        </pc:spChg>
      </pc:sldChg>
      <pc:sldChg chg="del">
        <pc:chgData name="Federica Borgia" userId="S::federica.borgia@exprivia.com::015d5596-a833-4dda-9dc2-e3e055a1dc4d" providerId="AD" clId="Web-{003E72A5-D3A8-5E2D-9E3A-C630399EF0B0}" dt="2026-02-23T17:16:13.476" v="1"/>
        <pc:sldMkLst>
          <pc:docMk/>
          <pc:sldMk cId="4249688352" sldId="445"/>
        </pc:sldMkLst>
      </pc:sldChg>
      <pc:sldChg chg="modSp">
        <pc:chgData name="Federica Borgia" userId="S::federica.borgia@exprivia.com::015d5596-a833-4dda-9dc2-e3e055a1dc4d" providerId="AD" clId="Web-{003E72A5-D3A8-5E2D-9E3A-C630399EF0B0}" dt="2026-02-23T17:17:04.383" v="9" actId="1076"/>
        <pc:sldMkLst>
          <pc:docMk/>
          <pc:sldMk cId="1787160795" sldId="446"/>
        </pc:sldMkLst>
        <pc:spChg chg="mod">
          <ac:chgData name="Federica Borgia" userId="S::federica.borgia@exprivia.com::015d5596-a833-4dda-9dc2-e3e055a1dc4d" providerId="AD" clId="Web-{003E72A5-D3A8-5E2D-9E3A-C630399EF0B0}" dt="2026-02-23T17:17:04.383" v="9" actId="1076"/>
          <ac:spMkLst>
            <pc:docMk/>
            <pc:sldMk cId="1787160795" sldId="446"/>
            <ac:spMk id="6" creationId="{A492CABD-7357-2ACD-4446-D0C56721F024}"/>
          </ac:spMkLst>
        </pc:spChg>
        <pc:spChg chg="mod">
          <ac:chgData name="Federica Borgia" userId="S::federica.borgia@exprivia.com::015d5596-a833-4dda-9dc2-e3e055a1dc4d" providerId="AD" clId="Web-{003E72A5-D3A8-5E2D-9E3A-C630399EF0B0}" dt="2026-02-23T17:16:42.273" v="5" actId="1076"/>
          <ac:spMkLst>
            <pc:docMk/>
            <pc:sldMk cId="1787160795" sldId="446"/>
            <ac:spMk id="8" creationId="{5344C75D-25C8-892E-A87E-8F2FD295F558}"/>
          </ac:spMkLst>
        </pc:spChg>
        <pc:spChg chg="mod">
          <ac:chgData name="Federica Borgia" userId="S::federica.borgia@exprivia.com::015d5596-a833-4dda-9dc2-e3e055a1dc4d" providerId="AD" clId="Web-{003E72A5-D3A8-5E2D-9E3A-C630399EF0B0}" dt="2026-02-23T17:16:56.399" v="8"/>
          <ac:spMkLst>
            <pc:docMk/>
            <pc:sldMk cId="1787160795" sldId="446"/>
            <ac:spMk id="12" creationId="{D96B2C3B-1674-F52D-4675-639E89138923}"/>
          </ac:spMkLst>
        </pc:spChg>
      </pc:sldChg>
      <pc:sldChg chg="modSp add replId">
        <pc:chgData name="Federica Borgia" userId="S::federica.borgia@exprivia.com::015d5596-a833-4dda-9dc2-e3e055a1dc4d" providerId="AD" clId="Web-{003E72A5-D3A8-5E2D-9E3A-C630399EF0B0}" dt="2026-02-23T17:16:24.367" v="2" actId="20577"/>
        <pc:sldMkLst>
          <pc:docMk/>
          <pc:sldMk cId="3210029681" sldId="447"/>
        </pc:sldMkLst>
        <pc:spChg chg="mod">
          <ac:chgData name="Federica Borgia" userId="S::federica.borgia@exprivia.com::015d5596-a833-4dda-9dc2-e3e055a1dc4d" providerId="AD" clId="Web-{003E72A5-D3A8-5E2D-9E3A-C630399EF0B0}" dt="2026-02-23T17:16:24.367" v="2" actId="20577"/>
          <ac:spMkLst>
            <pc:docMk/>
            <pc:sldMk cId="3210029681" sldId="447"/>
            <ac:spMk id="8" creationId="{B864C675-775C-FBCA-0ECF-D738917A02C0}"/>
          </ac:spMkLst>
        </pc:spChg>
      </pc:sldChg>
      <pc:sldChg chg="add del replId">
        <pc:chgData name="Federica Borgia" userId="S::federica.borgia@exprivia.com::015d5596-a833-4dda-9dc2-e3e055a1dc4d" providerId="AD" clId="Web-{003E72A5-D3A8-5E2D-9E3A-C630399EF0B0}" dt="2026-02-23T17:16:31.961" v="4"/>
        <pc:sldMkLst>
          <pc:docMk/>
          <pc:sldMk cId="1646781468" sldId="4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3A3EE-1AA5-7845-8C03-7314C16FC59E}" type="datetimeFigureOut">
              <a:rPr lang="it-IT" smtClean="0"/>
              <a:t>29/04/2026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F2DED-5E15-4B4D-A949-649BE05F1748}" type="slidenum">
              <a:rPr lang="it-IT" smtClean="0"/>
              <a:t>‹N›</a:t>
            </a:fld>
            <a:endParaRPr lang="it-IT"/>
          </a:p>
        </p:txBody>
      </p:sp>
    </p:spTree>
    <p:extLst>
      <p:ext uri="{BB962C8B-B14F-4D97-AF65-F5344CB8AC3E}">
        <p14:creationId xmlns:p14="http://schemas.microsoft.com/office/powerpoint/2010/main" val="338265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57</a:t>
            </a:fld>
            <a:endParaRPr lang="it-IT"/>
          </a:p>
        </p:txBody>
      </p:sp>
    </p:spTree>
    <p:extLst>
      <p:ext uri="{BB962C8B-B14F-4D97-AF65-F5344CB8AC3E}">
        <p14:creationId xmlns:p14="http://schemas.microsoft.com/office/powerpoint/2010/main" val="257790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58</a:t>
            </a:fld>
            <a:endParaRPr lang="it-IT"/>
          </a:p>
        </p:txBody>
      </p:sp>
    </p:spTree>
    <p:extLst>
      <p:ext uri="{BB962C8B-B14F-4D97-AF65-F5344CB8AC3E}">
        <p14:creationId xmlns:p14="http://schemas.microsoft.com/office/powerpoint/2010/main" val="59990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5EB00-254D-1938-4A99-2BCD0934BEE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F2148C9-A097-F440-2E61-2A3BFC260B3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63A34D1-7CD8-173E-7F43-6A1FB5D76EA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105FAE4-A1FB-730D-4892-1DC530C9C75A}"/>
              </a:ext>
            </a:extLst>
          </p:cNvPr>
          <p:cNvSpPr>
            <a:spLocks noGrp="1"/>
          </p:cNvSpPr>
          <p:nvPr>
            <p:ph type="sldNum" sz="quarter" idx="5"/>
          </p:nvPr>
        </p:nvSpPr>
        <p:spPr/>
        <p:txBody>
          <a:bodyPr/>
          <a:lstStyle/>
          <a:p>
            <a:fld id="{83DF2DED-5E15-4B4D-A949-649BE05F1748}" type="slidenum">
              <a:rPr lang="it-IT" smtClean="0"/>
              <a:t>59</a:t>
            </a:fld>
            <a:endParaRPr lang="it-IT"/>
          </a:p>
        </p:txBody>
      </p:sp>
    </p:spTree>
    <p:extLst>
      <p:ext uri="{BB962C8B-B14F-4D97-AF65-F5344CB8AC3E}">
        <p14:creationId xmlns:p14="http://schemas.microsoft.com/office/powerpoint/2010/main" val="1896567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sv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svg"/><Relationship Id="rId17" Type="http://schemas.openxmlformats.org/officeDocument/2006/relationships/image" Target="../media/image19.jpeg"/><Relationship Id="rId2" Type="http://schemas.openxmlformats.org/officeDocument/2006/relationships/image" Target="../media/image4.png"/><Relationship Id="rId16"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p:spTree>
      <p:nvGrpSpPr>
        <p:cNvPr id="1" name=""/>
        <p:cNvGrpSpPr/>
        <p:nvPr/>
      </p:nvGrpSpPr>
      <p:grpSpPr>
        <a:xfrm>
          <a:off x="0" y="0"/>
          <a:ext cx="0" cy="0"/>
          <a:chOff x="0" y="0"/>
          <a:chExt cx="0" cy="0"/>
        </a:xfrm>
      </p:grpSpPr>
      <p:grpSp>
        <p:nvGrpSpPr>
          <p:cNvPr id="37" name="Gruppo 36">
            <a:extLst>
              <a:ext uri="{FF2B5EF4-FFF2-40B4-BE49-F238E27FC236}">
                <a16:creationId xmlns:a16="http://schemas.microsoft.com/office/drawing/2014/main" id="{709B8FB4-68F2-4B54-DAC2-550EAE0F2246}"/>
              </a:ext>
            </a:extLst>
          </p:cNvPr>
          <p:cNvGrpSpPr/>
          <p:nvPr userDrawn="1"/>
        </p:nvGrpSpPr>
        <p:grpSpPr>
          <a:xfrm flipH="1">
            <a:off x="11399759" y="2014020"/>
            <a:ext cx="799306" cy="1069177"/>
            <a:chOff x="11079719" y="2014020"/>
            <a:chExt cx="799306" cy="1069177"/>
          </a:xfrm>
        </p:grpSpPr>
        <p:sp>
          <p:nvSpPr>
            <p:cNvPr id="8" name="Rettangolo con due angoli in diagonale arrotondati 7">
              <a:extLst>
                <a:ext uri="{FF2B5EF4-FFF2-40B4-BE49-F238E27FC236}">
                  <a16:creationId xmlns:a16="http://schemas.microsoft.com/office/drawing/2014/main" id="{6FF14744-7B78-BE5A-A4D4-6D8E04B9E6D2}"/>
                </a:ext>
              </a:extLst>
            </p:cNvPr>
            <p:cNvSpPr/>
            <p:nvPr userDrawn="1"/>
          </p:nvSpPr>
          <p:spPr>
            <a:xfrm>
              <a:off x="11346497" y="2280800"/>
              <a:ext cx="265749" cy="267809"/>
            </a:xfrm>
            <a:prstGeom prst="round2DiagRect">
              <a:avLst/>
            </a:prstGeom>
            <a:solidFill>
              <a:srgbClr val="003D6A"/>
            </a:solidFill>
            <a:ln w="12163" cap="flat">
              <a:noFill/>
              <a:prstDash val="solid"/>
              <a:miter/>
            </a:ln>
          </p:spPr>
          <p:txBody>
            <a:bodyPr rtlCol="0" anchor="ctr"/>
            <a:lstStyle/>
            <a:p>
              <a:endParaRPr lang="it-IT"/>
            </a:p>
          </p:txBody>
        </p:sp>
        <p:sp>
          <p:nvSpPr>
            <p:cNvPr id="12" name="Rettangolo con due angoli in diagonale arrotondati 11">
              <a:extLst>
                <a:ext uri="{FF2B5EF4-FFF2-40B4-BE49-F238E27FC236}">
                  <a16:creationId xmlns:a16="http://schemas.microsoft.com/office/drawing/2014/main" id="{A92932E0-17D9-CAA2-42AA-EB9CF7246164}"/>
                </a:ext>
              </a:extLst>
            </p:cNvPr>
            <p:cNvSpPr/>
            <p:nvPr userDrawn="1"/>
          </p:nvSpPr>
          <p:spPr>
            <a:xfrm rot="16200000">
              <a:off x="11346497" y="2816418"/>
              <a:ext cx="265749" cy="267809"/>
            </a:xfrm>
            <a:prstGeom prst="round2DiagRect">
              <a:avLst/>
            </a:prstGeom>
            <a:solidFill>
              <a:srgbClr val="AF1857"/>
            </a:solidFill>
            <a:ln w="12163" cap="flat">
              <a:noFill/>
              <a:prstDash val="solid"/>
              <a:miter/>
            </a:ln>
          </p:spPr>
          <p:txBody>
            <a:bodyPr rtlCol="0" anchor="ctr"/>
            <a:lstStyle/>
            <a:p>
              <a:endParaRPr lang="it-IT"/>
            </a:p>
          </p:txBody>
        </p:sp>
        <p:sp>
          <p:nvSpPr>
            <p:cNvPr id="13" name="Rettangolo con due angoli in diagonale arrotondati 12">
              <a:extLst>
                <a:ext uri="{FF2B5EF4-FFF2-40B4-BE49-F238E27FC236}">
                  <a16:creationId xmlns:a16="http://schemas.microsoft.com/office/drawing/2014/main" id="{DA7568A9-E5E2-8E7D-C740-62DF53CDCFA9}"/>
                </a:ext>
              </a:extLst>
            </p:cNvPr>
            <p:cNvSpPr/>
            <p:nvPr userDrawn="1"/>
          </p:nvSpPr>
          <p:spPr>
            <a:xfrm rot="16200000">
              <a:off x="11080749" y="2548609"/>
              <a:ext cx="265749" cy="267809"/>
            </a:xfrm>
            <a:prstGeom prst="round2DiagRect">
              <a:avLst/>
            </a:prstGeom>
            <a:solidFill>
              <a:srgbClr val="EDAE32"/>
            </a:solidFill>
            <a:ln w="12163" cap="flat">
              <a:noFill/>
              <a:prstDash val="solid"/>
              <a:miter/>
            </a:ln>
          </p:spPr>
          <p:txBody>
            <a:bodyPr rtlCol="0" anchor="ctr"/>
            <a:lstStyle/>
            <a:p>
              <a:endParaRPr lang="it-IT"/>
            </a:p>
          </p:txBody>
        </p:sp>
        <p:sp>
          <p:nvSpPr>
            <p:cNvPr id="14" name="Rettangolo con due angoli in diagonale arrotondati 13">
              <a:extLst>
                <a:ext uri="{FF2B5EF4-FFF2-40B4-BE49-F238E27FC236}">
                  <a16:creationId xmlns:a16="http://schemas.microsoft.com/office/drawing/2014/main" id="{BC14C589-4118-993E-0F45-191D2A311086}"/>
                </a:ext>
              </a:extLst>
            </p:cNvPr>
            <p:cNvSpPr/>
            <p:nvPr userDrawn="1"/>
          </p:nvSpPr>
          <p:spPr>
            <a:xfrm rot="16200000">
              <a:off x="11612246" y="2012990"/>
              <a:ext cx="265749" cy="267809"/>
            </a:xfrm>
            <a:prstGeom prst="round2DiagRect">
              <a:avLst/>
            </a:prstGeom>
            <a:solidFill>
              <a:srgbClr val="E35C16"/>
            </a:solidFill>
            <a:ln w="12163" cap="flat">
              <a:noFill/>
              <a:prstDash val="solid"/>
              <a:miter/>
            </a:ln>
          </p:spPr>
          <p:txBody>
            <a:bodyPr rtlCol="0" anchor="ctr"/>
            <a:lstStyle/>
            <a:p>
              <a:endParaRPr lang="it-IT"/>
            </a:p>
          </p:txBody>
        </p:sp>
      </p:grpSp>
      <p:grpSp>
        <p:nvGrpSpPr>
          <p:cNvPr id="61" name="Gruppo 60">
            <a:extLst>
              <a:ext uri="{FF2B5EF4-FFF2-40B4-BE49-F238E27FC236}">
                <a16:creationId xmlns:a16="http://schemas.microsoft.com/office/drawing/2014/main" id="{3595C59D-CAAC-DE0D-D13A-9B3B7BCD14D3}"/>
              </a:ext>
            </a:extLst>
          </p:cNvPr>
          <p:cNvGrpSpPr/>
          <p:nvPr userDrawn="1"/>
        </p:nvGrpSpPr>
        <p:grpSpPr>
          <a:xfrm flipH="1">
            <a:off x="10595591" y="6057599"/>
            <a:ext cx="1608335" cy="798631"/>
            <a:chOff x="153784" y="6210692"/>
            <a:chExt cx="1608335" cy="798631"/>
          </a:xfrm>
        </p:grpSpPr>
        <p:sp>
          <p:nvSpPr>
            <p:cNvPr id="56" name="Rettangolo con due angoli in diagonale arrotondati 55">
              <a:extLst>
                <a:ext uri="{FF2B5EF4-FFF2-40B4-BE49-F238E27FC236}">
                  <a16:creationId xmlns:a16="http://schemas.microsoft.com/office/drawing/2014/main" id="{CED0679C-3968-6FE4-8BE6-4ECBF3F9D9A8}"/>
                </a:ext>
              </a:extLst>
            </p:cNvPr>
            <p:cNvSpPr/>
            <p:nvPr userDrawn="1"/>
          </p:nvSpPr>
          <p:spPr>
            <a:xfrm>
              <a:off x="420917" y="6210692"/>
              <a:ext cx="268517" cy="265749"/>
            </a:xfrm>
            <a:prstGeom prst="round2DiagRect">
              <a:avLst/>
            </a:prstGeom>
            <a:solidFill>
              <a:srgbClr val="1DBA9A"/>
            </a:solidFill>
            <a:ln w="12383" cap="flat">
              <a:solidFill>
                <a:srgbClr val="1DBA9A"/>
              </a:solidFill>
              <a:prstDash val="solid"/>
              <a:miter/>
            </a:ln>
          </p:spPr>
          <p:txBody>
            <a:bodyPr rtlCol="0" anchor="ctr"/>
            <a:lstStyle/>
            <a:p>
              <a:endParaRPr lang="it-IT"/>
            </a:p>
          </p:txBody>
        </p:sp>
        <p:sp>
          <p:nvSpPr>
            <p:cNvPr id="57" name="Rettangolo con due angoli in diagonale arrotondati 56">
              <a:extLst>
                <a:ext uri="{FF2B5EF4-FFF2-40B4-BE49-F238E27FC236}">
                  <a16:creationId xmlns:a16="http://schemas.microsoft.com/office/drawing/2014/main" id="{EF9DCEF6-6134-51EE-0BD4-C2275E40C0F2}"/>
                </a:ext>
              </a:extLst>
            </p:cNvPr>
            <p:cNvSpPr/>
            <p:nvPr userDrawn="1"/>
          </p:nvSpPr>
          <p:spPr>
            <a:xfrm rot="16200000">
              <a:off x="957951" y="6742190"/>
              <a:ext cx="268517" cy="265749"/>
            </a:xfrm>
            <a:prstGeom prst="round2DiagRect">
              <a:avLst/>
            </a:prstGeom>
            <a:solidFill>
              <a:srgbClr val="FFB81E"/>
            </a:solidFill>
            <a:ln w="12383" cap="flat">
              <a:noFill/>
              <a:prstDash val="solid"/>
              <a:miter/>
            </a:ln>
          </p:spPr>
          <p:txBody>
            <a:bodyPr rtlCol="0" anchor="ctr"/>
            <a:lstStyle/>
            <a:p>
              <a:endParaRPr lang="it-IT"/>
            </a:p>
          </p:txBody>
        </p:sp>
        <p:sp>
          <p:nvSpPr>
            <p:cNvPr id="58" name="Rettangolo con due angoli in diagonale arrotondati 57">
              <a:extLst>
                <a:ext uri="{FF2B5EF4-FFF2-40B4-BE49-F238E27FC236}">
                  <a16:creationId xmlns:a16="http://schemas.microsoft.com/office/drawing/2014/main" id="{1CD06444-E102-F8B9-58AE-BEE3F5127A2E}"/>
                </a:ext>
              </a:extLst>
            </p:cNvPr>
            <p:cNvSpPr/>
            <p:nvPr userDrawn="1"/>
          </p:nvSpPr>
          <p:spPr>
            <a:xfrm rot="16200000">
              <a:off x="1494986" y="6742190"/>
              <a:ext cx="268517" cy="265749"/>
            </a:xfrm>
            <a:prstGeom prst="round2DiagRect">
              <a:avLst/>
            </a:prstGeom>
            <a:solidFill>
              <a:srgbClr val="EB002B"/>
            </a:solidFill>
            <a:ln w="12383" cap="flat">
              <a:noFill/>
              <a:prstDash val="solid"/>
              <a:miter/>
            </a:ln>
          </p:spPr>
          <p:txBody>
            <a:bodyPr rtlCol="0" anchor="ctr"/>
            <a:lstStyle/>
            <a:p>
              <a:endParaRPr lang="it-IT"/>
            </a:p>
          </p:txBody>
        </p:sp>
        <p:sp>
          <p:nvSpPr>
            <p:cNvPr id="59" name="Rettangolo con due angoli in diagonale arrotondati 58">
              <a:extLst>
                <a:ext uri="{FF2B5EF4-FFF2-40B4-BE49-F238E27FC236}">
                  <a16:creationId xmlns:a16="http://schemas.microsoft.com/office/drawing/2014/main" id="{18ADE4C6-8738-95B1-D935-D621EED96AF8}"/>
                </a:ext>
              </a:extLst>
            </p:cNvPr>
            <p:cNvSpPr/>
            <p:nvPr userDrawn="1"/>
          </p:nvSpPr>
          <p:spPr>
            <a:xfrm rot="16200000">
              <a:off x="420917" y="6742190"/>
              <a:ext cx="268517" cy="265749"/>
            </a:xfrm>
            <a:prstGeom prst="round2DiagRect">
              <a:avLst/>
            </a:prstGeom>
            <a:solidFill>
              <a:srgbClr val="01ACC8"/>
            </a:solidFill>
            <a:ln w="12383" cap="flat">
              <a:solidFill>
                <a:srgbClr val="01ACC8"/>
              </a:solidFill>
              <a:prstDash val="solid"/>
              <a:miter/>
            </a:ln>
          </p:spPr>
          <p:txBody>
            <a:bodyPr rtlCol="0" anchor="ctr"/>
            <a:lstStyle/>
            <a:p>
              <a:endParaRPr lang="it-IT"/>
            </a:p>
          </p:txBody>
        </p:sp>
        <p:sp>
          <p:nvSpPr>
            <p:cNvPr id="60" name="Rettangolo con due angoli in diagonale arrotondati 59">
              <a:extLst>
                <a:ext uri="{FF2B5EF4-FFF2-40B4-BE49-F238E27FC236}">
                  <a16:creationId xmlns:a16="http://schemas.microsoft.com/office/drawing/2014/main" id="{BF55C8C8-161C-73AE-9594-C09975648B07}"/>
                </a:ext>
              </a:extLst>
            </p:cNvPr>
            <p:cNvSpPr/>
            <p:nvPr userDrawn="1"/>
          </p:nvSpPr>
          <p:spPr>
            <a:xfrm rot="16200000">
              <a:off x="152400" y="6476441"/>
              <a:ext cx="268517" cy="265749"/>
            </a:xfrm>
            <a:prstGeom prst="round2DiagRect">
              <a:avLst/>
            </a:prstGeom>
            <a:solidFill>
              <a:srgbClr val="8AD260"/>
            </a:solidFill>
            <a:ln w="12383" cap="flat">
              <a:noFill/>
              <a:prstDash val="solid"/>
              <a:miter/>
            </a:ln>
          </p:spPr>
          <p:txBody>
            <a:bodyPr rtlCol="0" anchor="ctr"/>
            <a:lstStyle/>
            <a:p>
              <a:endParaRPr lang="it-IT"/>
            </a:p>
          </p:txBody>
        </p:sp>
      </p:grpSp>
      <p:pic>
        <p:nvPicPr>
          <p:cNvPr id="4" name="Immagine 3">
            <a:extLst>
              <a:ext uri="{FF2B5EF4-FFF2-40B4-BE49-F238E27FC236}">
                <a16:creationId xmlns:a16="http://schemas.microsoft.com/office/drawing/2014/main" id="{32ED116B-DFC9-C24D-D9C9-9DD1FB9335BA}"/>
              </a:ext>
            </a:extLst>
          </p:cNvPr>
          <p:cNvPicPr>
            <a:picLocks noChangeAspect="1"/>
          </p:cNvPicPr>
          <p:nvPr userDrawn="1"/>
        </p:nvPicPr>
        <p:blipFill>
          <a:blip r:embed="rId2"/>
          <a:srcRect t="3346"/>
          <a:stretch/>
        </p:blipFill>
        <p:spPr>
          <a:xfrm>
            <a:off x="2858947" y="0"/>
            <a:ext cx="9333053" cy="6867940"/>
          </a:xfrm>
          <a:prstGeom prst="rect">
            <a:avLst/>
          </a:prstGeom>
        </p:spPr>
      </p:pic>
      <p:sp>
        <p:nvSpPr>
          <p:cNvPr id="6" name="Rettangolo 5">
            <a:extLst>
              <a:ext uri="{FF2B5EF4-FFF2-40B4-BE49-F238E27FC236}">
                <a16:creationId xmlns:a16="http://schemas.microsoft.com/office/drawing/2014/main" id="{19FB1FD9-254B-B39E-E225-E7A6B4549F32}"/>
              </a:ext>
            </a:extLst>
          </p:cNvPr>
          <p:cNvSpPr/>
          <p:nvPr userDrawn="1"/>
        </p:nvSpPr>
        <p:spPr>
          <a:xfrm>
            <a:off x="2432192" y="3893146"/>
            <a:ext cx="7024323" cy="8359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4C8AA1A-9939-DB03-BE69-DE4C4B508FC8}"/>
              </a:ext>
            </a:extLst>
          </p:cNvPr>
          <p:cNvSpPr/>
          <p:nvPr userDrawn="1"/>
        </p:nvSpPr>
        <p:spPr>
          <a:xfrm>
            <a:off x="3416232" y="1675348"/>
            <a:ext cx="6887321" cy="2014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descr="Immagine che contiene schermata, Elementi grafici, grafica, blu&#10;&#10;Il contenuto generato dall'IA potrebbe non essere corretto.">
            <a:extLst>
              <a:ext uri="{FF2B5EF4-FFF2-40B4-BE49-F238E27FC236}">
                <a16:creationId xmlns:a16="http://schemas.microsoft.com/office/drawing/2014/main" id="{AC2DF41E-98DF-7F8A-BF27-814E71736700}"/>
              </a:ext>
            </a:extLst>
          </p:cNvPr>
          <p:cNvPicPr>
            <a:picLocks noChangeAspect="1"/>
          </p:cNvPicPr>
          <p:nvPr userDrawn="1"/>
        </p:nvPicPr>
        <p:blipFill>
          <a:blip r:embed="rId3"/>
          <a:stretch>
            <a:fillRect/>
          </a:stretch>
        </p:blipFill>
        <p:spPr>
          <a:xfrm>
            <a:off x="-1" y="-1"/>
            <a:ext cx="12209669" cy="6867939"/>
          </a:xfrm>
          <a:prstGeom prst="rect">
            <a:avLst/>
          </a:prstGeom>
        </p:spPr>
      </p:pic>
      <p:pic>
        <p:nvPicPr>
          <p:cNvPr id="5" name="Elemento grafico 4">
            <a:extLst>
              <a:ext uri="{FF2B5EF4-FFF2-40B4-BE49-F238E27FC236}">
                <a16:creationId xmlns:a16="http://schemas.microsoft.com/office/drawing/2014/main" id="{43DA6BF0-3544-44A0-A893-683A469AFAFC}"/>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120587" y="692294"/>
            <a:ext cx="3294046" cy="1145541"/>
          </a:xfrm>
          <a:prstGeom prst="rect">
            <a:avLst/>
          </a:prstGeom>
        </p:spPr>
      </p:pic>
    </p:spTree>
    <p:extLst>
      <p:ext uri="{BB962C8B-B14F-4D97-AF65-F5344CB8AC3E}">
        <p14:creationId xmlns:p14="http://schemas.microsoft.com/office/powerpoint/2010/main" val="292351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olo">
    <p:spTree>
      <p:nvGrpSpPr>
        <p:cNvPr id="1" name=""/>
        <p:cNvGrpSpPr/>
        <p:nvPr/>
      </p:nvGrpSpPr>
      <p:grpSpPr>
        <a:xfrm>
          <a:off x="0" y="0"/>
          <a:ext cx="0" cy="0"/>
          <a:chOff x="0" y="0"/>
          <a:chExt cx="0" cy="0"/>
        </a:xfrm>
      </p:grpSpPr>
      <p:grpSp>
        <p:nvGrpSpPr>
          <p:cNvPr id="37" name="Gruppo 36">
            <a:extLst>
              <a:ext uri="{FF2B5EF4-FFF2-40B4-BE49-F238E27FC236}">
                <a16:creationId xmlns:a16="http://schemas.microsoft.com/office/drawing/2014/main" id="{709B8FB4-68F2-4B54-DAC2-550EAE0F2246}"/>
              </a:ext>
            </a:extLst>
          </p:cNvPr>
          <p:cNvGrpSpPr/>
          <p:nvPr userDrawn="1"/>
        </p:nvGrpSpPr>
        <p:grpSpPr>
          <a:xfrm flipH="1">
            <a:off x="11399759" y="2014020"/>
            <a:ext cx="799306" cy="1069177"/>
            <a:chOff x="11079719" y="2014020"/>
            <a:chExt cx="799306" cy="1069177"/>
          </a:xfrm>
        </p:grpSpPr>
        <p:sp>
          <p:nvSpPr>
            <p:cNvPr id="8" name="Rettangolo con due angoli in diagonale arrotondati 7">
              <a:extLst>
                <a:ext uri="{FF2B5EF4-FFF2-40B4-BE49-F238E27FC236}">
                  <a16:creationId xmlns:a16="http://schemas.microsoft.com/office/drawing/2014/main" id="{6FF14744-7B78-BE5A-A4D4-6D8E04B9E6D2}"/>
                </a:ext>
              </a:extLst>
            </p:cNvPr>
            <p:cNvSpPr/>
            <p:nvPr userDrawn="1"/>
          </p:nvSpPr>
          <p:spPr>
            <a:xfrm>
              <a:off x="11346497" y="2280800"/>
              <a:ext cx="265749" cy="267809"/>
            </a:xfrm>
            <a:prstGeom prst="round2DiagRect">
              <a:avLst/>
            </a:prstGeom>
            <a:solidFill>
              <a:srgbClr val="003D6A"/>
            </a:solidFill>
            <a:ln w="12163" cap="flat">
              <a:noFill/>
              <a:prstDash val="solid"/>
              <a:miter/>
            </a:ln>
          </p:spPr>
          <p:txBody>
            <a:bodyPr rtlCol="0" anchor="ctr"/>
            <a:lstStyle/>
            <a:p>
              <a:endParaRPr lang="it-IT"/>
            </a:p>
          </p:txBody>
        </p:sp>
        <p:sp>
          <p:nvSpPr>
            <p:cNvPr id="12" name="Rettangolo con due angoli in diagonale arrotondati 11">
              <a:extLst>
                <a:ext uri="{FF2B5EF4-FFF2-40B4-BE49-F238E27FC236}">
                  <a16:creationId xmlns:a16="http://schemas.microsoft.com/office/drawing/2014/main" id="{A92932E0-17D9-CAA2-42AA-EB9CF7246164}"/>
                </a:ext>
              </a:extLst>
            </p:cNvPr>
            <p:cNvSpPr/>
            <p:nvPr userDrawn="1"/>
          </p:nvSpPr>
          <p:spPr>
            <a:xfrm rot="16200000">
              <a:off x="11346497" y="2816418"/>
              <a:ext cx="265749" cy="267809"/>
            </a:xfrm>
            <a:prstGeom prst="round2DiagRect">
              <a:avLst/>
            </a:prstGeom>
            <a:solidFill>
              <a:srgbClr val="AF1857"/>
            </a:solidFill>
            <a:ln w="12163" cap="flat">
              <a:noFill/>
              <a:prstDash val="solid"/>
              <a:miter/>
            </a:ln>
          </p:spPr>
          <p:txBody>
            <a:bodyPr rtlCol="0" anchor="ctr"/>
            <a:lstStyle/>
            <a:p>
              <a:endParaRPr lang="it-IT"/>
            </a:p>
          </p:txBody>
        </p:sp>
        <p:sp>
          <p:nvSpPr>
            <p:cNvPr id="13" name="Rettangolo con due angoli in diagonale arrotondati 12">
              <a:extLst>
                <a:ext uri="{FF2B5EF4-FFF2-40B4-BE49-F238E27FC236}">
                  <a16:creationId xmlns:a16="http://schemas.microsoft.com/office/drawing/2014/main" id="{DA7568A9-E5E2-8E7D-C740-62DF53CDCFA9}"/>
                </a:ext>
              </a:extLst>
            </p:cNvPr>
            <p:cNvSpPr/>
            <p:nvPr userDrawn="1"/>
          </p:nvSpPr>
          <p:spPr>
            <a:xfrm rot="16200000">
              <a:off x="11080749" y="2548609"/>
              <a:ext cx="265749" cy="267809"/>
            </a:xfrm>
            <a:prstGeom prst="round2DiagRect">
              <a:avLst/>
            </a:prstGeom>
            <a:solidFill>
              <a:srgbClr val="EDAE32"/>
            </a:solidFill>
            <a:ln w="12163" cap="flat">
              <a:noFill/>
              <a:prstDash val="solid"/>
              <a:miter/>
            </a:ln>
          </p:spPr>
          <p:txBody>
            <a:bodyPr rtlCol="0" anchor="ctr"/>
            <a:lstStyle/>
            <a:p>
              <a:endParaRPr lang="it-IT"/>
            </a:p>
          </p:txBody>
        </p:sp>
        <p:sp>
          <p:nvSpPr>
            <p:cNvPr id="14" name="Rettangolo con due angoli in diagonale arrotondati 13">
              <a:extLst>
                <a:ext uri="{FF2B5EF4-FFF2-40B4-BE49-F238E27FC236}">
                  <a16:creationId xmlns:a16="http://schemas.microsoft.com/office/drawing/2014/main" id="{BC14C589-4118-993E-0F45-191D2A311086}"/>
                </a:ext>
              </a:extLst>
            </p:cNvPr>
            <p:cNvSpPr/>
            <p:nvPr userDrawn="1"/>
          </p:nvSpPr>
          <p:spPr>
            <a:xfrm rot="16200000">
              <a:off x="11612246" y="2012990"/>
              <a:ext cx="265749" cy="267809"/>
            </a:xfrm>
            <a:prstGeom prst="round2DiagRect">
              <a:avLst/>
            </a:prstGeom>
            <a:solidFill>
              <a:srgbClr val="E35C16"/>
            </a:solidFill>
            <a:ln w="12163" cap="flat">
              <a:noFill/>
              <a:prstDash val="solid"/>
              <a:miter/>
            </a:ln>
          </p:spPr>
          <p:txBody>
            <a:bodyPr rtlCol="0" anchor="ctr"/>
            <a:lstStyle/>
            <a:p>
              <a:endParaRPr lang="it-IT"/>
            </a:p>
          </p:txBody>
        </p:sp>
      </p:grpSp>
      <p:grpSp>
        <p:nvGrpSpPr>
          <p:cNvPr id="61" name="Gruppo 60">
            <a:extLst>
              <a:ext uri="{FF2B5EF4-FFF2-40B4-BE49-F238E27FC236}">
                <a16:creationId xmlns:a16="http://schemas.microsoft.com/office/drawing/2014/main" id="{3595C59D-CAAC-DE0D-D13A-9B3B7BCD14D3}"/>
              </a:ext>
            </a:extLst>
          </p:cNvPr>
          <p:cNvGrpSpPr/>
          <p:nvPr userDrawn="1"/>
        </p:nvGrpSpPr>
        <p:grpSpPr>
          <a:xfrm flipH="1">
            <a:off x="10595591" y="6057599"/>
            <a:ext cx="1608335" cy="798631"/>
            <a:chOff x="153784" y="6210692"/>
            <a:chExt cx="1608335" cy="798631"/>
          </a:xfrm>
        </p:grpSpPr>
        <p:sp>
          <p:nvSpPr>
            <p:cNvPr id="56" name="Rettangolo con due angoli in diagonale arrotondati 55">
              <a:extLst>
                <a:ext uri="{FF2B5EF4-FFF2-40B4-BE49-F238E27FC236}">
                  <a16:creationId xmlns:a16="http://schemas.microsoft.com/office/drawing/2014/main" id="{CED0679C-3968-6FE4-8BE6-4ECBF3F9D9A8}"/>
                </a:ext>
              </a:extLst>
            </p:cNvPr>
            <p:cNvSpPr/>
            <p:nvPr userDrawn="1"/>
          </p:nvSpPr>
          <p:spPr>
            <a:xfrm>
              <a:off x="420917" y="6210692"/>
              <a:ext cx="268517" cy="265749"/>
            </a:xfrm>
            <a:prstGeom prst="round2DiagRect">
              <a:avLst/>
            </a:prstGeom>
            <a:solidFill>
              <a:srgbClr val="1DBA9A"/>
            </a:solidFill>
            <a:ln w="12383" cap="flat">
              <a:solidFill>
                <a:srgbClr val="1DBA9A"/>
              </a:solidFill>
              <a:prstDash val="solid"/>
              <a:miter/>
            </a:ln>
          </p:spPr>
          <p:txBody>
            <a:bodyPr rtlCol="0" anchor="ctr"/>
            <a:lstStyle/>
            <a:p>
              <a:endParaRPr lang="it-IT"/>
            </a:p>
          </p:txBody>
        </p:sp>
        <p:sp>
          <p:nvSpPr>
            <p:cNvPr id="57" name="Rettangolo con due angoli in diagonale arrotondati 56">
              <a:extLst>
                <a:ext uri="{FF2B5EF4-FFF2-40B4-BE49-F238E27FC236}">
                  <a16:creationId xmlns:a16="http://schemas.microsoft.com/office/drawing/2014/main" id="{EF9DCEF6-6134-51EE-0BD4-C2275E40C0F2}"/>
                </a:ext>
              </a:extLst>
            </p:cNvPr>
            <p:cNvSpPr/>
            <p:nvPr userDrawn="1"/>
          </p:nvSpPr>
          <p:spPr>
            <a:xfrm rot="16200000">
              <a:off x="957951" y="6742190"/>
              <a:ext cx="268517" cy="265749"/>
            </a:xfrm>
            <a:prstGeom prst="round2DiagRect">
              <a:avLst/>
            </a:prstGeom>
            <a:solidFill>
              <a:srgbClr val="FFB81E"/>
            </a:solidFill>
            <a:ln w="12383" cap="flat">
              <a:noFill/>
              <a:prstDash val="solid"/>
              <a:miter/>
            </a:ln>
          </p:spPr>
          <p:txBody>
            <a:bodyPr rtlCol="0" anchor="ctr"/>
            <a:lstStyle/>
            <a:p>
              <a:endParaRPr lang="it-IT"/>
            </a:p>
          </p:txBody>
        </p:sp>
        <p:sp>
          <p:nvSpPr>
            <p:cNvPr id="58" name="Rettangolo con due angoli in diagonale arrotondati 57">
              <a:extLst>
                <a:ext uri="{FF2B5EF4-FFF2-40B4-BE49-F238E27FC236}">
                  <a16:creationId xmlns:a16="http://schemas.microsoft.com/office/drawing/2014/main" id="{1CD06444-E102-F8B9-58AE-BEE3F5127A2E}"/>
                </a:ext>
              </a:extLst>
            </p:cNvPr>
            <p:cNvSpPr/>
            <p:nvPr userDrawn="1"/>
          </p:nvSpPr>
          <p:spPr>
            <a:xfrm rot="16200000">
              <a:off x="1494986" y="6742190"/>
              <a:ext cx="268517" cy="265749"/>
            </a:xfrm>
            <a:prstGeom prst="round2DiagRect">
              <a:avLst/>
            </a:prstGeom>
            <a:solidFill>
              <a:srgbClr val="EB002B"/>
            </a:solidFill>
            <a:ln w="12383" cap="flat">
              <a:noFill/>
              <a:prstDash val="solid"/>
              <a:miter/>
            </a:ln>
          </p:spPr>
          <p:txBody>
            <a:bodyPr rtlCol="0" anchor="ctr"/>
            <a:lstStyle/>
            <a:p>
              <a:endParaRPr lang="it-IT"/>
            </a:p>
          </p:txBody>
        </p:sp>
        <p:sp>
          <p:nvSpPr>
            <p:cNvPr id="59" name="Rettangolo con due angoli in diagonale arrotondati 58">
              <a:extLst>
                <a:ext uri="{FF2B5EF4-FFF2-40B4-BE49-F238E27FC236}">
                  <a16:creationId xmlns:a16="http://schemas.microsoft.com/office/drawing/2014/main" id="{18ADE4C6-8738-95B1-D935-D621EED96AF8}"/>
                </a:ext>
              </a:extLst>
            </p:cNvPr>
            <p:cNvSpPr/>
            <p:nvPr userDrawn="1"/>
          </p:nvSpPr>
          <p:spPr>
            <a:xfrm rot="16200000">
              <a:off x="420917" y="6742190"/>
              <a:ext cx="268517" cy="265749"/>
            </a:xfrm>
            <a:prstGeom prst="round2DiagRect">
              <a:avLst/>
            </a:prstGeom>
            <a:solidFill>
              <a:srgbClr val="01ACC8"/>
            </a:solidFill>
            <a:ln w="12383" cap="flat">
              <a:solidFill>
                <a:srgbClr val="01ACC8"/>
              </a:solidFill>
              <a:prstDash val="solid"/>
              <a:miter/>
            </a:ln>
          </p:spPr>
          <p:txBody>
            <a:bodyPr rtlCol="0" anchor="ctr"/>
            <a:lstStyle/>
            <a:p>
              <a:endParaRPr lang="it-IT"/>
            </a:p>
          </p:txBody>
        </p:sp>
        <p:sp>
          <p:nvSpPr>
            <p:cNvPr id="60" name="Rettangolo con due angoli in diagonale arrotondati 59">
              <a:extLst>
                <a:ext uri="{FF2B5EF4-FFF2-40B4-BE49-F238E27FC236}">
                  <a16:creationId xmlns:a16="http://schemas.microsoft.com/office/drawing/2014/main" id="{BF55C8C8-161C-73AE-9594-C09975648B07}"/>
                </a:ext>
              </a:extLst>
            </p:cNvPr>
            <p:cNvSpPr/>
            <p:nvPr userDrawn="1"/>
          </p:nvSpPr>
          <p:spPr>
            <a:xfrm rot="16200000">
              <a:off x="152400" y="6476441"/>
              <a:ext cx="268517" cy="265749"/>
            </a:xfrm>
            <a:prstGeom prst="round2DiagRect">
              <a:avLst/>
            </a:prstGeom>
            <a:solidFill>
              <a:srgbClr val="8AD260"/>
            </a:solidFill>
            <a:ln w="12383" cap="flat">
              <a:noFill/>
              <a:prstDash val="solid"/>
              <a:miter/>
            </a:ln>
          </p:spPr>
          <p:txBody>
            <a:bodyPr rtlCol="0" anchor="ctr"/>
            <a:lstStyle/>
            <a:p>
              <a:endParaRPr lang="it-IT"/>
            </a:p>
          </p:txBody>
        </p:sp>
      </p:grpSp>
      <p:pic>
        <p:nvPicPr>
          <p:cNvPr id="4" name="Immagine 3">
            <a:extLst>
              <a:ext uri="{FF2B5EF4-FFF2-40B4-BE49-F238E27FC236}">
                <a16:creationId xmlns:a16="http://schemas.microsoft.com/office/drawing/2014/main" id="{32ED116B-DFC9-C24D-D9C9-9DD1FB9335BA}"/>
              </a:ext>
            </a:extLst>
          </p:cNvPr>
          <p:cNvPicPr>
            <a:picLocks noChangeAspect="1"/>
          </p:cNvPicPr>
          <p:nvPr userDrawn="1"/>
        </p:nvPicPr>
        <p:blipFill>
          <a:blip r:embed="rId2"/>
          <a:srcRect t="3346"/>
          <a:stretch/>
        </p:blipFill>
        <p:spPr>
          <a:xfrm>
            <a:off x="5181601" y="0"/>
            <a:ext cx="7010399" cy="6867940"/>
          </a:xfrm>
          <a:prstGeom prst="rect">
            <a:avLst/>
          </a:prstGeom>
        </p:spPr>
      </p:pic>
      <p:sp>
        <p:nvSpPr>
          <p:cNvPr id="6" name="Rettangolo 5">
            <a:extLst>
              <a:ext uri="{FF2B5EF4-FFF2-40B4-BE49-F238E27FC236}">
                <a16:creationId xmlns:a16="http://schemas.microsoft.com/office/drawing/2014/main" id="{19FB1FD9-254B-B39E-E225-E7A6B4549F32}"/>
              </a:ext>
            </a:extLst>
          </p:cNvPr>
          <p:cNvSpPr/>
          <p:nvPr userDrawn="1"/>
        </p:nvSpPr>
        <p:spPr>
          <a:xfrm>
            <a:off x="4492487" y="3763617"/>
            <a:ext cx="5883966" cy="9709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4C8AA1A-9939-DB03-BE69-DE4C4B508FC8}"/>
              </a:ext>
            </a:extLst>
          </p:cNvPr>
          <p:cNvSpPr/>
          <p:nvPr userDrawn="1"/>
        </p:nvSpPr>
        <p:spPr>
          <a:xfrm>
            <a:off x="4976191" y="1570383"/>
            <a:ext cx="5883966" cy="2014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E4EAEDB9-F071-12F6-372D-5F0C432B38B0}"/>
              </a:ext>
            </a:extLst>
          </p:cNvPr>
          <p:cNvSpPr>
            <a:spLocks noGrp="1"/>
          </p:cNvSpPr>
          <p:nvPr>
            <p:ph type="ctrTitle" hasCustomPrompt="1"/>
          </p:nvPr>
        </p:nvSpPr>
        <p:spPr>
          <a:xfrm>
            <a:off x="2041406" y="1107424"/>
            <a:ext cx="8109188" cy="896547"/>
          </a:xfrm>
          <a:prstGeom prst="rect">
            <a:avLst/>
          </a:prstGeom>
        </p:spPr>
        <p:txBody>
          <a:bodyPr anchor="b"/>
          <a:lstStyle>
            <a:lvl1pPr algn="ctr">
              <a:defRPr sz="6000">
                <a:solidFill>
                  <a:srgbClr val="003D69"/>
                </a:solidFill>
              </a:defRPr>
            </a:lvl1pPr>
          </a:lstStyle>
          <a:p>
            <a:r>
              <a:rPr lang="it-IT"/>
              <a:t>Grazie!</a:t>
            </a:r>
          </a:p>
        </p:txBody>
      </p:sp>
      <p:cxnSp>
        <p:nvCxnSpPr>
          <p:cNvPr id="33" name="Connettore diritto 32">
            <a:extLst>
              <a:ext uri="{FF2B5EF4-FFF2-40B4-BE49-F238E27FC236}">
                <a16:creationId xmlns:a16="http://schemas.microsoft.com/office/drawing/2014/main" id="{4B64AD79-AF01-0C34-B2F3-4FD874F0FF0F}"/>
              </a:ext>
            </a:extLst>
          </p:cNvPr>
          <p:cNvCxnSpPr/>
          <p:nvPr userDrawn="1"/>
        </p:nvCxnSpPr>
        <p:spPr>
          <a:xfrm>
            <a:off x="3029774" y="4637213"/>
            <a:ext cx="6206169" cy="0"/>
          </a:xfrm>
          <a:prstGeom prst="line">
            <a:avLst/>
          </a:prstGeom>
          <a:ln w="12700">
            <a:solidFill>
              <a:srgbClr val="003D6A"/>
            </a:solidFill>
          </a:ln>
        </p:spPr>
        <p:style>
          <a:lnRef idx="1">
            <a:schemeClr val="accent1"/>
          </a:lnRef>
          <a:fillRef idx="0">
            <a:schemeClr val="accent1"/>
          </a:fillRef>
          <a:effectRef idx="0">
            <a:schemeClr val="accent1"/>
          </a:effectRef>
          <a:fontRef idx="minor">
            <a:schemeClr val="tx1"/>
          </a:fontRef>
        </p:style>
      </p:cxnSp>
      <p:pic>
        <p:nvPicPr>
          <p:cNvPr id="35" name="Elemento grafico 34">
            <a:extLst>
              <a:ext uri="{FF2B5EF4-FFF2-40B4-BE49-F238E27FC236}">
                <a16:creationId xmlns:a16="http://schemas.microsoft.com/office/drawing/2014/main" id="{0A9D22FC-2995-CD12-FB2B-C03ED42EF57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425434" y="3122940"/>
            <a:ext cx="3341132" cy="1161916"/>
          </a:xfrm>
          <a:prstGeom prst="rect">
            <a:avLst/>
          </a:prstGeom>
        </p:spPr>
      </p:pic>
      <p:pic>
        <p:nvPicPr>
          <p:cNvPr id="38" name="Immagine 37" descr="Immagine che contiene schermata&#10;&#10;Il contenuto generato dall'IA potrebbe non essere corretto.">
            <a:extLst>
              <a:ext uri="{FF2B5EF4-FFF2-40B4-BE49-F238E27FC236}">
                <a16:creationId xmlns:a16="http://schemas.microsoft.com/office/drawing/2014/main" id="{C2B782D8-DACE-DC15-95AC-286611F0CC32}"/>
              </a:ext>
            </a:extLst>
          </p:cNvPr>
          <p:cNvPicPr>
            <a:picLocks noChangeAspect="1"/>
          </p:cNvPicPr>
          <p:nvPr userDrawn="1"/>
        </p:nvPicPr>
        <p:blipFill>
          <a:blip r:embed="rId4"/>
          <a:stretch>
            <a:fillRect/>
          </a:stretch>
        </p:blipFill>
        <p:spPr>
          <a:xfrm>
            <a:off x="2919711" y="4975694"/>
            <a:ext cx="6396979" cy="845909"/>
          </a:xfrm>
          <a:prstGeom prst="rect">
            <a:avLst/>
          </a:prstGeom>
        </p:spPr>
      </p:pic>
    </p:spTree>
    <p:extLst>
      <p:ext uri="{BB962C8B-B14F-4D97-AF65-F5344CB8AC3E}">
        <p14:creationId xmlns:p14="http://schemas.microsoft.com/office/powerpoint/2010/main" val="1774754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859E94-6558-E9FA-6839-B4E7BF67ADF0}"/>
              </a:ext>
            </a:extLst>
          </p:cNvPr>
          <p:cNvSpPr>
            <a:spLocks noGrp="1"/>
          </p:cNvSpPr>
          <p:nvPr>
            <p:ph type="title"/>
          </p:nvPr>
        </p:nvSpPr>
        <p:spPr>
          <a:xfrm>
            <a:off x="839788" y="365125"/>
            <a:ext cx="10515600" cy="132556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256340-9BDC-D874-B247-F77057697A7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AE46CCB-5E2A-6213-DA8F-8843A83BDF67}"/>
              </a:ext>
            </a:extLst>
          </p:cNvPr>
          <p:cNvSpPr>
            <a:spLocks noGrp="1"/>
          </p:cNvSpPr>
          <p:nvPr>
            <p:ph sz="half" idx="2"/>
          </p:nvPr>
        </p:nvSpPr>
        <p:spPr>
          <a:xfrm>
            <a:off x="839788" y="2505075"/>
            <a:ext cx="5157787"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4B15E2A-C7F6-2841-FFE9-694BAB18F1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255D455-2FC7-435B-927A-83E3820228F8}"/>
              </a:ext>
            </a:extLst>
          </p:cNvPr>
          <p:cNvSpPr>
            <a:spLocks noGrp="1"/>
          </p:cNvSpPr>
          <p:nvPr>
            <p:ph sz="quarter" idx="4"/>
          </p:nvPr>
        </p:nvSpPr>
        <p:spPr>
          <a:xfrm>
            <a:off x="6172200" y="2505075"/>
            <a:ext cx="5183188"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75067DD-DE8E-2505-80FD-F91297497E56}"/>
              </a:ext>
            </a:extLst>
          </p:cNvPr>
          <p:cNvSpPr>
            <a:spLocks noGrp="1"/>
          </p:cNvSpPr>
          <p:nvPr>
            <p:ph type="dt" sz="half" idx="10"/>
          </p:nvPr>
        </p:nvSpPr>
        <p:spPr>
          <a:xfrm>
            <a:off x="838200" y="6356350"/>
            <a:ext cx="2743200" cy="365125"/>
          </a:xfrm>
          <a:prstGeom prst="rect">
            <a:avLst/>
          </a:prstGeom>
        </p:spPr>
        <p:txBody>
          <a:bodyPr/>
          <a:lstStyle/>
          <a:p>
            <a:fld id="{B3EBB1A9-E839-4B88-A44C-153BB0911F41}" type="datetimeFigureOut">
              <a:rPr lang="it-IT" smtClean="0"/>
              <a:t>29/04/2026</a:t>
            </a:fld>
            <a:endParaRPr lang="it-IT"/>
          </a:p>
        </p:txBody>
      </p:sp>
      <p:sp>
        <p:nvSpPr>
          <p:cNvPr id="8" name="Segnaposto piè di pagina 7">
            <a:extLst>
              <a:ext uri="{FF2B5EF4-FFF2-40B4-BE49-F238E27FC236}">
                <a16:creationId xmlns:a16="http://schemas.microsoft.com/office/drawing/2014/main" id="{E238C1BB-123D-A8A5-1223-9DF53B999CB0}"/>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8345129C-BAE6-BDD8-54B8-91B425FB4567}"/>
              </a:ext>
            </a:extLst>
          </p:cNvPr>
          <p:cNvSpPr>
            <a:spLocks noGrp="1"/>
          </p:cNvSpPr>
          <p:nvPr>
            <p:ph type="sldNum" sz="quarter" idx="12"/>
          </p:nvPr>
        </p:nvSpPr>
        <p:spPr>
          <a:xfrm>
            <a:off x="8610600" y="6356350"/>
            <a:ext cx="2743200" cy="365125"/>
          </a:xfrm>
          <a:prstGeom prst="rect">
            <a:avLst/>
          </a:prstGeom>
        </p:spPr>
        <p:txBody>
          <a:bodyPr/>
          <a:lstStyle/>
          <a:p>
            <a:fld id="{9FEF5230-3A0B-448E-BD62-C63988F53736}" type="slidenum">
              <a:rPr lang="it-IT" smtClean="0"/>
              <a:t>‹N›</a:t>
            </a:fld>
            <a:endParaRPr lang="it-IT"/>
          </a:p>
        </p:txBody>
      </p:sp>
    </p:spTree>
    <p:extLst>
      <p:ext uri="{BB962C8B-B14F-4D97-AF65-F5344CB8AC3E}">
        <p14:creationId xmlns:p14="http://schemas.microsoft.com/office/powerpoint/2010/main" val="56444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pertura-sezione_foto">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02389A69-1636-7B4C-A857-68359059DFD6}"/>
              </a:ext>
            </a:extLst>
          </p:cNvPr>
          <p:cNvSpPr/>
          <p:nvPr userDrawn="1"/>
        </p:nvSpPr>
        <p:spPr>
          <a:xfrm>
            <a:off x="0" y="1"/>
            <a:ext cx="12192000" cy="5149294"/>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948600"/>
            <a:ext cx="9360000" cy="2386800"/>
          </a:xfrm>
          <a:prstGeom prst="rect">
            <a:avLst/>
          </a:prstGeom>
        </p:spPr>
        <p:txBody>
          <a:bodyPr anchor="b"/>
          <a:lstStyle>
            <a:lvl1pPr>
              <a:defRPr sz="6000">
                <a:solidFill>
                  <a:schemeClr val="bg1"/>
                </a:solidFill>
              </a:defRPr>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3429000"/>
            <a:ext cx="9360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grpSp>
        <p:nvGrpSpPr>
          <p:cNvPr id="21" name="Gruppo 20">
            <a:extLst>
              <a:ext uri="{FF2B5EF4-FFF2-40B4-BE49-F238E27FC236}">
                <a16:creationId xmlns:a16="http://schemas.microsoft.com/office/drawing/2014/main" id="{3D606418-C239-A72A-31C5-B263B4933012}"/>
              </a:ext>
            </a:extLst>
          </p:cNvPr>
          <p:cNvGrpSpPr/>
          <p:nvPr userDrawn="1"/>
        </p:nvGrpSpPr>
        <p:grpSpPr>
          <a:xfrm>
            <a:off x="-268" y="6097894"/>
            <a:ext cx="12192268" cy="763200"/>
            <a:chOff x="-268" y="6097894"/>
            <a:chExt cx="12181593" cy="763200"/>
          </a:xfrm>
        </p:grpSpPr>
        <p:sp>
          <p:nvSpPr>
            <p:cNvPr id="19" name="Rettangolo 18">
              <a:extLst>
                <a:ext uri="{FF2B5EF4-FFF2-40B4-BE49-F238E27FC236}">
                  <a16:creationId xmlns:a16="http://schemas.microsoft.com/office/drawing/2014/main" id="{571CA342-1D7B-B0DA-DAEC-A2626C6950C3}"/>
                </a:ext>
              </a:extLst>
            </p:cNvPr>
            <p:cNvSpPr/>
            <p:nvPr userDrawn="1"/>
          </p:nvSpPr>
          <p:spPr>
            <a:xfrm>
              <a:off x="5320665" y="6104324"/>
              <a:ext cx="784860" cy="753628"/>
            </a:xfrm>
            <a:prstGeom prst="rect">
              <a:avLst/>
            </a:prstGeom>
            <a:solidFill>
              <a:srgbClr val="EDC03E"/>
            </a:solidFill>
            <a:ln>
              <a:solidFill>
                <a:srgbClr val="EDC0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a:extLst>
                <a:ext uri="{FF2B5EF4-FFF2-40B4-BE49-F238E27FC236}">
                  <a16:creationId xmlns:a16="http://schemas.microsoft.com/office/drawing/2014/main" id="{5BC4DB79-88F7-9E46-89D5-747999C2C289}"/>
                </a:ext>
              </a:extLst>
            </p:cNvPr>
            <p:cNvGrpSpPr/>
            <p:nvPr userDrawn="1"/>
          </p:nvGrpSpPr>
          <p:grpSpPr>
            <a:xfrm>
              <a:off x="-268" y="6097894"/>
              <a:ext cx="12181593" cy="763200"/>
              <a:chOff x="-268" y="6097894"/>
              <a:chExt cx="12181593" cy="763200"/>
            </a:xfrm>
          </p:grpSpPr>
          <p:pic>
            <p:nvPicPr>
              <p:cNvPr id="5" name="Immagine 4">
                <a:extLst>
                  <a:ext uri="{FF2B5EF4-FFF2-40B4-BE49-F238E27FC236}">
                    <a16:creationId xmlns:a16="http://schemas.microsoft.com/office/drawing/2014/main" id="{E940CA9A-54F8-4F6F-B375-94CAE5E7BFF5}"/>
                  </a:ext>
                </a:extLst>
              </p:cNvPr>
              <p:cNvPicPr preferRelativeResize="0">
                <a:picLocks/>
              </p:cNvPicPr>
              <p:nvPr userDrawn="1"/>
            </p:nvPicPr>
            <p:blipFill>
              <a:blip r:embed="rId2"/>
              <a:srcRect/>
              <a:stretch/>
            </p:blipFill>
            <p:spPr>
              <a:xfrm>
                <a:off x="5327397" y="6131515"/>
                <a:ext cx="762502" cy="726437"/>
              </a:xfrm>
              <a:prstGeom prst="rect">
                <a:avLst/>
              </a:prstGeom>
            </p:spPr>
          </p:pic>
          <p:pic>
            <p:nvPicPr>
              <p:cNvPr id="8" name="Immagine 7" descr="Immagine che contiene disegnando&#10;&#10;Descrizione generata automaticamente">
                <a:extLst>
                  <a:ext uri="{FF2B5EF4-FFF2-40B4-BE49-F238E27FC236}">
                    <a16:creationId xmlns:a16="http://schemas.microsoft.com/office/drawing/2014/main" id="{7CA3512B-4114-4679-BC61-E8CA1C1FC0BD}"/>
                  </a:ext>
                </a:extLst>
              </p:cNvPr>
              <p:cNvPicPr preferRelativeResize="0">
                <a:picLocks/>
              </p:cNvPicPr>
              <p:nvPr userDrawn="1"/>
            </p:nvPicPr>
            <p:blipFill>
              <a:blip r:embed="rId3"/>
              <a:stretch>
                <a:fillRect/>
              </a:stretch>
            </p:blipFill>
            <p:spPr>
              <a:xfrm>
                <a:off x="2284016" y="6097894"/>
                <a:ext cx="762502" cy="763200"/>
              </a:xfrm>
              <a:prstGeom prst="rect">
                <a:avLst/>
              </a:prstGeom>
            </p:spPr>
          </p:pic>
          <p:pic>
            <p:nvPicPr>
              <p:cNvPr id="12" name="Immagine 11">
                <a:extLst>
                  <a:ext uri="{FF2B5EF4-FFF2-40B4-BE49-F238E27FC236}">
                    <a16:creationId xmlns:a16="http://schemas.microsoft.com/office/drawing/2014/main" id="{3099D80D-02DE-4D39-A1E8-D7F9F9A3C16E}"/>
                  </a:ext>
                </a:extLst>
              </p:cNvPr>
              <p:cNvPicPr preferRelativeResize="0">
                <a:picLocks/>
              </p:cNvPicPr>
              <p:nvPr userDrawn="1"/>
            </p:nvPicPr>
            <p:blipFill>
              <a:blip r:embed="rId4"/>
              <a:stretch>
                <a:fillRect/>
              </a:stretch>
            </p:blipFill>
            <p:spPr>
              <a:xfrm>
                <a:off x="11418823" y="6097894"/>
                <a:ext cx="762502" cy="763200"/>
              </a:xfrm>
              <a:prstGeom prst="rect">
                <a:avLst/>
              </a:prstGeom>
            </p:spPr>
          </p:pic>
          <p:pic>
            <p:nvPicPr>
              <p:cNvPr id="14" name="Immagine 13">
                <a:extLst>
                  <a:ext uri="{FF2B5EF4-FFF2-40B4-BE49-F238E27FC236}">
                    <a16:creationId xmlns:a16="http://schemas.microsoft.com/office/drawing/2014/main" id="{C8068B18-0FFD-42DE-AB88-5146BA609C4F}"/>
                  </a:ext>
                </a:extLst>
              </p:cNvPr>
              <p:cNvPicPr preferRelativeResize="0">
                <a:picLocks/>
              </p:cNvPicPr>
              <p:nvPr userDrawn="1"/>
            </p:nvPicPr>
            <p:blipFill>
              <a:blip r:embed="rId5"/>
              <a:stretch>
                <a:fillRect/>
              </a:stretch>
            </p:blipFill>
            <p:spPr>
              <a:xfrm>
                <a:off x="7611681" y="6097894"/>
                <a:ext cx="762502" cy="763200"/>
              </a:xfrm>
              <a:prstGeom prst="rect">
                <a:avLst/>
              </a:prstGeom>
            </p:spPr>
          </p:pic>
          <p:pic>
            <p:nvPicPr>
              <p:cNvPr id="16" name="Immagine 15" descr="Immagine che contiene disegnando&#10;&#10;Descrizione generata automaticamente">
                <a:extLst>
                  <a:ext uri="{FF2B5EF4-FFF2-40B4-BE49-F238E27FC236}">
                    <a16:creationId xmlns:a16="http://schemas.microsoft.com/office/drawing/2014/main" id="{C17A8452-545A-45E5-BEE9-60D70DB3D2D4}"/>
                  </a:ext>
                </a:extLst>
              </p:cNvPr>
              <p:cNvPicPr preferRelativeResize="0">
                <a:picLocks/>
              </p:cNvPicPr>
              <p:nvPr userDrawn="1"/>
            </p:nvPicPr>
            <p:blipFill>
              <a:blip r:embed="rId6"/>
              <a:stretch>
                <a:fillRect/>
              </a:stretch>
            </p:blipFill>
            <p:spPr>
              <a:xfrm>
                <a:off x="6850253" y="6097894"/>
                <a:ext cx="762502" cy="763200"/>
              </a:xfrm>
              <a:prstGeom prst="rect">
                <a:avLst/>
              </a:prstGeom>
            </p:spPr>
          </p:pic>
          <p:pic>
            <p:nvPicPr>
              <p:cNvPr id="18" name="Immagine 17" descr="Immagine che contiene luce&#10;&#10;Descrizione generata automaticamente">
                <a:extLst>
                  <a:ext uri="{FF2B5EF4-FFF2-40B4-BE49-F238E27FC236}">
                    <a16:creationId xmlns:a16="http://schemas.microsoft.com/office/drawing/2014/main" id="{21277BE7-20E1-49CD-A6E4-D79649DFCEF9}"/>
                  </a:ext>
                </a:extLst>
              </p:cNvPr>
              <p:cNvPicPr preferRelativeResize="0">
                <a:picLocks/>
              </p:cNvPicPr>
              <p:nvPr userDrawn="1"/>
            </p:nvPicPr>
            <p:blipFill>
              <a:blip r:embed="rId7"/>
              <a:stretch>
                <a:fillRect/>
              </a:stretch>
            </p:blipFill>
            <p:spPr>
              <a:xfrm>
                <a:off x="-268" y="6097894"/>
                <a:ext cx="762502" cy="763200"/>
              </a:xfrm>
              <a:prstGeom prst="rect">
                <a:avLst/>
              </a:prstGeom>
            </p:spPr>
          </p:pic>
          <p:pic>
            <p:nvPicPr>
              <p:cNvPr id="20" name="Immagine 19" descr="Immagine che contiene oggetto, orologio, disegnando&#10;&#10;Descrizione generata automaticamente">
                <a:extLst>
                  <a:ext uri="{FF2B5EF4-FFF2-40B4-BE49-F238E27FC236}">
                    <a16:creationId xmlns:a16="http://schemas.microsoft.com/office/drawing/2014/main" id="{808E0218-94EF-462C-A18B-CA668A4DCE7D}"/>
                  </a:ext>
                </a:extLst>
              </p:cNvPr>
              <p:cNvPicPr preferRelativeResize="0">
                <a:picLocks/>
              </p:cNvPicPr>
              <p:nvPr userDrawn="1"/>
            </p:nvPicPr>
            <p:blipFill>
              <a:blip r:embed="rId8"/>
              <a:stretch>
                <a:fillRect/>
              </a:stretch>
            </p:blipFill>
            <p:spPr>
              <a:xfrm>
                <a:off x="3045444" y="6097894"/>
                <a:ext cx="762502" cy="763200"/>
              </a:xfrm>
              <a:prstGeom prst="rect">
                <a:avLst/>
              </a:prstGeom>
            </p:spPr>
          </p:pic>
          <p:pic>
            <p:nvPicPr>
              <p:cNvPr id="22" name="Immagine 21" descr="Immagine che contiene disegnando&#10;&#10;Descrizione generata automaticamente">
                <a:extLst>
                  <a:ext uri="{FF2B5EF4-FFF2-40B4-BE49-F238E27FC236}">
                    <a16:creationId xmlns:a16="http://schemas.microsoft.com/office/drawing/2014/main" id="{1BEC38D3-478A-4903-A563-22DD2427C6DA}"/>
                  </a:ext>
                </a:extLst>
              </p:cNvPr>
              <p:cNvPicPr preferRelativeResize="0">
                <a:picLocks/>
              </p:cNvPicPr>
              <p:nvPr userDrawn="1"/>
            </p:nvPicPr>
            <p:blipFill>
              <a:blip r:embed="rId9"/>
              <a:stretch>
                <a:fillRect/>
              </a:stretch>
            </p:blipFill>
            <p:spPr>
              <a:xfrm>
                <a:off x="6088825" y="6097894"/>
                <a:ext cx="762502" cy="763200"/>
              </a:xfrm>
              <a:prstGeom prst="rect">
                <a:avLst/>
              </a:prstGeom>
            </p:spPr>
          </p:pic>
          <p:pic>
            <p:nvPicPr>
              <p:cNvPr id="24" name="Immagine 23" descr="Immagine che contiene disegnando, computer&#10;&#10;Descrizione generata automaticamente">
                <a:extLst>
                  <a:ext uri="{FF2B5EF4-FFF2-40B4-BE49-F238E27FC236}">
                    <a16:creationId xmlns:a16="http://schemas.microsoft.com/office/drawing/2014/main" id="{74548FBA-82B6-4CE1-BCA9-1676CC985E6B}"/>
                  </a:ext>
                </a:extLst>
              </p:cNvPr>
              <p:cNvPicPr preferRelativeResize="0">
                <a:picLocks/>
              </p:cNvPicPr>
              <p:nvPr userDrawn="1"/>
            </p:nvPicPr>
            <p:blipFill>
              <a:blip r:embed="rId10"/>
              <a:stretch>
                <a:fillRect/>
              </a:stretch>
            </p:blipFill>
            <p:spPr>
              <a:xfrm>
                <a:off x="9134537" y="6097894"/>
                <a:ext cx="762502" cy="763200"/>
              </a:xfrm>
              <a:prstGeom prst="rect">
                <a:avLst/>
              </a:prstGeom>
            </p:spPr>
          </p:pic>
          <p:pic>
            <p:nvPicPr>
              <p:cNvPr id="26" name="Immagine 25" descr="Immagine che contiene disegnando&#10;&#10;Descrizione generata automaticamente">
                <a:extLst>
                  <a:ext uri="{FF2B5EF4-FFF2-40B4-BE49-F238E27FC236}">
                    <a16:creationId xmlns:a16="http://schemas.microsoft.com/office/drawing/2014/main" id="{83E96A8F-3C97-4294-807D-88ED90A1A198}"/>
                  </a:ext>
                </a:extLst>
              </p:cNvPr>
              <p:cNvPicPr preferRelativeResize="0">
                <a:picLocks/>
              </p:cNvPicPr>
              <p:nvPr userDrawn="1"/>
            </p:nvPicPr>
            <p:blipFill>
              <a:blip r:embed="rId11"/>
              <a:stretch>
                <a:fillRect/>
              </a:stretch>
            </p:blipFill>
            <p:spPr>
              <a:xfrm>
                <a:off x="8373109" y="6097894"/>
                <a:ext cx="762502" cy="763200"/>
              </a:xfrm>
              <a:prstGeom prst="rect">
                <a:avLst/>
              </a:prstGeom>
            </p:spPr>
          </p:pic>
          <p:pic>
            <p:nvPicPr>
              <p:cNvPr id="28" name="Immagine 27">
                <a:extLst>
                  <a:ext uri="{FF2B5EF4-FFF2-40B4-BE49-F238E27FC236}">
                    <a16:creationId xmlns:a16="http://schemas.microsoft.com/office/drawing/2014/main" id="{B9D40F51-DB49-432C-8A84-48DAE0B59525}"/>
                  </a:ext>
                </a:extLst>
              </p:cNvPr>
              <p:cNvPicPr preferRelativeResize="0">
                <a:picLocks/>
              </p:cNvPicPr>
              <p:nvPr userDrawn="1"/>
            </p:nvPicPr>
            <p:blipFill>
              <a:blip>
                <a:extLst>
                  <a:ext uri="{96DAC541-7B7A-43D3-8B79-37D633B846F1}">
                    <asvg:svgBlip xmlns:asvg="http://schemas.microsoft.com/office/drawing/2016/SVG/main" r:embed="rId12"/>
                  </a:ext>
                </a:extLst>
              </a:blip>
              <a:srcRect/>
              <a:stretch/>
            </p:blipFill>
            <p:spPr>
              <a:xfrm>
                <a:off x="3806872" y="6097894"/>
                <a:ext cx="760171" cy="763200"/>
              </a:xfrm>
              <a:prstGeom prst="rect">
                <a:avLst/>
              </a:prstGeom>
            </p:spPr>
          </p:pic>
          <p:pic>
            <p:nvPicPr>
              <p:cNvPr id="30" name="Immagine 29" descr="Immagine che contiene disegnando&#10;&#10;Descrizione generata automaticamente">
                <a:extLst>
                  <a:ext uri="{FF2B5EF4-FFF2-40B4-BE49-F238E27FC236}">
                    <a16:creationId xmlns:a16="http://schemas.microsoft.com/office/drawing/2014/main" id="{1B94A89E-3D28-483C-8ADB-726A4DA05303}"/>
                  </a:ext>
                </a:extLst>
              </p:cNvPr>
              <p:cNvPicPr preferRelativeResize="0">
                <a:picLocks/>
              </p:cNvPicPr>
              <p:nvPr userDrawn="1"/>
            </p:nvPicPr>
            <p:blipFill>
              <a:blip r:embed="rId13"/>
              <a:stretch>
                <a:fillRect/>
              </a:stretch>
            </p:blipFill>
            <p:spPr>
              <a:xfrm>
                <a:off x="1522588" y="6097894"/>
                <a:ext cx="762502" cy="763200"/>
              </a:xfrm>
              <a:prstGeom prst="rect">
                <a:avLst/>
              </a:prstGeom>
            </p:spPr>
          </p:pic>
          <p:pic>
            <p:nvPicPr>
              <p:cNvPr id="32" name="Immagine 31" descr="Immagine che contiene disegnando&#10;&#10;Descrizione generata automaticamente">
                <a:extLst>
                  <a:ext uri="{FF2B5EF4-FFF2-40B4-BE49-F238E27FC236}">
                    <a16:creationId xmlns:a16="http://schemas.microsoft.com/office/drawing/2014/main" id="{642D6002-E5A9-4A3D-80AD-028E7CFA5620}"/>
                  </a:ext>
                </a:extLst>
              </p:cNvPr>
              <p:cNvPicPr preferRelativeResize="0">
                <a:picLocks/>
              </p:cNvPicPr>
              <p:nvPr userDrawn="1"/>
            </p:nvPicPr>
            <p:blipFill>
              <a:blip r:embed="rId14"/>
              <a:stretch>
                <a:fillRect/>
              </a:stretch>
            </p:blipFill>
            <p:spPr>
              <a:xfrm>
                <a:off x="761160" y="6097894"/>
                <a:ext cx="762502" cy="763200"/>
              </a:xfrm>
              <a:prstGeom prst="rect">
                <a:avLst/>
              </a:prstGeom>
            </p:spPr>
          </p:pic>
          <p:pic>
            <p:nvPicPr>
              <p:cNvPr id="34" name="Immagine 33" descr="Immagine che contiene disegnando&#10;&#10;Descrizione generata automaticamente">
                <a:extLst>
                  <a:ext uri="{FF2B5EF4-FFF2-40B4-BE49-F238E27FC236}">
                    <a16:creationId xmlns:a16="http://schemas.microsoft.com/office/drawing/2014/main" id="{5D515232-3773-4052-88C8-8B4AAE51A1DB}"/>
                  </a:ext>
                </a:extLst>
              </p:cNvPr>
              <p:cNvPicPr preferRelativeResize="0">
                <a:picLocks/>
              </p:cNvPicPr>
              <p:nvPr userDrawn="1"/>
            </p:nvPicPr>
            <p:blipFill>
              <a:blip r:embed="rId15"/>
              <a:stretch>
                <a:fillRect/>
              </a:stretch>
            </p:blipFill>
            <p:spPr>
              <a:xfrm>
                <a:off x="9895965" y="6097894"/>
                <a:ext cx="762502" cy="763200"/>
              </a:xfrm>
              <a:prstGeom prst="rect">
                <a:avLst/>
              </a:prstGeom>
            </p:spPr>
          </p:pic>
          <p:pic>
            <p:nvPicPr>
              <p:cNvPr id="36" name="Immagine 35" descr="Immagine che contiene disegnando&#10;&#10;Descrizione generata automaticamente">
                <a:extLst>
                  <a:ext uri="{FF2B5EF4-FFF2-40B4-BE49-F238E27FC236}">
                    <a16:creationId xmlns:a16="http://schemas.microsoft.com/office/drawing/2014/main" id="{087A2882-381E-45F8-AC7B-E3E1F3BC37F0}"/>
                  </a:ext>
                </a:extLst>
              </p:cNvPr>
              <p:cNvPicPr preferRelativeResize="0">
                <a:picLocks/>
              </p:cNvPicPr>
              <p:nvPr userDrawn="1"/>
            </p:nvPicPr>
            <p:blipFill>
              <a:blip r:embed="rId16"/>
              <a:stretch>
                <a:fillRect/>
              </a:stretch>
            </p:blipFill>
            <p:spPr>
              <a:xfrm>
                <a:off x="10657393" y="6097894"/>
                <a:ext cx="762502" cy="763200"/>
              </a:xfrm>
              <a:prstGeom prst="rect">
                <a:avLst/>
              </a:prstGeom>
            </p:spPr>
          </p:pic>
          <p:pic>
            <p:nvPicPr>
              <p:cNvPr id="38" name="Immagine 37" descr="Immagine che contiene disegnando&#10;&#10;Descrizione generata automaticamente">
                <a:extLst>
                  <a:ext uri="{FF2B5EF4-FFF2-40B4-BE49-F238E27FC236}">
                    <a16:creationId xmlns:a16="http://schemas.microsoft.com/office/drawing/2014/main" id="{68066C24-A6CD-439E-B53D-96686A55AAED}"/>
                  </a:ext>
                </a:extLst>
              </p:cNvPr>
              <p:cNvPicPr preferRelativeResize="0">
                <a:picLocks/>
              </p:cNvPicPr>
              <p:nvPr userDrawn="1"/>
            </p:nvPicPr>
            <p:blipFill>
              <a:blip r:embed="rId17"/>
              <a:stretch>
                <a:fillRect/>
              </a:stretch>
            </p:blipFill>
            <p:spPr>
              <a:xfrm>
                <a:off x="4565969" y="6097894"/>
                <a:ext cx="762502" cy="763200"/>
              </a:xfrm>
              <a:prstGeom prst="rect">
                <a:avLst/>
              </a:prstGeom>
            </p:spPr>
          </p:pic>
        </p:grpSp>
      </p:grpSp>
      <p:sp>
        <p:nvSpPr>
          <p:cNvPr id="6" name="Rettangolo 5">
            <a:extLst>
              <a:ext uri="{FF2B5EF4-FFF2-40B4-BE49-F238E27FC236}">
                <a16:creationId xmlns:a16="http://schemas.microsoft.com/office/drawing/2014/main" id="{0B1BC14E-A717-94F8-8DB9-EA91413795CD}"/>
              </a:ext>
            </a:extLst>
          </p:cNvPr>
          <p:cNvSpPr/>
          <p:nvPr userDrawn="1"/>
        </p:nvSpPr>
        <p:spPr>
          <a:xfrm>
            <a:off x="319414" y="4747364"/>
            <a:ext cx="822988" cy="659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Elemento grafico 10">
            <a:extLst>
              <a:ext uri="{FF2B5EF4-FFF2-40B4-BE49-F238E27FC236}">
                <a16:creationId xmlns:a16="http://schemas.microsoft.com/office/drawing/2014/main" id="{E2C1EB54-8DA8-A275-23C7-A00122058A4B}"/>
              </a:ext>
            </a:extLst>
          </p:cNvPr>
          <p:cNvPicPr>
            <a:picLocks noChangeAspect="1"/>
          </p:cNvPicPr>
          <p:nvPr userDrawn="1"/>
        </p:nvPicPr>
        <p:blipFill>
          <a:blip>
            <a:extLst>
              <a:ext uri="{96DAC541-7B7A-43D3-8B79-37D633B846F1}">
                <asvg:svgBlip xmlns:asvg="http://schemas.microsoft.com/office/drawing/2016/SVG/main" r:embed="rId18"/>
              </a:ext>
            </a:extLst>
          </a:blip>
          <a:srcRect/>
          <a:stretch/>
        </p:blipFill>
        <p:spPr>
          <a:xfrm>
            <a:off x="327793" y="4739906"/>
            <a:ext cx="824602" cy="764532"/>
          </a:xfrm>
          <a:prstGeom prst="rect">
            <a:avLst/>
          </a:prstGeom>
        </p:spPr>
      </p:pic>
    </p:spTree>
    <p:extLst>
      <p:ext uri="{BB962C8B-B14F-4D97-AF65-F5344CB8AC3E}">
        <p14:creationId xmlns:p14="http://schemas.microsoft.com/office/powerpoint/2010/main" val="89807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ertura-sezione_colore">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88969E9F-6801-991C-6DB9-B3B8D951B991}"/>
              </a:ext>
            </a:extLst>
          </p:cNvPr>
          <p:cNvSpPr/>
          <p:nvPr userDrawn="1"/>
        </p:nvSpPr>
        <p:spPr>
          <a:xfrm>
            <a:off x="0" y="1"/>
            <a:ext cx="12192000" cy="5149294"/>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1080000"/>
            <a:ext cx="9360000" cy="2386800"/>
          </a:xfrm>
          <a:prstGeom prst="rect">
            <a:avLst/>
          </a:prstGeom>
        </p:spPr>
        <p:txBody>
          <a:bodyPr anchor="b"/>
          <a:lstStyle>
            <a:lvl1pPr>
              <a:defRPr sz="6000">
                <a:solidFill>
                  <a:schemeClr val="bg1"/>
                </a:solidFill>
              </a:defRPr>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3600000"/>
            <a:ext cx="9360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Rettangolo 3">
            <a:extLst>
              <a:ext uri="{FF2B5EF4-FFF2-40B4-BE49-F238E27FC236}">
                <a16:creationId xmlns:a16="http://schemas.microsoft.com/office/drawing/2014/main" id="{075B4989-FC4B-DC57-87E6-E63E341E64AE}"/>
              </a:ext>
            </a:extLst>
          </p:cNvPr>
          <p:cNvSpPr/>
          <p:nvPr userDrawn="1"/>
        </p:nvSpPr>
        <p:spPr>
          <a:xfrm>
            <a:off x="319414" y="4747364"/>
            <a:ext cx="822988" cy="659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Elemento grafico 10">
            <a:extLst>
              <a:ext uri="{FF2B5EF4-FFF2-40B4-BE49-F238E27FC236}">
                <a16:creationId xmlns:a16="http://schemas.microsoft.com/office/drawing/2014/main" id="{955DD9F3-92A7-F0D6-6568-EE74828059E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27793" y="4739906"/>
            <a:ext cx="824602" cy="764532"/>
          </a:xfrm>
          <a:prstGeom prst="rect">
            <a:avLst/>
          </a:prstGeom>
        </p:spPr>
      </p:pic>
    </p:spTree>
    <p:extLst>
      <p:ext uri="{BB962C8B-B14F-4D97-AF65-F5344CB8AC3E}">
        <p14:creationId xmlns:p14="http://schemas.microsoft.com/office/powerpoint/2010/main" val="97187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702A18-0420-C94C-9A02-05F610014510}"/>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DAA653D-4E97-F645-8584-60A3A941DB8D}"/>
              </a:ext>
            </a:extLst>
          </p:cNvPr>
          <p:cNvSpPr>
            <a:spLocks noGrp="1"/>
          </p:cNvSpPr>
          <p:nvPr>
            <p:ph sz="half" idx="1"/>
          </p:nvPr>
        </p:nvSpPr>
        <p:spPr>
          <a:xfrm>
            <a:off x="838200" y="3088799"/>
            <a:ext cx="5181600" cy="3117600"/>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3B76136-1B4D-3641-A2ED-570B0C1FBF1C}"/>
              </a:ext>
            </a:extLst>
          </p:cNvPr>
          <p:cNvSpPr>
            <a:spLocks noGrp="1"/>
          </p:cNvSpPr>
          <p:nvPr>
            <p:ph sz="half" idx="2"/>
          </p:nvPr>
        </p:nvSpPr>
        <p:spPr>
          <a:xfrm>
            <a:off x="6172200" y="3088799"/>
            <a:ext cx="5181600" cy="3117600"/>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7295891-256A-C34B-B6BB-CA2295FF5D91}"/>
              </a:ext>
            </a:extLst>
          </p:cNvPr>
          <p:cNvSpPr>
            <a:spLocks noGrp="1"/>
          </p:cNvSpPr>
          <p:nvPr>
            <p:ph type="dt" sz="half" idx="10"/>
          </p:nvPr>
        </p:nvSpPr>
        <p:spPr>
          <a:xfrm>
            <a:off x="838200" y="6356350"/>
            <a:ext cx="2743200" cy="365125"/>
          </a:xfrm>
          <a:prstGeom prst="rect">
            <a:avLst/>
          </a:prstGeom>
        </p:spPr>
        <p:txBody>
          <a:bodyPr/>
          <a:lstStyle/>
          <a:p>
            <a:fld id="{F824BC43-04D6-674C-9939-33A52BFEE916}" type="datetime1">
              <a:rPr lang="it-IT" smtClean="0"/>
              <a:t>29/04/2026</a:t>
            </a:fld>
            <a:endParaRPr lang="it-IT"/>
          </a:p>
        </p:txBody>
      </p:sp>
      <p:sp>
        <p:nvSpPr>
          <p:cNvPr id="6" name="Segnaposto piè di pagina 5">
            <a:extLst>
              <a:ext uri="{FF2B5EF4-FFF2-40B4-BE49-F238E27FC236}">
                <a16:creationId xmlns:a16="http://schemas.microsoft.com/office/drawing/2014/main" id="{847C9F53-67AD-D746-B084-BAE2F815FE68}"/>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2CD671B3-B348-C648-88C2-2E3C1F943058}"/>
              </a:ext>
            </a:extLst>
          </p:cNvPr>
          <p:cNvSpPr>
            <a:spLocks noGrp="1"/>
          </p:cNvSpPr>
          <p:nvPr>
            <p:ph type="sldNum" sz="quarter" idx="12"/>
          </p:nvPr>
        </p:nvSpPr>
        <p:spPr>
          <a:xfrm>
            <a:off x="8610600" y="6356350"/>
            <a:ext cx="2743200" cy="365125"/>
          </a:xfrm>
          <a:prstGeom prst="rect">
            <a:avLst/>
          </a:prstGeom>
        </p:spPr>
        <p:txBody>
          <a:bodyPr/>
          <a:lstStyle/>
          <a:p>
            <a:fld id="{133D2D22-B68D-E74E-AFBB-F8D19E37E652}" type="slidenum">
              <a:rPr lang="it-IT" smtClean="0"/>
              <a:t>‹N›</a:t>
            </a:fld>
            <a:endParaRPr lang="it-IT"/>
          </a:p>
        </p:txBody>
      </p:sp>
      <p:sp>
        <p:nvSpPr>
          <p:cNvPr id="14" name="Rettangolo 13">
            <a:extLst>
              <a:ext uri="{FF2B5EF4-FFF2-40B4-BE49-F238E27FC236}">
                <a16:creationId xmlns:a16="http://schemas.microsoft.com/office/drawing/2014/main" id="{5FD68A5C-9A19-1A54-F983-53788D06EE07}"/>
              </a:ext>
            </a:extLst>
          </p:cNvPr>
          <p:cNvSpPr/>
          <p:nvPr userDrawn="1"/>
        </p:nvSpPr>
        <p:spPr>
          <a:xfrm>
            <a:off x="0" y="0"/>
            <a:ext cx="12192000" cy="795402"/>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5" name="Gruppo 14">
            <a:extLst>
              <a:ext uri="{FF2B5EF4-FFF2-40B4-BE49-F238E27FC236}">
                <a16:creationId xmlns:a16="http://schemas.microsoft.com/office/drawing/2014/main" id="{5E6C70EF-91D4-EA35-900C-8486410CC729}"/>
              </a:ext>
            </a:extLst>
          </p:cNvPr>
          <p:cNvGrpSpPr/>
          <p:nvPr userDrawn="1"/>
        </p:nvGrpSpPr>
        <p:grpSpPr>
          <a:xfrm>
            <a:off x="300610" y="566637"/>
            <a:ext cx="533400" cy="494778"/>
            <a:chOff x="300610" y="566637"/>
            <a:chExt cx="533400" cy="494778"/>
          </a:xfrm>
        </p:grpSpPr>
        <p:sp>
          <p:nvSpPr>
            <p:cNvPr id="12" name="Rettangolo 11">
              <a:extLst>
                <a:ext uri="{FF2B5EF4-FFF2-40B4-BE49-F238E27FC236}">
                  <a16:creationId xmlns:a16="http://schemas.microsoft.com/office/drawing/2014/main" id="{1F00147C-177B-17AB-183A-F364BAABC0D4}"/>
                </a:ext>
              </a:extLst>
            </p:cNvPr>
            <p:cNvSpPr/>
            <p:nvPr userDrawn="1"/>
          </p:nvSpPr>
          <p:spPr>
            <a:xfrm>
              <a:off x="301132" y="566637"/>
              <a:ext cx="532356"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Elemento grafico 10">
              <a:extLst>
                <a:ext uri="{FF2B5EF4-FFF2-40B4-BE49-F238E27FC236}">
                  <a16:creationId xmlns:a16="http://schemas.microsoft.com/office/drawing/2014/main" id="{2056120D-22AC-B30C-7D75-3512D7C252E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00610" y="566755"/>
              <a:ext cx="533400" cy="494543"/>
            </a:xfrm>
            <a:prstGeom prst="rect">
              <a:avLst/>
            </a:prstGeom>
          </p:spPr>
        </p:pic>
      </p:grpSp>
    </p:spTree>
    <p:extLst>
      <p:ext uri="{BB962C8B-B14F-4D97-AF65-F5344CB8AC3E}">
        <p14:creationId xmlns:p14="http://schemas.microsoft.com/office/powerpoint/2010/main" val="241430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1_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E1AF78-D202-584F-8D57-BDAFF2FF08AA}"/>
              </a:ext>
            </a:extLst>
          </p:cNvPr>
          <p:cNvSpPr>
            <a:spLocks noGrp="1"/>
          </p:cNvSpPr>
          <p:nvPr>
            <p:ph type="title"/>
          </p:nvPr>
        </p:nvSpPr>
        <p:spPr>
          <a:xfrm>
            <a:off x="839788" y="1627200"/>
            <a:ext cx="3932237" cy="1600200"/>
          </a:xfrm>
          <a:prstGeom prst="rect">
            <a:avLst/>
          </a:prstGeom>
        </p:spPr>
        <p:txBody>
          <a:bodyPr anchor="t" anchorCtr="0">
            <a:normAutofit/>
          </a:bodyPr>
          <a:lstStyle>
            <a:lvl1pPr>
              <a:defRPr sz="28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1C0B534-8DF4-E947-9339-2017CED07E3A}"/>
              </a:ext>
            </a:extLst>
          </p:cNvPr>
          <p:cNvSpPr>
            <a:spLocks noGrp="1"/>
          </p:cNvSpPr>
          <p:nvPr>
            <p:ph idx="1"/>
          </p:nvPr>
        </p:nvSpPr>
        <p:spPr>
          <a:xfrm>
            <a:off x="5183188" y="1627200"/>
            <a:ext cx="6172200" cy="453807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47712ED-E391-464C-A7B3-04F58287D1D9}"/>
              </a:ext>
            </a:extLst>
          </p:cNvPr>
          <p:cNvSpPr>
            <a:spLocks noGrp="1"/>
          </p:cNvSpPr>
          <p:nvPr>
            <p:ph type="body" sz="half" idx="2"/>
          </p:nvPr>
        </p:nvSpPr>
        <p:spPr>
          <a:xfrm>
            <a:off x="839788" y="3227400"/>
            <a:ext cx="3932237" cy="293787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E40ABB6-90F4-E041-8BD6-E4442B665EEB}"/>
              </a:ext>
            </a:extLst>
          </p:cNvPr>
          <p:cNvSpPr>
            <a:spLocks noGrp="1"/>
          </p:cNvSpPr>
          <p:nvPr>
            <p:ph type="dt" sz="half" idx="10"/>
          </p:nvPr>
        </p:nvSpPr>
        <p:spPr>
          <a:xfrm>
            <a:off x="838200" y="6356350"/>
            <a:ext cx="2743200" cy="365125"/>
          </a:xfrm>
          <a:prstGeom prst="rect">
            <a:avLst/>
          </a:prstGeom>
        </p:spPr>
        <p:txBody>
          <a:bodyPr/>
          <a:lstStyle/>
          <a:p>
            <a:fld id="{FDFCF788-DD0C-1440-8C78-802FD5FB1013}" type="datetime1">
              <a:rPr lang="it-IT" smtClean="0"/>
              <a:t>29/04/2026</a:t>
            </a:fld>
            <a:endParaRPr lang="it-IT"/>
          </a:p>
        </p:txBody>
      </p:sp>
      <p:sp>
        <p:nvSpPr>
          <p:cNvPr id="6" name="Segnaposto piè di pagina 5">
            <a:extLst>
              <a:ext uri="{FF2B5EF4-FFF2-40B4-BE49-F238E27FC236}">
                <a16:creationId xmlns:a16="http://schemas.microsoft.com/office/drawing/2014/main" id="{132861D8-9841-A840-BCC7-68EC1C7E301A}"/>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44B3425E-E3C3-2744-AD8E-130131FF3493}"/>
              </a:ext>
            </a:extLst>
          </p:cNvPr>
          <p:cNvSpPr>
            <a:spLocks noGrp="1"/>
          </p:cNvSpPr>
          <p:nvPr>
            <p:ph type="sldNum" sz="quarter" idx="12"/>
          </p:nvPr>
        </p:nvSpPr>
        <p:spPr>
          <a:xfrm>
            <a:off x="8610600" y="6356350"/>
            <a:ext cx="2743200" cy="365125"/>
          </a:xfrm>
          <a:prstGeom prst="rect">
            <a:avLst/>
          </a:prstGeom>
        </p:spPr>
        <p:txBody>
          <a:bodyPr/>
          <a:lstStyle/>
          <a:p>
            <a:fld id="{133D2D22-B68D-E74E-AFBB-F8D19E37E652}" type="slidenum">
              <a:rPr lang="it-IT" smtClean="0"/>
              <a:t>‹N›</a:t>
            </a:fld>
            <a:endParaRPr lang="it-IT"/>
          </a:p>
        </p:txBody>
      </p:sp>
      <p:sp>
        <p:nvSpPr>
          <p:cNvPr id="12" name="Rettangolo 11">
            <a:extLst>
              <a:ext uri="{FF2B5EF4-FFF2-40B4-BE49-F238E27FC236}">
                <a16:creationId xmlns:a16="http://schemas.microsoft.com/office/drawing/2014/main" id="{7EBC38B3-8728-957E-1DCC-35469512EC7F}"/>
              </a:ext>
            </a:extLst>
          </p:cNvPr>
          <p:cNvSpPr/>
          <p:nvPr userDrawn="1"/>
        </p:nvSpPr>
        <p:spPr>
          <a:xfrm>
            <a:off x="0" y="0"/>
            <a:ext cx="12192000" cy="795402"/>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2">
            <a:extLst>
              <a:ext uri="{FF2B5EF4-FFF2-40B4-BE49-F238E27FC236}">
                <a16:creationId xmlns:a16="http://schemas.microsoft.com/office/drawing/2014/main" id="{E2911E7D-FD39-8D56-E17F-7AA7C77155A7}"/>
              </a:ext>
            </a:extLst>
          </p:cNvPr>
          <p:cNvGrpSpPr/>
          <p:nvPr userDrawn="1"/>
        </p:nvGrpSpPr>
        <p:grpSpPr>
          <a:xfrm>
            <a:off x="300610" y="566637"/>
            <a:ext cx="533400" cy="494778"/>
            <a:chOff x="300610" y="566637"/>
            <a:chExt cx="533400" cy="494778"/>
          </a:xfrm>
        </p:grpSpPr>
        <p:sp>
          <p:nvSpPr>
            <p:cNvPr id="14" name="Rettangolo 13">
              <a:extLst>
                <a:ext uri="{FF2B5EF4-FFF2-40B4-BE49-F238E27FC236}">
                  <a16:creationId xmlns:a16="http://schemas.microsoft.com/office/drawing/2014/main" id="{A306C6F8-AFB5-1AC8-8888-8CB77DFAF550}"/>
                </a:ext>
              </a:extLst>
            </p:cNvPr>
            <p:cNvSpPr/>
            <p:nvPr userDrawn="1"/>
          </p:nvSpPr>
          <p:spPr>
            <a:xfrm>
              <a:off x="301132" y="566637"/>
              <a:ext cx="532356"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Elemento grafico 10">
              <a:extLst>
                <a:ext uri="{FF2B5EF4-FFF2-40B4-BE49-F238E27FC236}">
                  <a16:creationId xmlns:a16="http://schemas.microsoft.com/office/drawing/2014/main" id="{FB17809E-73C2-CFC4-B707-0AE1471A7D6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00610" y="566755"/>
              <a:ext cx="533400" cy="494543"/>
            </a:xfrm>
            <a:prstGeom prst="rect">
              <a:avLst/>
            </a:prstGeom>
          </p:spPr>
        </p:pic>
      </p:grpSp>
    </p:spTree>
    <p:extLst>
      <p:ext uri="{BB962C8B-B14F-4D97-AF65-F5344CB8AC3E}">
        <p14:creationId xmlns:p14="http://schemas.microsoft.com/office/powerpoint/2010/main" val="3633316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C3ACE0-F0D4-2B44-A6F5-27E703D17761}"/>
              </a:ext>
            </a:extLst>
          </p:cNvPr>
          <p:cNvSpPr>
            <a:spLocks noGrp="1"/>
          </p:cNvSpPr>
          <p:nvPr>
            <p:ph type="title"/>
          </p:nvPr>
        </p:nvSpPr>
        <p:spPr>
          <a:xfrm>
            <a:off x="839788" y="1627200"/>
            <a:ext cx="3932237" cy="1600200"/>
          </a:xfrm>
          <a:prstGeom prst="rect">
            <a:avLst/>
          </a:prstGeom>
        </p:spPr>
        <p:txBody>
          <a:bodyPr anchor="t" anchorCtr="0">
            <a:normAutofit/>
          </a:bodyPr>
          <a:lstStyle>
            <a:lvl1pPr>
              <a:defRPr sz="28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D6D3559-8834-E14F-8ED4-9B04425DCE26}"/>
              </a:ext>
            </a:extLst>
          </p:cNvPr>
          <p:cNvSpPr>
            <a:spLocks noGrp="1"/>
          </p:cNvSpPr>
          <p:nvPr>
            <p:ph type="pic" idx="1"/>
          </p:nvPr>
        </p:nvSpPr>
        <p:spPr>
          <a:xfrm>
            <a:off x="5183188" y="1627201"/>
            <a:ext cx="6172200" cy="4539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BFC02CC-0F51-AA4F-BAA4-423844184D18}"/>
              </a:ext>
            </a:extLst>
          </p:cNvPr>
          <p:cNvSpPr>
            <a:spLocks noGrp="1"/>
          </p:cNvSpPr>
          <p:nvPr>
            <p:ph type="body" sz="half" idx="2"/>
          </p:nvPr>
        </p:nvSpPr>
        <p:spPr>
          <a:xfrm>
            <a:off x="839788" y="3229200"/>
            <a:ext cx="3932237" cy="29376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0633F0B-C335-2944-B056-3C2073C5010D}"/>
              </a:ext>
            </a:extLst>
          </p:cNvPr>
          <p:cNvSpPr>
            <a:spLocks noGrp="1"/>
          </p:cNvSpPr>
          <p:nvPr>
            <p:ph type="dt" sz="half" idx="10"/>
          </p:nvPr>
        </p:nvSpPr>
        <p:spPr>
          <a:xfrm>
            <a:off x="838200" y="6356350"/>
            <a:ext cx="2743200" cy="365125"/>
          </a:xfrm>
          <a:prstGeom prst="rect">
            <a:avLst/>
          </a:prstGeom>
        </p:spPr>
        <p:txBody>
          <a:bodyPr/>
          <a:lstStyle/>
          <a:p>
            <a:fld id="{587EF26E-9977-024A-AFB4-400CF066805E}" type="datetime1">
              <a:rPr lang="it-IT" smtClean="0"/>
              <a:t>29/04/2026</a:t>
            </a:fld>
            <a:endParaRPr lang="it-IT"/>
          </a:p>
        </p:txBody>
      </p:sp>
      <p:sp>
        <p:nvSpPr>
          <p:cNvPr id="6" name="Segnaposto piè di pagina 5">
            <a:extLst>
              <a:ext uri="{FF2B5EF4-FFF2-40B4-BE49-F238E27FC236}">
                <a16:creationId xmlns:a16="http://schemas.microsoft.com/office/drawing/2014/main" id="{4AB06D96-F948-1F4D-8E40-1A905BEB5E14}"/>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B3AB7C04-2CBD-6644-9A89-7BB0C65E5748}"/>
              </a:ext>
            </a:extLst>
          </p:cNvPr>
          <p:cNvSpPr>
            <a:spLocks noGrp="1"/>
          </p:cNvSpPr>
          <p:nvPr>
            <p:ph type="sldNum" sz="quarter" idx="12"/>
          </p:nvPr>
        </p:nvSpPr>
        <p:spPr>
          <a:xfrm>
            <a:off x="8610600" y="6356350"/>
            <a:ext cx="2743200" cy="365125"/>
          </a:xfrm>
          <a:prstGeom prst="rect">
            <a:avLst/>
          </a:prstGeom>
        </p:spPr>
        <p:txBody>
          <a:bodyPr/>
          <a:lstStyle/>
          <a:p>
            <a:fld id="{133D2D22-B68D-E74E-AFBB-F8D19E37E652}" type="slidenum">
              <a:rPr lang="it-IT" smtClean="0"/>
              <a:t>‹N›</a:t>
            </a:fld>
            <a:endParaRPr lang="it-IT"/>
          </a:p>
        </p:txBody>
      </p:sp>
      <p:sp>
        <p:nvSpPr>
          <p:cNvPr id="12" name="Rettangolo 11">
            <a:extLst>
              <a:ext uri="{FF2B5EF4-FFF2-40B4-BE49-F238E27FC236}">
                <a16:creationId xmlns:a16="http://schemas.microsoft.com/office/drawing/2014/main" id="{D0DCBC2F-923B-408D-57E2-AC08970912A1}"/>
              </a:ext>
            </a:extLst>
          </p:cNvPr>
          <p:cNvSpPr/>
          <p:nvPr userDrawn="1"/>
        </p:nvSpPr>
        <p:spPr>
          <a:xfrm>
            <a:off x="0" y="0"/>
            <a:ext cx="12192000" cy="795402"/>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2">
            <a:extLst>
              <a:ext uri="{FF2B5EF4-FFF2-40B4-BE49-F238E27FC236}">
                <a16:creationId xmlns:a16="http://schemas.microsoft.com/office/drawing/2014/main" id="{9E2E9BEA-74C2-4786-3DC8-4FFECF8F714F}"/>
              </a:ext>
            </a:extLst>
          </p:cNvPr>
          <p:cNvGrpSpPr/>
          <p:nvPr userDrawn="1"/>
        </p:nvGrpSpPr>
        <p:grpSpPr>
          <a:xfrm>
            <a:off x="300610" y="566637"/>
            <a:ext cx="533400" cy="494778"/>
            <a:chOff x="300610" y="566637"/>
            <a:chExt cx="533400" cy="494778"/>
          </a:xfrm>
        </p:grpSpPr>
        <p:sp>
          <p:nvSpPr>
            <p:cNvPr id="14" name="Rettangolo 13">
              <a:extLst>
                <a:ext uri="{FF2B5EF4-FFF2-40B4-BE49-F238E27FC236}">
                  <a16:creationId xmlns:a16="http://schemas.microsoft.com/office/drawing/2014/main" id="{E910DCC4-B048-0741-B6CC-40A041393283}"/>
                </a:ext>
              </a:extLst>
            </p:cNvPr>
            <p:cNvSpPr/>
            <p:nvPr userDrawn="1"/>
          </p:nvSpPr>
          <p:spPr>
            <a:xfrm>
              <a:off x="301132" y="566637"/>
              <a:ext cx="532356"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Elemento grafico 10">
              <a:extLst>
                <a:ext uri="{FF2B5EF4-FFF2-40B4-BE49-F238E27FC236}">
                  <a16:creationId xmlns:a16="http://schemas.microsoft.com/office/drawing/2014/main" id="{2C029E74-7BE8-F350-36D1-C4D24F82E79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00610" y="566755"/>
              <a:ext cx="533400" cy="494543"/>
            </a:xfrm>
            <a:prstGeom prst="rect">
              <a:avLst/>
            </a:prstGeom>
          </p:spPr>
        </p:pic>
      </p:grpSp>
    </p:spTree>
    <p:extLst>
      <p:ext uri="{BB962C8B-B14F-4D97-AF65-F5344CB8AC3E}">
        <p14:creationId xmlns:p14="http://schemas.microsoft.com/office/powerpoint/2010/main" val="150801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FDBC41-A49B-6F4C-A125-A37E978A5C9B}"/>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4BC30B-EBB4-8348-8795-FEDCEBBAAC6A}"/>
              </a:ext>
            </a:extLst>
          </p:cNvPr>
          <p:cNvSpPr>
            <a:spLocks noGrp="1"/>
          </p:cNvSpPr>
          <p:nvPr>
            <p:ph type="body" orient="vert" idx="1"/>
          </p:nvPr>
        </p:nvSpPr>
        <p:spPr>
          <a:xfrm>
            <a:off x="838200" y="1825625"/>
            <a:ext cx="10515600" cy="435133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0786F4-8010-8D44-924E-AF2E0FE674CC}"/>
              </a:ext>
            </a:extLst>
          </p:cNvPr>
          <p:cNvSpPr>
            <a:spLocks noGrp="1"/>
          </p:cNvSpPr>
          <p:nvPr>
            <p:ph type="dt" sz="half" idx="10"/>
          </p:nvPr>
        </p:nvSpPr>
        <p:spPr>
          <a:xfrm>
            <a:off x="838200" y="6356350"/>
            <a:ext cx="2743200" cy="365125"/>
          </a:xfrm>
          <a:prstGeom prst="rect">
            <a:avLst/>
          </a:prstGeom>
        </p:spPr>
        <p:txBody>
          <a:bodyPr/>
          <a:lstStyle/>
          <a:p>
            <a:fld id="{0CF48123-3FB7-4349-AF54-D910234500D3}" type="datetime1">
              <a:rPr lang="it-IT" smtClean="0"/>
              <a:t>29/04/2026</a:t>
            </a:fld>
            <a:endParaRPr lang="it-IT"/>
          </a:p>
        </p:txBody>
      </p:sp>
      <p:sp>
        <p:nvSpPr>
          <p:cNvPr id="5" name="Segnaposto piè di pagina 4">
            <a:extLst>
              <a:ext uri="{FF2B5EF4-FFF2-40B4-BE49-F238E27FC236}">
                <a16:creationId xmlns:a16="http://schemas.microsoft.com/office/drawing/2014/main" id="{ECFB5A4F-419B-DB40-B33D-114A9179323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45B136A9-5989-C642-9966-393995740D89}"/>
              </a:ext>
            </a:extLst>
          </p:cNvPr>
          <p:cNvSpPr>
            <a:spLocks noGrp="1"/>
          </p:cNvSpPr>
          <p:nvPr>
            <p:ph type="sldNum" sz="quarter" idx="12"/>
          </p:nvPr>
        </p:nvSpPr>
        <p:spPr>
          <a:xfrm>
            <a:off x="8610600" y="6356350"/>
            <a:ext cx="2743200" cy="365125"/>
          </a:xfrm>
          <a:prstGeom prst="rect">
            <a:avLst/>
          </a:prstGeom>
        </p:spPr>
        <p:txBody>
          <a:bodyPr/>
          <a:lstStyle/>
          <a:p>
            <a:fld id="{133D2D22-B68D-E74E-AFBB-F8D19E37E652}" type="slidenum">
              <a:rPr lang="it-IT" smtClean="0"/>
              <a:t>‹N›</a:t>
            </a:fld>
            <a:endParaRPr lang="it-IT"/>
          </a:p>
        </p:txBody>
      </p:sp>
      <p:sp>
        <p:nvSpPr>
          <p:cNvPr id="11" name="Rettangolo 10">
            <a:extLst>
              <a:ext uri="{FF2B5EF4-FFF2-40B4-BE49-F238E27FC236}">
                <a16:creationId xmlns:a16="http://schemas.microsoft.com/office/drawing/2014/main" id="{14E3A171-E8EC-0346-168A-8A50C3878519}"/>
              </a:ext>
            </a:extLst>
          </p:cNvPr>
          <p:cNvSpPr/>
          <p:nvPr userDrawn="1"/>
        </p:nvSpPr>
        <p:spPr>
          <a:xfrm>
            <a:off x="0" y="0"/>
            <a:ext cx="12192000" cy="795402"/>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a:extLst>
              <a:ext uri="{FF2B5EF4-FFF2-40B4-BE49-F238E27FC236}">
                <a16:creationId xmlns:a16="http://schemas.microsoft.com/office/drawing/2014/main" id="{103E5258-648C-6125-D2CF-6C4A60191010}"/>
              </a:ext>
            </a:extLst>
          </p:cNvPr>
          <p:cNvGrpSpPr/>
          <p:nvPr userDrawn="1"/>
        </p:nvGrpSpPr>
        <p:grpSpPr>
          <a:xfrm>
            <a:off x="300610" y="566637"/>
            <a:ext cx="533400" cy="494778"/>
            <a:chOff x="300610" y="566637"/>
            <a:chExt cx="533400" cy="494778"/>
          </a:xfrm>
        </p:grpSpPr>
        <p:sp>
          <p:nvSpPr>
            <p:cNvPr id="13" name="Rettangolo 12">
              <a:extLst>
                <a:ext uri="{FF2B5EF4-FFF2-40B4-BE49-F238E27FC236}">
                  <a16:creationId xmlns:a16="http://schemas.microsoft.com/office/drawing/2014/main" id="{F4765D21-081E-2A37-C407-D4F95C4AB1CB}"/>
                </a:ext>
              </a:extLst>
            </p:cNvPr>
            <p:cNvSpPr/>
            <p:nvPr userDrawn="1"/>
          </p:nvSpPr>
          <p:spPr>
            <a:xfrm>
              <a:off x="301132" y="566637"/>
              <a:ext cx="532356"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Elemento grafico 10">
              <a:extLst>
                <a:ext uri="{FF2B5EF4-FFF2-40B4-BE49-F238E27FC236}">
                  <a16:creationId xmlns:a16="http://schemas.microsoft.com/office/drawing/2014/main" id="{FDEFD5D9-C6FF-F983-55E7-2C7DDCD828A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00610" y="566755"/>
              <a:ext cx="533400" cy="494543"/>
            </a:xfrm>
            <a:prstGeom prst="rect">
              <a:avLst/>
            </a:prstGeom>
          </p:spPr>
        </p:pic>
      </p:grpSp>
    </p:spTree>
    <p:extLst>
      <p:ext uri="{BB962C8B-B14F-4D97-AF65-F5344CB8AC3E}">
        <p14:creationId xmlns:p14="http://schemas.microsoft.com/office/powerpoint/2010/main" val="3215193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olo e testo verticale">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14E3A171-E8EC-0346-168A-8A50C3878519}"/>
              </a:ext>
            </a:extLst>
          </p:cNvPr>
          <p:cNvSpPr/>
          <p:nvPr userDrawn="1"/>
        </p:nvSpPr>
        <p:spPr>
          <a:xfrm>
            <a:off x="0" y="0"/>
            <a:ext cx="12192000" cy="795402"/>
          </a:xfrm>
          <a:prstGeom prst="rect">
            <a:avLst/>
          </a:prstGeom>
          <a:gradFill>
            <a:gsLst>
              <a:gs pos="0">
                <a:srgbClr val="292357"/>
              </a:gs>
              <a:gs pos="85000">
                <a:srgbClr val="3481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2" name="Gruppo 11">
            <a:extLst>
              <a:ext uri="{FF2B5EF4-FFF2-40B4-BE49-F238E27FC236}">
                <a16:creationId xmlns:a16="http://schemas.microsoft.com/office/drawing/2014/main" id="{103E5258-648C-6125-D2CF-6C4A60191010}"/>
              </a:ext>
            </a:extLst>
          </p:cNvPr>
          <p:cNvGrpSpPr/>
          <p:nvPr userDrawn="1"/>
        </p:nvGrpSpPr>
        <p:grpSpPr>
          <a:xfrm>
            <a:off x="300610" y="566637"/>
            <a:ext cx="533400" cy="494778"/>
            <a:chOff x="300610" y="566637"/>
            <a:chExt cx="533400" cy="494778"/>
          </a:xfrm>
        </p:grpSpPr>
        <p:sp>
          <p:nvSpPr>
            <p:cNvPr id="13" name="Rettangolo 12">
              <a:extLst>
                <a:ext uri="{FF2B5EF4-FFF2-40B4-BE49-F238E27FC236}">
                  <a16:creationId xmlns:a16="http://schemas.microsoft.com/office/drawing/2014/main" id="{F4765D21-081E-2A37-C407-D4F95C4AB1CB}"/>
                </a:ext>
              </a:extLst>
            </p:cNvPr>
            <p:cNvSpPr/>
            <p:nvPr userDrawn="1"/>
          </p:nvSpPr>
          <p:spPr>
            <a:xfrm>
              <a:off x="301132" y="566637"/>
              <a:ext cx="532356"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Elemento grafico 10">
              <a:extLst>
                <a:ext uri="{FF2B5EF4-FFF2-40B4-BE49-F238E27FC236}">
                  <a16:creationId xmlns:a16="http://schemas.microsoft.com/office/drawing/2014/main" id="{FDEFD5D9-C6FF-F983-55E7-2C7DDCD828A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00610" y="566755"/>
              <a:ext cx="533400" cy="494543"/>
            </a:xfrm>
            <a:prstGeom prst="rect">
              <a:avLst/>
            </a:prstGeom>
          </p:spPr>
        </p:pic>
      </p:grpSp>
    </p:spTree>
    <p:extLst>
      <p:ext uri="{BB962C8B-B14F-4D97-AF65-F5344CB8AC3E}">
        <p14:creationId xmlns:p14="http://schemas.microsoft.com/office/powerpoint/2010/main" val="2523347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E1DACE-E03A-AF37-470D-B6CDD32EE2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7DFAAF4-6525-D19C-9A69-D065783CD20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0BB6370-1E5F-259B-6500-66D25C56C2F5}"/>
              </a:ext>
            </a:extLst>
          </p:cNvPr>
          <p:cNvSpPr>
            <a:spLocks noGrp="1"/>
          </p:cNvSpPr>
          <p:nvPr>
            <p:ph type="dt" sz="half" idx="10"/>
          </p:nvPr>
        </p:nvSpPr>
        <p:spPr>
          <a:xfrm>
            <a:off x="838200" y="6356350"/>
            <a:ext cx="2743200" cy="365125"/>
          </a:xfrm>
          <a:prstGeom prst="rect">
            <a:avLst/>
          </a:prstGeom>
        </p:spPr>
        <p:txBody>
          <a:bodyPr/>
          <a:lstStyle/>
          <a:p>
            <a:fld id="{B3EBB1A9-E839-4B88-A44C-153BB0911F41}" type="datetimeFigureOut">
              <a:rPr lang="it-IT" smtClean="0"/>
              <a:t>29/04/2026</a:t>
            </a:fld>
            <a:endParaRPr lang="it-IT"/>
          </a:p>
        </p:txBody>
      </p:sp>
      <p:sp>
        <p:nvSpPr>
          <p:cNvPr id="5" name="Segnaposto piè di pagina 4">
            <a:extLst>
              <a:ext uri="{FF2B5EF4-FFF2-40B4-BE49-F238E27FC236}">
                <a16:creationId xmlns:a16="http://schemas.microsoft.com/office/drawing/2014/main" id="{AE5AF3EA-A169-DDE3-8E58-285F07926364}"/>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8F3676FC-FA5A-89C9-F140-3B77D966A639}"/>
              </a:ext>
            </a:extLst>
          </p:cNvPr>
          <p:cNvSpPr>
            <a:spLocks noGrp="1"/>
          </p:cNvSpPr>
          <p:nvPr>
            <p:ph type="sldNum" sz="quarter" idx="12"/>
          </p:nvPr>
        </p:nvSpPr>
        <p:spPr>
          <a:xfrm>
            <a:off x="8610600" y="6356350"/>
            <a:ext cx="2743200" cy="365125"/>
          </a:xfrm>
          <a:prstGeom prst="rect">
            <a:avLst/>
          </a:prstGeom>
        </p:spPr>
        <p:txBody>
          <a:bodyPr/>
          <a:lstStyle/>
          <a:p>
            <a:fld id="{9FEF5230-3A0B-448E-BD62-C63988F53736}" type="slidenum">
              <a:rPr lang="it-IT" smtClean="0"/>
              <a:t>‹N›</a:t>
            </a:fld>
            <a:endParaRPr lang="it-IT"/>
          </a:p>
        </p:txBody>
      </p:sp>
    </p:spTree>
    <p:extLst>
      <p:ext uri="{BB962C8B-B14F-4D97-AF65-F5344CB8AC3E}">
        <p14:creationId xmlns:p14="http://schemas.microsoft.com/office/powerpoint/2010/main" val="420135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46288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8" r:id="rId8"/>
    <p:sldLayoutId id="2147483680" r:id="rId9"/>
    <p:sldLayoutId id="2147483697"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135A4BC-9CAC-1DBE-23B8-C1D500618DDD}"/>
              </a:ext>
            </a:extLst>
          </p:cNvPr>
          <p:cNvSpPr txBox="1"/>
          <p:nvPr/>
        </p:nvSpPr>
        <p:spPr>
          <a:xfrm>
            <a:off x="5568043" y="1469265"/>
            <a:ext cx="6106884" cy="3884590"/>
          </a:xfrm>
          <a:prstGeom prst="rect">
            <a:avLst/>
          </a:prstGeom>
          <a:noFill/>
        </p:spPr>
        <p:txBody>
          <a:bodyPr wrap="square">
            <a:spAutoFit/>
          </a:bodyPr>
          <a:lstStyle/>
          <a:p>
            <a:pPr lvl="0" algn="ctr">
              <a:lnSpc>
                <a:spcPct val="120000"/>
              </a:lnSpc>
              <a:spcBef>
                <a:spcPts val="1200"/>
              </a:spcBef>
              <a:spcAft>
                <a:spcPts val="1200"/>
              </a:spcAft>
              <a:defRPr/>
            </a:pPr>
            <a:r>
              <a:rPr lang="it-IT" sz="4000" b="1" dirty="0">
                <a:solidFill>
                  <a:schemeClr val="bg1"/>
                </a:solidFill>
              </a:rPr>
              <a:t>SINFONIA</a:t>
            </a:r>
            <a:br>
              <a:rPr lang="it-IT" sz="4000" b="1" dirty="0">
                <a:solidFill>
                  <a:schemeClr val="bg1"/>
                </a:solidFill>
              </a:rPr>
            </a:br>
            <a:r>
              <a:rPr lang="it-IT" sz="4000" b="1" dirty="0">
                <a:solidFill>
                  <a:schemeClr val="bg1"/>
                </a:solidFill>
              </a:rPr>
              <a:t>Mobilità Sanitaria Interregionale</a:t>
            </a:r>
            <a:endParaRPr lang="it-IT" b="1" dirty="0">
              <a:solidFill>
                <a:schemeClr val="bg1"/>
              </a:solidFill>
            </a:endParaRPr>
          </a:p>
          <a:p>
            <a:pPr lvl="0" algn="ctr">
              <a:lnSpc>
                <a:spcPct val="120000"/>
              </a:lnSpc>
              <a:spcBef>
                <a:spcPts val="1200"/>
              </a:spcBef>
              <a:spcAft>
                <a:spcPts val="1200"/>
              </a:spcAft>
              <a:defRPr/>
            </a:pPr>
            <a:br>
              <a:rPr kumimoji="0" lang="it-IT" sz="3600" b="1" i="0" u="none" strike="noStrike" kern="1200" cap="none" spc="0" normalizeH="0" baseline="0" noProof="0" dirty="0">
                <a:ln>
                  <a:noFill/>
                </a:ln>
                <a:solidFill>
                  <a:srgbClr val="FFFFFF"/>
                </a:solidFill>
                <a:effectLst/>
                <a:uLnTx/>
                <a:uFillTx/>
                <a:latin typeface="Arial" panose="020B0604020202020204"/>
                <a:ea typeface="+mj-ea"/>
                <a:cs typeface="+mj-cs"/>
              </a:rPr>
            </a:br>
            <a:r>
              <a:rPr kumimoji="0" lang="it-IT" sz="3600" b="1" i="0" u="none" strike="noStrike" kern="1200" cap="none" spc="0" normalizeH="0" baseline="0" noProof="0" dirty="0">
                <a:ln>
                  <a:noFill/>
                </a:ln>
                <a:solidFill>
                  <a:srgbClr val="FFFFFF"/>
                </a:solidFill>
                <a:effectLst/>
                <a:uLnTx/>
                <a:uFillTx/>
                <a:latin typeface="Arial" panose="020B0604020202020204"/>
                <a:ea typeface="+mj-ea"/>
                <a:cs typeface="+mj-cs"/>
              </a:rPr>
              <a:t>Guida utente</a:t>
            </a:r>
          </a:p>
        </p:txBody>
      </p:sp>
    </p:spTree>
    <p:extLst>
      <p:ext uri="{BB962C8B-B14F-4D97-AF65-F5344CB8AC3E}">
        <p14:creationId xmlns:p14="http://schemas.microsoft.com/office/powerpoint/2010/main" val="2997730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62BFC-F7F8-190C-0EEB-7E85CD50B47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9D5F3B0F-8885-F37A-A6D4-06938D28E7A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CA90965B-AEA6-EBC6-7678-4CC9855F44F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BA34E7B-4C24-24FA-70F5-F9A4EB2623DD}"/>
              </a:ext>
            </a:extLst>
          </p:cNvPr>
          <p:cNvSpPr/>
          <p:nvPr/>
        </p:nvSpPr>
        <p:spPr>
          <a:xfrm>
            <a:off x="7281557" y="1509507"/>
            <a:ext cx="4731145" cy="4396525"/>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Utilizzando il bottone di ricerca, </a:t>
            </a:r>
            <a:r>
              <a:rPr lang="it-IT" dirty="0"/>
              <a:t>viene restituito sul fondo della pagina l’elenco dei risultati.</a:t>
            </a:r>
          </a:p>
          <a:p>
            <a:pPr algn="just">
              <a:lnSpc>
                <a:spcPct val="150000"/>
              </a:lnSpc>
            </a:pPr>
            <a:r>
              <a:rPr lang="it-IT" dirty="0"/>
              <a:t>Per attivare la funzione che </a:t>
            </a:r>
            <a:r>
              <a:rPr lang="it-IT" b="1" dirty="0"/>
              <a:t>visualizza</a:t>
            </a:r>
            <a:r>
              <a:rPr lang="it-IT" dirty="0"/>
              <a:t> il dettaglio, individuare la riga interessata dall’elenco e fare clic sul bottone </a:t>
            </a:r>
            <a:r>
              <a:rPr lang="it-IT" i="1" dirty="0"/>
              <a:t>Visualizza (icona occhio) </a:t>
            </a:r>
            <a:r>
              <a:rPr lang="it-IT" dirty="0"/>
              <a:t>presente nelle Azioni.</a:t>
            </a:r>
            <a:br>
              <a:rPr lang="it-IT" dirty="0"/>
            </a:br>
            <a:r>
              <a:rPr lang="it-IT" sz="1600" dirty="0"/>
              <a:t>Per attivare la funzione che </a:t>
            </a:r>
            <a:r>
              <a:rPr lang="it-IT" sz="1600" b="1" dirty="0"/>
              <a:t>modifica </a:t>
            </a:r>
            <a:r>
              <a:rPr lang="it-IT" sz="1600" dirty="0"/>
              <a:t>il modello, individuare la riga interessata dall’elenco e fare clic sul bottone </a:t>
            </a:r>
            <a:r>
              <a:rPr lang="it-IT" sz="1600" i="1" dirty="0"/>
              <a:t>Modifica (icona matita) </a:t>
            </a:r>
            <a:r>
              <a:rPr lang="it-IT" sz="1600" dirty="0"/>
              <a:t>presente nelle Azioni, la funzionalità aprirà la schermata di inserimento con la possibilità di editare la modifica.</a:t>
            </a:r>
            <a:endParaRPr lang="it-IT" sz="1600" dirty="0">
              <a:solidFill>
                <a:schemeClr val="bg2">
                  <a:lumMod val="10000"/>
                </a:schemeClr>
              </a:solidFill>
            </a:endParaRPr>
          </a:p>
        </p:txBody>
      </p:sp>
      <p:pic>
        <p:nvPicPr>
          <p:cNvPr id="3" name="Immagine 2">
            <a:extLst>
              <a:ext uri="{FF2B5EF4-FFF2-40B4-BE49-F238E27FC236}">
                <a16:creationId xmlns:a16="http://schemas.microsoft.com/office/drawing/2014/main" id="{A885EEA4-503D-416A-F522-69DDD43120DB}"/>
              </a:ext>
            </a:extLst>
          </p:cNvPr>
          <p:cNvPicPr>
            <a:picLocks noChangeAspect="1"/>
          </p:cNvPicPr>
          <p:nvPr/>
        </p:nvPicPr>
        <p:blipFill>
          <a:blip r:embed="rId2"/>
          <a:stretch>
            <a:fillRect/>
          </a:stretch>
        </p:blipFill>
        <p:spPr>
          <a:xfrm>
            <a:off x="179298" y="1509507"/>
            <a:ext cx="6869877" cy="3305462"/>
          </a:xfrm>
          <a:prstGeom prst="rect">
            <a:avLst/>
          </a:prstGeom>
        </p:spPr>
      </p:pic>
      <p:sp>
        <p:nvSpPr>
          <p:cNvPr id="7" name="Rettangolo 6">
            <a:extLst>
              <a:ext uri="{FF2B5EF4-FFF2-40B4-BE49-F238E27FC236}">
                <a16:creationId xmlns:a16="http://schemas.microsoft.com/office/drawing/2014/main" id="{0CA8ACDA-C788-846E-71B7-3C5A83D84DCD}"/>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Dati e Modelli Mobilità – Consultare Modelli Mobilità Interregionale 2/4</a:t>
            </a:r>
            <a:endParaRPr lang="en-US" sz="2000" b="1" dirty="0">
              <a:solidFill>
                <a:srgbClr val="003D6A"/>
              </a:solidFill>
              <a:latin typeface="+mj-lt"/>
            </a:endParaRPr>
          </a:p>
        </p:txBody>
      </p:sp>
    </p:spTree>
    <p:extLst>
      <p:ext uri="{BB962C8B-B14F-4D97-AF65-F5344CB8AC3E}">
        <p14:creationId xmlns:p14="http://schemas.microsoft.com/office/powerpoint/2010/main" val="904049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AB9F-642A-0456-9442-8235E3DEBBFE}"/>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54917E79-33C0-A70E-5DFB-10A2FF61FED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0ADC30C4-82DF-DC0D-8609-FCAB4579307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1875F3FE-A19F-86A2-6A89-ABD237D2DA7D}"/>
              </a:ext>
            </a:extLst>
          </p:cNvPr>
          <p:cNvSpPr/>
          <p:nvPr/>
        </p:nvSpPr>
        <p:spPr>
          <a:xfrm>
            <a:off x="7281557" y="1509507"/>
            <a:ext cx="4731145" cy="3884205"/>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attivare la funzione di </a:t>
            </a:r>
            <a:r>
              <a:rPr lang="it-IT" sz="1600" b="1" dirty="0">
                <a:solidFill>
                  <a:schemeClr val="bg2">
                    <a:lumMod val="10000"/>
                  </a:schemeClr>
                </a:solidFill>
              </a:rPr>
              <a:t>cancellazione</a:t>
            </a:r>
            <a:r>
              <a:rPr lang="it-IT" sz="1600" dirty="0">
                <a:solidFill>
                  <a:schemeClr val="bg2">
                    <a:lumMod val="10000"/>
                  </a:schemeClr>
                </a:solidFill>
              </a:rPr>
              <a:t> dei dati di un modello, a partire dall’elenco dei modelli recuperati dalla funzionalità di consultazione, individuare la riga interessata dall’elenco e fare clic sul bottone </a:t>
            </a:r>
            <a:r>
              <a:rPr lang="it-IT" sz="1600" i="1" dirty="0">
                <a:solidFill>
                  <a:schemeClr val="bg2">
                    <a:lumMod val="10000"/>
                  </a:schemeClr>
                </a:solidFill>
              </a:rPr>
              <a:t>Cancella (icona cestino)</a:t>
            </a:r>
            <a:r>
              <a:rPr lang="it-IT" sz="1600" dirty="0">
                <a:solidFill>
                  <a:schemeClr val="bg2">
                    <a:lumMod val="10000"/>
                  </a:schemeClr>
                </a:solidFill>
              </a:rPr>
              <a:t> presente nelle Azioni. La funzione chiede conferma dell’operazione, utilizzare il bottone ‘sì’ in tal caso; </a:t>
            </a:r>
            <a:r>
              <a:rPr lang="it-IT" dirty="0"/>
              <a:t>la funzionalità registra l’operazione di cancellazione e restituisce nella pagina l’esito dell’operazione.</a:t>
            </a:r>
            <a:endParaRPr lang="it-IT" sz="1600" dirty="0">
              <a:solidFill>
                <a:schemeClr val="bg2">
                  <a:lumMod val="10000"/>
                </a:schemeClr>
              </a:solidFill>
            </a:endParaRPr>
          </a:p>
        </p:txBody>
      </p:sp>
      <p:pic>
        <p:nvPicPr>
          <p:cNvPr id="3" name="Immagine 2">
            <a:extLst>
              <a:ext uri="{FF2B5EF4-FFF2-40B4-BE49-F238E27FC236}">
                <a16:creationId xmlns:a16="http://schemas.microsoft.com/office/drawing/2014/main" id="{34B52B82-EA8D-BDB4-FD05-B9643225DB1F}"/>
              </a:ext>
            </a:extLst>
          </p:cNvPr>
          <p:cNvPicPr>
            <a:picLocks noChangeAspect="1"/>
          </p:cNvPicPr>
          <p:nvPr/>
        </p:nvPicPr>
        <p:blipFill>
          <a:blip r:embed="rId2"/>
          <a:stretch>
            <a:fillRect/>
          </a:stretch>
        </p:blipFill>
        <p:spPr>
          <a:xfrm>
            <a:off x="179298" y="1509507"/>
            <a:ext cx="5995671" cy="2884835"/>
          </a:xfrm>
          <a:prstGeom prst="rect">
            <a:avLst/>
          </a:prstGeom>
        </p:spPr>
      </p:pic>
      <p:pic>
        <p:nvPicPr>
          <p:cNvPr id="5" name="Immagine 4">
            <a:extLst>
              <a:ext uri="{FF2B5EF4-FFF2-40B4-BE49-F238E27FC236}">
                <a16:creationId xmlns:a16="http://schemas.microsoft.com/office/drawing/2014/main" id="{D1ED9D2C-B51F-F0EF-0141-03F011ABE894}"/>
              </a:ext>
            </a:extLst>
          </p:cNvPr>
          <p:cNvPicPr>
            <a:picLocks noChangeAspect="1"/>
          </p:cNvPicPr>
          <p:nvPr/>
        </p:nvPicPr>
        <p:blipFill>
          <a:blip r:embed="rId3"/>
          <a:stretch>
            <a:fillRect/>
          </a:stretch>
        </p:blipFill>
        <p:spPr>
          <a:xfrm>
            <a:off x="3263381" y="4011313"/>
            <a:ext cx="3893938" cy="1363059"/>
          </a:xfrm>
          <a:prstGeom prst="rect">
            <a:avLst/>
          </a:prstGeom>
        </p:spPr>
      </p:pic>
      <p:sp>
        <p:nvSpPr>
          <p:cNvPr id="6" name="Rettangolo 5">
            <a:extLst>
              <a:ext uri="{FF2B5EF4-FFF2-40B4-BE49-F238E27FC236}">
                <a16:creationId xmlns:a16="http://schemas.microsoft.com/office/drawing/2014/main" id="{29258E3E-EB43-0872-6F06-5D9F1CEA6EE6}"/>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Dati e Modelli Mobilità – Consultare Modelli Mobilità Interregionale 3/4</a:t>
            </a:r>
            <a:endParaRPr lang="en-US" sz="2000" b="1" dirty="0">
              <a:solidFill>
                <a:srgbClr val="003D6A"/>
              </a:solidFill>
              <a:latin typeface="+mj-lt"/>
            </a:endParaRPr>
          </a:p>
        </p:txBody>
      </p:sp>
    </p:spTree>
    <p:extLst>
      <p:ext uri="{BB962C8B-B14F-4D97-AF65-F5344CB8AC3E}">
        <p14:creationId xmlns:p14="http://schemas.microsoft.com/office/powerpoint/2010/main" val="2661022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5610-20E9-558C-9092-2CD580E21DD1}"/>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604701C7-48B3-BA5B-2213-092B8C55C77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E00247A-3216-43C5-6011-14BF3CC0CB6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BE45D2FF-79A1-392B-9289-71FDE011C15C}"/>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effettuare un nuovo inserimento, invece, utilizzare il bottone ‘</a:t>
            </a:r>
            <a:r>
              <a:rPr lang="it-IT" sz="1600" i="1" dirty="0">
                <a:solidFill>
                  <a:schemeClr val="bg2">
                    <a:lumMod val="10000"/>
                  </a:schemeClr>
                </a:solidFill>
              </a:rPr>
              <a:t>Inserisci</a:t>
            </a:r>
            <a:r>
              <a:rPr lang="it-IT" sz="1600" dirty="0">
                <a:solidFill>
                  <a:schemeClr val="bg2">
                    <a:lumMod val="10000"/>
                  </a:schemeClr>
                </a:solidFill>
              </a:rPr>
              <a:t>’ (2). Si aprirà l’interfaccia in figura.</a:t>
            </a:r>
          </a:p>
          <a:p>
            <a:pPr algn="just">
              <a:lnSpc>
                <a:spcPct val="150000"/>
              </a:lnSpc>
            </a:pPr>
            <a:r>
              <a:rPr lang="it-IT" sz="1600" dirty="0"/>
              <a:t>Per ciascuna tipologia di prestazione, oltre ad inserire i campi obbligatori, selezionare la corrispondente sezione ed inserire i dati riportati sul modello cartaceo ricevuti dalla Regione/PA debitrice.</a:t>
            </a:r>
          </a:p>
          <a:p>
            <a:pPr algn="just">
              <a:lnSpc>
                <a:spcPct val="150000"/>
              </a:lnSpc>
            </a:pPr>
            <a:r>
              <a:rPr lang="it-IT" sz="1600" dirty="0"/>
              <a:t>Fare clic sul tasto “</a:t>
            </a:r>
            <a:r>
              <a:rPr lang="it-IT" sz="1600" i="1" dirty="0"/>
              <a:t>Inserisci</a:t>
            </a:r>
            <a:r>
              <a:rPr lang="it-IT" sz="1600" dirty="0"/>
              <a:t>”, presente a fondo della schermata. La funzionalità registra l’operazione di cancellazione e restituisce nella pagina l’esito dell’operazione.</a:t>
            </a:r>
          </a:p>
        </p:txBody>
      </p:sp>
      <p:pic>
        <p:nvPicPr>
          <p:cNvPr id="6" name="Immagine 5">
            <a:extLst>
              <a:ext uri="{FF2B5EF4-FFF2-40B4-BE49-F238E27FC236}">
                <a16:creationId xmlns:a16="http://schemas.microsoft.com/office/drawing/2014/main" id="{BD472624-679D-3EAD-DD10-0FD604A553B9}"/>
              </a:ext>
            </a:extLst>
          </p:cNvPr>
          <p:cNvPicPr>
            <a:picLocks noChangeAspect="1"/>
          </p:cNvPicPr>
          <p:nvPr/>
        </p:nvPicPr>
        <p:blipFill>
          <a:blip r:embed="rId2"/>
          <a:stretch>
            <a:fillRect/>
          </a:stretch>
        </p:blipFill>
        <p:spPr>
          <a:xfrm>
            <a:off x="179298" y="1509507"/>
            <a:ext cx="5103193" cy="2446159"/>
          </a:xfrm>
          <a:prstGeom prst="rect">
            <a:avLst/>
          </a:prstGeom>
        </p:spPr>
      </p:pic>
      <p:pic>
        <p:nvPicPr>
          <p:cNvPr id="3" name="Immagine 2">
            <a:extLst>
              <a:ext uri="{FF2B5EF4-FFF2-40B4-BE49-F238E27FC236}">
                <a16:creationId xmlns:a16="http://schemas.microsoft.com/office/drawing/2014/main" id="{C423FD31-862E-939B-B53B-DE62C825D029}"/>
              </a:ext>
            </a:extLst>
          </p:cNvPr>
          <p:cNvPicPr>
            <a:picLocks noChangeAspect="1"/>
          </p:cNvPicPr>
          <p:nvPr/>
        </p:nvPicPr>
        <p:blipFill>
          <a:blip r:embed="rId3"/>
          <a:stretch>
            <a:fillRect/>
          </a:stretch>
        </p:blipFill>
        <p:spPr>
          <a:xfrm>
            <a:off x="507114" y="2882118"/>
            <a:ext cx="6696000" cy="3246770"/>
          </a:xfrm>
          <a:prstGeom prst="rect">
            <a:avLst/>
          </a:prstGeom>
        </p:spPr>
      </p:pic>
      <p:sp>
        <p:nvSpPr>
          <p:cNvPr id="5" name="Connettore 4">
            <a:extLst>
              <a:ext uri="{FF2B5EF4-FFF2-40B4-BE49-F238E27FC236}">
                <a16:creationId xmlns:a16="http://schemas.microsoft.com/office/drawing/2014/main" id="{B082E43E-7474-FD0B-2F52-346694E11116}"/>
              </a:ext>
            </a:extLst>
          </p:cNvPr>
          <p:cNvSpPr/>
          <p:nvPr/>
        </p:nvSpPr>
        <p:spPr>
          <a:xfrm>
            <a:off x="4727069" y="260112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2</a:t>
            </a:r>
            <a:endParaRPr lang="en-GB" sz="1600" b="1" dirty="0"/>
          </a:p>
        </p:txBody>
      </p:sp>
      <p:sp>
        <p:nvSpPr>
          <p:cNvPr id="7" name="Rettangolo 6">
            <a:extLst>
              <a:ext uri="{FF2B5EF4-FFF2-40B4-BE49-F238E27FC236}">
                <a16:creationId xmlns:a16="http://schemas.microsoft.com/office/drawing/2014/main" id="{17E2BAD6-562D-B5AA-7F6F-F36AD2903528}"/>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Dati e Modelli Mobilità – Consultare Modelli Mobilità Interregionale 4/4</a:t>
            </a:r>
            <a:endParaRPr lang="en-US" sz="2000" b="1" dirty="0">
              <a:solidFill>
                <a:srgbClr val="003D6A"/>
              </a:solidFill>
              <a:latin typeface="+mj-lt"/>
            </a:endParaRPr>
          </a:p>
        </p:txBody>
      </p:sp>
    </p:spTree>
    <p:extLst>
      <p:ext uri="{BB962C8B-B14F-4D97-AF65-F5344CB8AC3E}">
        <p14:creationId xmlns:p14="http://schemas.microsoft.com/office/powerpoint/2010/main" val="2131735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7B55C-0FB8-609D-33B3-9578214D8E85}"/>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E2CAFF2B-ADA0-D926-C04A-4EEE00B9CB3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11CC526-47A8-9857-CE24-CAFDED24A9C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F41CFF1-E236-FE09-E937-523419CAA820}"/>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Dati e Modelli Mobilità – Consultare Prestazioni Mobilità 1/5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A7E59F24-8524-0C9F-67A8-D4C4A4B81636}"/>
              </a:ext>
            </a:extLst>
          </p:cNvPr>
          <p:cNvSpPr/>
          <p:nvPr/>
        </p:nvSpPr>
        <p:spPr>
          <a:xfrm>
            <a:off x="7281557" y="1509507"/>
            <a:ext cx="4731145" cy="375019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la consultazione dei dati di dettaglio delle prestazioni erogate in regime di mobilità sanitaria attiva/passiva, sulla base di alcuni filtri di ricerca combinabili tra loro.</a:t>
            </a:r>
          </a:p>
          <a:p>
            <a:pPr>
              <a:lnSpc>
                <a:spcPct val="150000"/>
              </a:lnSpc>
            </a:pPr>
            <a:br>
              <a:rPr lang="it-IT" sz="1600" dirty="0">
                <a:solidFill>
                  <a:schemeClr val="bg2">
                    <a:lumMod val="10000"/>
                  </a:schemeClr>
                </a:solidFill>
              </a:rPr>
            </a:br>
            <a:r>
              <a:rPr lang="it-IT" sz="1600" b="1" dirty="0">
                <a:solidFill>
                  <a:schemeClr val="bg2">
                    <a:lumMod val="10000"/>
                  </a:schemeClr>
                </a:solidFill>
              </a:rPr>
              <a:t>Istruzioni Operative</a:t>
            </a:r>
            <a:br>
              <a:rPr lang="it-IT" sz="1600" dirty="0">
                <a:solidFill>
                  <a:schemeClr val="bg2">
                    <a:lumMod val="10000"/>
                  </a:schemeClr>
                </a:solidFill>
              </a:rPr>
            </a:br>
            <a:r>
              <a:rPr lang="it-IT" sz="1600" dirty="0">
                <a:solidFill>
                  <a:schemeClr val="bg2">
                    <a:lumMod val="10000"/>
                  </a:schemeClr>
                </a:solidFill>
              </a:rPr>
              <a:t>Selezionare i seguenti filtri di ricerca obbligatori:</a:t>
            </a:r>
          </a:p>
          <a:p>
            <a:pPr algn="just">
              <a:lnSpc>
                <a:spcPct val="150000"/>
              </a:lnSpc>
            </a:pPr>
            <a:r>
              <a:rPr lang="it-IT" sz="1600" dirty="0">
                <a:solidFill>
                  <a:schemeClr val="bg2">
                    <a:lumMod val="10000"/>
                  </a:schemeClr>
                </a:solidFill>
              </a:rPr>
              <a:t>• Tipo prestazione (scegliere una voce dal menù a tendina)</a:t>
            </a:r>
          </a:p>
          <a:p>
            <a:pPr algn="just">
              <a:lnSpc>
                <a:spcPct val="150000"/>
              </a:lnSpc>
            </a:pPr>
            <a:r>
              <a:rPr lang="it-IT" sz="1600" dirty="0">
                <a:solidFill>
                  <a:schemeClr val="bg2">
                    <a:lumMod val="10000"/>
                  </a:schemeClr>
                </a:solidFill>
              </a:rPr>
              <a:t>• Tipo mobilità</a:t>
            </a:r>
          </a:p>
        </p:txBody>
      </p:sp>
      <p:pic>
        <p:nvPicPr>
          <p:cNvPr id="10" name="Immagine 9">
            <a:extLst>
              <a:ext uri="{FF2B5EF4-FFF2-40B4-BE49-F238E27FC236}">
                <a16:creationId xmlns:a16="http://schemas.microsoft.com/office/drawing/2014/main" id="{940B9273-4948-BF6C-725A-F96A9144CA19}"/>
              </a:ext>
            </a:extLst>
          </p:cNvPr>
          <p:cNvPicPr>
            <a:picLocks noChangeAspect="1"/>
          </p:cNvPicPr>
          <p:nvPr/>
        </p:nvPicPr>
        <p:blipFill rotWithShape="1">
          <a:blip r:embed="rId2"/>
          <a:srcRect t="9296"/>
          <a:stretch/>
        </p:blipFill>
        <p:spPr bwMode="auto">
          <a:xfrm>
            <a:off x="179298" y="1509507"/>
            <a:ext cx="6895879" cy="33228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8241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9E649-043C-B32F-2285-B9BD79FBB0E7}"/>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E94FF619-CD50-53E1-0812-FFA02784FDE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BF99672-589D-5C51-B6F7-9D51AC10647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numero diapositiva 1">
            <a:extLst>
              <a:ext uri="{FF2B5EF4-FFF2-40B4-BE49-F238E27FC236}">
                <a16:creationId xmlns:a16="http://schemas.microsoft.com/office/drawing/2014/main" id="{0CFB0779-DF4A-2443-EC18-B3DEDAFDE50B}"/>
              </a:ext>
            </a:extLst>
          </p:cNvPr>
          <p:cNvSpPr>
            <a:spLocks noGrp="1"/>
          </p:cNvSpPr>
          <p:nvPr>
            <p:ph type="sldNum" sz="quarter" idx="4294967295"/>
          </p:nvPr>
        </p:nvSpPr>
        <p:spPr>
          <a:xfrm>
            <a:off x="9448800" y="6356350"/>
            <a:ext cx="2743200" cy="365125"/>
          </a:xfrm>
          <a:prstGeom prst="rect">
            <a:avLst/>
          </a:prstGeom>
        </p:spPr>
        <p:txBody>
          <a:bodyPr/>
          <a:lstStyle/>
          <a:p>
            <a:fld id="{133D2D22-B68D-E74E-AFBB-F8D19E37E652}" type="slidenum">
              <a:rPr lang="it-IT" smtClean="0"/>
              <a:t>14</a:t>
            </a:fld>
            <a:endParaRPr lang="it-IT"/>
          </a:p>
        </p:txBody>
      </p:sp>
      <p:sp>
        <p:nvSpPr>
          <p:cNvPr id="3" name="Rettangolo 2">
            <a:extLst>
              <a:ext uri="{FF2B5EF4-FFF2-40B4-BE49-F238E27FC236}">
                <a16:creationId xmlns:a16="http://schemas.microsoft.com/office/drawing/2014/main" id="{D698564E-6B65-ABC2-93DE-CFFA468D5538}"/>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Dati e Modelli Mobilità – Consultare Prestazioni Mobilità 2/5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45181C85-046A-CB1C-C6BF-E9FEBAE60DE8}"/>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Dopo aver selezionato il tipo di prestazione, sarà possibile proseguire con la ricerca. Verrà aperta la pagina corrispondente. Inserire:</a:t>
            </a:r>
          </a:p>
          <a:p>
            <a:pPr algn="just">
              <a:lnSpc>
                <a:spcPct val="150000"/>
              </a:lnSpc>
            </a:pPr>
            <a:r>
              <a:rPr lang="it-IT" sz="1600" dirty="0">
                <a:solidFill>
                  <a:schemeClr val="bg2">
                    <a:lumMod val="10000"/>
                  </a:schemeClr>
                </a:solidFill>
              </a:rPr>
              <a:t>• Tipo Mobilità (obbligatorio);</a:t>
            </a:r>
          </a:p>
          <a:p>
            <a:pPr>
              <a:lnSpc>
                <a:spcPct val="150000"/>
              </a:lnSpc>
            </a:pPr>
            <a:r>
              <a:rPr lang="it-IT" sz="1600" dirty="0">
                <a:solidFill>
                  <a:schemeClr val="bg2">
                    <a:lumMod val="10000"/>
                  </a:schemeClr>
                </a:solidFill>
              </a:rPr>
              <a:t>• Anno di Mobilità (obbligatorio);</a:t>
            </a:r>
          </a:p>
          <a:p>
            <a:pPr>
              <a:lnSpc>
                <a:spcPct val="150000"/>
              </a:lnSpc>
            </a:pPr>
            <a:r>
              <a:rPr lang="it-IT" sz="1600" dirty="0">
                <a:solidFill>
                  <a:schemeClr val="bg2">
                    <a:lumMod val="10000"/>
                  </a:schemeClr>
                </a:solidFill>
              </a:rPr>
              <a:t>• Ente Creditore/ Debitore (obbligatorio);</a:t>
            </a:r>
          </a:p>
          <a:p>
            <a:pPr>
              <a:lnSpc>
                <a:spcPct val="150000"/>
              </a:lnSpc>
            </a:pPr>
            <a:r>
              <a:rPr lang="it-IT" sz="1600" dirty="0">
                <a:solidFill>
                  <a:schemeClr val="bg2">
                    <a:lumMod val="10000"/>
                  </a:schemeClr>
                </a:solidFill>
              </a:rPr>
              <a:t>• Stato prestazione (obbligatorio)</a:t>
            </a:r>
          </a:p>
          <a:p>
            <a:pPr>
              <a:lnSpc>
                <a:spcPct val="150000"/>
              </a:lnSpc>
            </a:pPr>
            <a:r>
              <a:rPr lang="it-IT" sz="1600" dirty="0">
                <a:solidFill>
                  <a:schemeClr val="bg2">
                    <a:lumMod val="10000"/>
                  </a:schemeClr>
                </a:solidFill>
              </a:rPr>
              <a:t>• Periodo di dimissione (dal ... al...)</a:t>
            </a:r>
          </a:p>
          <a:p>
            <a:pPr>
              <a:lnSpc>
                <a:spcPct val="150000"/>
              </a:lnSpc>
            </a:pPr>
            <a:r>
              <a:rPr lang="it-IT" sz="1600" dirty="0">
                <a:solidFill>
                  <a:schemeClr val="bg2">
                    <a:lumMod val="10000"/>
                  </a:schemeClr>
                </a:solidFill>
              </a:rPr>
              <a:t>• Identificativo ricovero (Anno Numero SDO, Progressivo Numero SDO)</a:t>
            </a:r>
          </a:p>
          <a:p>
            <a:pPr>
              <a:lnSpc>
                <a:spcPct val="150000"/>
              </a:lnSpc>
            </a:pPr>
            <a:r>
              <a:rPr lang="it-IT" sz="1600" dirty="0">
                <a:solidFill>
                  <a:schemeClr val="bg2">
                    <a:lumMod val="10000"/>
                  </a:schemeClr>
                </a:solidFill>
              </a:rPr>
              <a:t>• Ambito d’osservazione</a:t>
            </a:r>
          </a:p>
          <a:p>
            <a:pPr>
              <a:lnSpc>
                <a:spcPct val="150000"/>
              </a:lnSpc>
            </a:pPr>
            <a:r>
              <a:rPr lang="it-IT" sz="1600" dirty="0">
                <a:solidFill>
                  <a:schemeClr val="bg2">
                    <a:lumMod val="10000"/>
                  </a:schemeClr>
                </a:solidFill>
              </a:rPr>
              <a:t>• Azienda Sanitaria</a:t>
            </a:r>
          </a:p>
          <a:p>
            <a:pPr>
              <a:lnSpc>
                <a:spcPct val="150000"/>
              </a:lnSpc>
            </a:pPr>
            <a:r>
              <a:rPr lang="it-IT" sz="1600" dirty="0">
                <a:solidFill>
                  <a:schemeClr val="bg2">
                    <a:lumMod val="10000"/>
                  </a:schemeClr>
                </a:solidFill>
              </a:rPr>
              <a:t>• Istituto di Ricovero</a:t>
            </a:r>
          </a:p>
          <a:p>
            <a:pPr algn="just">
              <a:lnSpc>
                <a:spcPct val="150000"/>
              </a:lnSpc>
            </a:pPr>
            <a:r>
              <a:rPr lang="it-IT" sz="1600" dirty="0">
                <a:solidFill>
                  <a:schemeClr val="bg2">
                    <a:lumMod val="10000"/>
                  </a:schemeClr>
                </a:solidFill>
              </a:rPr>
              <a:t>Avviare la ricerca cliccando sul tasto “</a:t>
            </a:r>
            <a:r>
              <a:rPr lang="it-IT" sz="1600" i="1" dirty="0">
                <a:solidFill>
                  <a:schemeClr val="bg2">
                    <a:lumMod val="10000"/>
                  </a:schemeClr>
                </a:solidFill>
              </a:rPr>
              <a:t>Cerca</a:t>
            </a:r>
            <a:r>
              <a:rPr lang="it-IT" sz="1600" dirty="0">
                <a:solidFill>
                  <a:schemeClr val="bg2">
                    <a:lumMod val="10000"/>
                  </a:schemeClr>
                </a:solidFill>
              </a:rPr>
              <a:t>”.</a:t>
            </a:r>
          </a:p>
        </p:txBody>
      </p:sp>
      <p:pic>
        <p:nvPicPr>
          <p:cNvPr id="10" name="Immagine 9">
            <a:extLst>
              <a:ext uri="{FF2B5EF4-FFF2-40B4-BE49-F238E27FC236}">
                <a16:creationId xmlns:a16="http://schemas.microsoft.com/office/drawing/2014/main" id="{15310D28-DAF0-7002-583D-78FF3DEDCA53}"/>
              </a:ext>
            </a:extLst>
          </p:cNvPr>
          <p:cNvPicPr>
            <a:picLocks noChangeAspect="1"/>
          </p:cNvPicPr>
          <p:nvPr/>
        </p:nvPicPr>
        <p:blipFill rotWithShape="1">
          <a:blip r:embed="rId2"/>
          <a:srcRect t="9296"/>
          <a:stretch/>
        </p:blipFill>
        <p:spPr bwMode="auto">
          <a:xfrm>
            <a:off x="179298" y="1509507"/>
            <a:ext cx="5398278" cy="2601206"/>
          </a:xfrm>
          <a:prstGeom prst="rect">
            <a:avLst/>
          </a:prstGeom>
          <a:ln>
            <a:noFill/>
          </a:ln>
          <a:extLst>
            <a:ext uri="{53640926-AAD7-44D8-BBD7-CCE9431645EC}">
              <a14:shadowObscured xmlns:a14="http://schemas.microsoft.com/office/drawing/2010/main"/>
            </a:ext>
          </a:extLst>
        </p:spPr>
      </p:pic>
      <p:pic>
        <p:nvPicPr>
          <p:cNvPr id="11" name="Immagine 10">
            <a:extLst>
              <a:ext uri="{FF2B5EF4-FFF2-40B4-BE49-F238E27FC236}">
                <a16:creationId xmlns:a16="http://schemas.microsoft.com/office/drawing/2014/main" id="{177C7018-9399-BC15-A703-1901B91E4B59}"/>
              </a:ext>
            </a:extLst>
          </p:cNvPr>
          <p:cNvPicPr>
            <a:picLocks noChangeAspect="1"/>
          </p:cNvPicPr>
          <p:nvPr/>
        </p:nvPicPr>
        <p:blipFill rotWithShape="1">
          <a:blip r:embed="rId3"/>
          <a:srcRect t="9106"/>
          <a:stretch/>
        </p:blipFill>
        <p:spPr bwMode="auto">
          <a:xfrm>
            <a:off x="384836" y="3033145"/>
            <a:ext cx="6768000" cy="32680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394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ED93F-4DB3-BD27-0BEF-735197B11F11}"/>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3717682E-3E94-7DFB-FB24-46199FE294E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C9D14FA-B858-6928-ED0E-F8E0131D1BB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2A10429F-5C73-64D5-B124-42A1FE0AB1F6}"/>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Dati e Modelli Mobilità – Consultare Prestazioni Mobilità 3/5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16FFA0FF-62DA-E20F-BD8B-C7A7011AF7E1}"/>
              </a:ext>
            </a:extLst>
          </p:cNvPr>
          <p:cNvSpPr/>
          <p:nvPr/>
        </p:nvSpPr>
        <p:spPr>
          <a:xfrm>
            <a:off x="7281557" y="1509507"/>
            <a:ext cx="4731145" cy="227286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A partire dall’elenco dei ricoveri recuperati con l’attività di ricerca è possibile attivare la funzionalità di </a:t>
            </a:r>
            <a:r>
              <a:rPr lang="it-IT" sz="1600" b="1" dirty="0">
                <a:solidFill>
                  <a:schemeClr val="bg2">
                    <a:lumMod val="10000"/>
                  </a:schemeClr>
                </a:solidFill>
              </a:rPr>
              <a:t>visualizzazione</a:t>
            </a:r>
            <a:r>
              <a:rPr lang="it-IT" sz="1600" dirty="0">
                <a:solidFill>
                  <a:schemeClr val="bg2">
                    <a:lumMod val="10000"/>
                  </a:schemeClr>
                </a:solidFill>
              </a:rPr>
              <a:t>. Per far ciò è necessario selezionare il ricovero di interesse e fare clic bottone </a:t>
            </a:r>
            <a:r>
              <a:rPr lang="it-IT" sz="1600" i="1" dirty="0">
                <a:solidFill>
                  <a:schemeClr val="bg2">
                    <a:lumMod val="10000"/>
                  </a:schemeClr>
                </a:solidFill>
              </a:rPr>
              <a:t>Visualizza (icona occhio)</a:t>
            </a:r>
            <a:r>
              <a:rPr lang="it-IT" sz="1600" dirty="0">
                <a:solidFill>
                  <a:schemeClr val="bg2">
                    <a:lumMod val="10000"/>
                  </a:schemeClr>
                </a:solidFill>
              </a:rPr>
              <a:t> presente nelle Azioni disponibili.</a:t>
            </a:r>
          </a:p>
        </p:txBody>
      </p:sp>
      <p:pic>
        <p:nvPicPr>
          <p:cNvPr id="7" name="Immagine 6">
            <a:extLst>
              <a:ext uri="{FF2B5EF4-FFF2-40B4-BE49-F238E27FC236}">
                <a16:creationId xmlns:a16="http://schemas.microsoft.com/office/drawing/2014/main" id="{C5AF461E-211F-DBFC-DE7D-6E6796D8F4B6}"/>
              </a:ext>
            </a:extLst>
          </p:cNvPr>
          <p:cNvPicPr>
            <a:picLocks noChangeAspect="1"/>
          </p:cNvPicPr>
          <p:nvPr/>
        </p:nvPicPr>
        <p:blipFill rotWithShape="1">
          <a:blip r:embed="rId2"/>
          <a:srcRect t="8917"/>
          <a:stretch/>
        </p:blipFill>
        <p:spPr bwMode="auto">
          <a:xfrm>
            <a:off x="179298" y="1509507"/>
            <a:ext cx="6872938" cy="33256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095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91CB9-BA7F-1593-8376-B146DEE5477B}"/>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D2EA474C-3BAA-7BF4-A6B7-A459C0FA6BF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5093982A-1ADA-095A-D6E7-626D6B72651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6EB34DB6-01D3-EC74-FD86-16E153C87813}"/>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Dati e Modelli Mobilità – Consultare Prestazioni Mobilità 4/5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AB5E3EA9-E01E-B776-7898-BF686E073B08}"/>
              </a:ext>
            </a:extLst>
          </p:cNvPr>
          <p:cNvSpPr/>
          <p:nvPr/>
        </p:nvSpPr>
        <p:spPr>
          <a:xfrm>
            <a:off x="7281557" y="1509507"/>
            <a:ext cx="4731145" cy="1534203"/>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Dopo aver selezionato il record da visualizzare nel dettaglio, si aprirà la schermati di riepilogo mostrata in figura. Sarà possibile tornare all’interfaccia precedente utilizzando l’icona ‘x’.</a:t>
            </a:r>
          </a:p>
        </p:txBody>
      </p:sp>
      <p:pic>
        <p:nvPicPr>
          <p:cNvPr id="7" name="Immagine 6">
            <a:extLst>
              <a:ext uri="{FF2B5EF4-FFF2-40B4-BE49-F238E27FC236}">
                <a16:creationId xmlns:a16="http://schemas.microsoft.com/office/drawing/2014/main" id="{C32E283D-77AD-2C42-858B-D0E24274D8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745"/>
          <a:stretch/>
        </p:blipFill>
        <p:spPr bwMode="auto">
          <a:xfrm>
            <a:off x="179298" y="1509507"/>
            <a:ext cx="6922961" cy="33529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3086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CBB58-7697-8494-92F2-73BB503D016D}"/>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8DEC62F-B1AD-5D7A-C7F1-6DD6FD4EB1A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73725A5-EFE4-AAB5-32A1-83388C5C30B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895F7DA0-4049-50EF-CC30-8DBE8A799EF5}"/>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Dati e Modelli Mobilità – Consultare Prestazioni Mobilità 5/5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F358DC94-5016-E0DD-87C1-4DF72B10260C}"/>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visualizzare i dati delle contestazioni sollevate sul ricovero selezionato scorrere il fondo della pagina di visualizzazione dove si trova la sezione Elenco Contestazioni, la sezione è presente solo se sono presenti in archivio contestazioni sul ricovero in oggetto (è possibile visualizzare le prestazioni contestate selezionando tra i diversi filtri di ricerca lo Stato Prestazione CONTESTATA, il campo non è obbligatorio).</a:t>
            </a:r>
          </a:p>
        </p:txBody>
      </p:sp>
      <p:pic>
        <p:nvPicPr>
          <p:cNvPr id="6" name="Immagine 5">
            <a:extLst>
              <a:ext uri="{FF2B5EF4-FFF2-40B4-BE49-F238E27FC236}">
                <a16:creationId xmlns:a16="http://schemas.microsoft.com/office/drawing/2014/main" id="{E7DE53FC-2876-1D03-AF85-BAB070830293}"/>
              </a:ext>
            </a:extLst>
          </p:cNvPr>
          <p:cNvPicPr>
            <a:picLocks noChangeAspect="1"/>
          </p:cNvPicPr>
          <p:nvPr/>
        </p:nvPicPr>
        <p:blipFill rotWithShape="1">
          <a:blip r:embed="rId2"/>
          <a:srcRect t="8917"/>
          <a:stretch/>
        </p:blipFill>
        <p:spPr bwMode="auto">
          <a:xfrm>
            <a:off x="179298" y="1509507"/>
            <a:ext cx="6929427" cy="33529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7991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FDDF3-61E9-D0E7-28E1-D42F6E562A71}"/>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67986E30-C141-032A-D0D1-43F90209A37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2314F84-6B14-F24F-09BD-031A764C0FF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1D2224B-9F61-9C73-D71D-C7FA5CCF5337}"/>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1/</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BF94F9A3-8579-AC78-6F3F-ACAE2290B718}"/>
              </a:ext>
            </a:extLst>
          </p:cNvPr>
          <p:cNvSpPr/>
          <p:nvPr/>
        </p:nvSpPr>
        <p:spPr>
          <a:xfrm>
            <a:off x="7281557" y="1509507"/>
            <a:ext cx="4731145" cy="375019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consultare, inserire o aggiornare i dati delle Aziende Miste e degli Istituti Pediatrici Mono specialistici (d’ora in poi Azienda Mista) riconosciuti dalla normativa in vigore.</a:t>
            </a:r>
          </a:p>
          <a:p>
            <a:pPr algn="just">
              <a:lnSpc>
                <a:spcPct val="150000"/>
              </a:lnSpc>
            </a:pPr>
            <a:r>
              <a:rPr lang="it-IT" sz="1600" dirty="0">
                <a:solidFill>
                  <a:schemeClr val="bg2">
                    <a:lumMod val="10000"/>
                  </a:schemeClr>
                </a:solidFill>
              </a:rPr>
              <a:t>Per ciascuna delle suddette strutture, la funzionalità in oggetto consente anche di gestire (inserire, modificare, visualizza e cancellare) i dati inerenti alla percentuale di incremento prevista dalla normativa in vigore.</a:t>
            </a:r>
          </a:p>
        </p:txBody>
      </p:sp>
      <p:pic>
        <p:nvPicPr>
          <p:cNvPr id="7" name="Immagine 6">
            <a:extLst>
              <a:ext uri="{FF2B5EF4-FFF2-40B4-BE49-F238E27FC236}">
                <a16:creationId xmlns:a16="http://schemas.microsoft.com/office/drawing/2014/main" id="{7925449F-E6AB-AD92-0660-CE10B1FF9227}"/>
              </a:ext>
            </a:extLst>
          </p:cNvPr>
          <p:cNvPicPr>
            <a:picLocks noChangeAspect="1"/>
          </p:cNvPicPr>
          <p:nvPr/>
        </p:nvPicPr>
        <p:blipFill>
          <a:blip r:embed="rId2"/>
          <a:stretch>
            <a:fillRect/>
          </a:stretch>
        </p:blipFill>
        <p:spPr>
          <a:xfrm>
            <a:off x="179298" y="1509507"/>
            <a:ext cx="6930868" cy="3352970"/>
          </a:xfrm>
          <a:prstGeom prst="rect">
            <a:avLst/>
          </a:prstGeom>
        </p:spPr>
      </p:pic>
    </p:spTree>
    <p:extLst>
      <p:ext uri="{BB962C8B-B14F-4D97-AF65-F5344CB8AC3E}">
        <p14:creationId xmlns:p14="http://schemas.microsoft.com/office/powerpoint/2010/main" val="337549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D1624-4E83-5704-E854-227E61E3C1EA}"/>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9000685-5F2E-007A-3C71-47C578A0FC4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3ECCDE4-5B86-8179-EC6E-F500619F2C5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A5BDD05-B0DF-2010-0F80-5069503061B7}"/>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2/</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43E1FEEA-3A48-510E-B297-0D87F2E84ED1}"/>
              </a:ext>
            </a:extLst>
          </p:cNvPr>
          <p:cNvSpPr/>
          <p:nvPr/>
        </p:nvSpPr>
        <p:spPr>
          <a:xfrm>
            <a:off x="7281557" y="1509507"/>
            <a:ext cx="4731145" cy="264219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b="1" dirty="0">
                <a:solidFill>
                  <a:schemeClr val="bg2">
                    <a:lumMod val="10000"/>
                  </a:schemeClr>
                </a:solidFill>
              </a:rPr>
              <a:t>Istruzioni Operative</a:t>
            </a:r>
            <a:br>
              <a:rPr lang="it-IT" sz="1600" b="1" dirty="0">
                <a:solidFill>
                  <a:schemeClr val="bg2">
                    <a:lumMod val="10000"/>
                  </a:schemeClr>
                </a:solidFill>
              </a:rPr>
            </a:br>
            <a:r>
              <a:rPr lang="it-IT" sz="1600" dirty="0"/>
              <a:t>Per registrare i dati di una nuova Azienda Mista, specificare il valore dei seguenti campi:</a:t>
            </a:r>
            <a:br>
              <a:rPr lang="it-IT" sz="1600" dirty="0"/>
            </a:br>
            <a:r>
              <a:rPr lang="it-IT" sz="1600" dirty="0"/>
              <a:t>• Codice azienda</a:t>
            </a:r>
          </a:p>
          <a:p>
            <a:pPr>
              <a:lnSpc>
                <a:spcPct val="150000"/>
              </a:lnSpc>
            </a:pPr>
            <a:r>
              <a:rPr lang="it-IT" sz="1600" dirty="0"/>
              <a:t>• Regione/Provincia</a:t>
            </a:r>
          </a:p>
          <a:p>
            <a:pPr algn="just">
              <a:lnSpc>
                <a:spcPct val="150000"/>
              </a:lnSpc>
            </a:pPr>
            <a:r>
              <a:rPr lang="it-IT" sz="1600" dirty="0">
                <a:solidFill>
                  <a:schemeClr val="bg2">
                    <a:lumMod val="10000"/>
                  </a:schemeClr>
                </a:solidFill>
              </a:rPr>
              <a:t>Cliccare sul tasto “</a:t>
            </a:r>
            <a:r>
              <a:rPr lang="it-IT" sz="1600" i="1" dirty="0">
                <a:solidFill>
                  <a:schemeClr val="bg2">
                    <a:lumMod val="10000"/>
                  </a:schemeClr>
                </a:solidFill>
              </a:rPr>
              <a:t>Inserisci</a:t>
            </a:r>
            <a:r>
              <a:rPr lang="it-IT" sz="1600" dirty="0">
                <a:solidFill>
                  <a:schemeClr val="bg2">
                    <a:lumMod val="10000"/>
                  </a:schemeClr>
                </a:solidFill>
              </a:rPr>
              <a:t>” (1) per effettuare un nuovo inserimento.</a:t>
            </a:r>
          </a:p>
        </p:txBody>
      </p:sp>
      <p:pic>
        <p:nvPicPr>
          <p:cNvPr id="7" name="Immagine 6">
            <a:extLst>
              <a:ext uri="{FF2B5EF4-FFF2-40B4-BE49-F238E27FC236}">
                <a16:creationId xmlns:a16="http://schemas.microsoft.com/office/drawing/2014/main" id="{B1384880-650A-A990-2F4F-4E930C750573}"/>
              </a:ext>
            </a:extLst>
          </p:cNvPr>
          <p:cNvPicPr>
            <a:picLocks noChangeAspect="1"/>
          </p:cNvPicPr>
          <p:nvPr/>
        </p:nvPicPr>
        <p:blipFill>
          <a:blip r:embed="rId2"/>
          <a:stretch>
            <a:fillRect/>
          </a:stretch>
        </p:blipFill>
        <p:spPr>
          <a:xfrm>
            <a:off x="179298" y="1509507"/>
            <a:ext cx="6930868" cy="3352970"/>
          </a:xfrm>
          <a:prstGeom prst="rect">
            <a:avLst/>
          </a:prstGeom>
        </p:spPr>
      </p:pic>
      <p:sp>
        <p:nvSpPr>
          <p:cNvPr id="6" name="Connettore 5">
            <a:extLst>
              <a:ext uri="{FF2B5EF4-FFF2-40B4-BE49-F238E27FC236}">
                <a16:creationId xmlns:a16="http://schemas.microsoft.com/office/drawing/2014/main" id="{6820DCC9-3C4A-4421-2B66-A7FAD8E7ECC7}"/>
              </a:ext>
            </a:extLst>
          </p:cNvPr>
          <p:cNvSpPr/>
          <p:nvPr/>
        </p:nvSpPr>
        <p:spPr>
          <a:xfrm>
            <a:off x="6291917" y="307094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1</a:t>
            </a:r>
            <a:endParaRPr lang="en-GB" sz="1600" b="1" dirty="0"/>
          </a:p>
        </p:txBody>
      </p:sp>
    </p:spTree>
    <p:extLst>
      <p:ext uri="{BB962C8B-B14F-4D97-AF65-F5344CB8AC3E}">
        <p14:creationId xmlns:p14="http://schemas.microsoft.com/office/powerpoint/2010/main" val="1780430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51B30-7E30-21D9-9B64-619E120EFE7C}"/>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FFF6C824-CFD3-ED2F-FC7F-A8542C0A5E9D}"/>
              </a:ext>
            </a:extLst>
          </p:cNvPr>
          <p:cNvSpPr txBox="1"/>
          <p:nvPr/>
        </p:nvSpPr>
        <p:spPr>
          <a:xfrm>
            <a:off x="1715785" y="980454"/>
            <a:ext cx="9431079" cy="400110"/>
          </a:xfrm>
          <a:prstGeom prst="rect">
            <a:avLst/>
          </a:prstGeom>
          <a:solidFill>
            <a:schemeClr val="bg1"/>
          </a:solidFill>
        </p:spPr>
        <p:txBody>
          <a:bodyPr wrap="square" lIns="91440" tIns="45720" rIns="91440" bIns="45720" rtlCol="0" anchor="t">
            <a:spAutoFit/>
          </a:bodyPr>
          <a:lstStyle/>
          <a:p>
            <a:endParaRPr lang="it-IT" sz="2000">
              <a:solidFill>
                <a:srgbClr val="003D6A"/>
              </a:solidFill>
              <a:latin typeface="Arial" panose="020B0604020202020204"/>
            </a:endParaRPr>
          </a:p>
        </p:txBody>
      </p:sp>
      <p:sp>
        <p:nvSpPr>
          <p:cNvPr id="4" name="CasellaDiTesto 3">
            <a:extLst>
              <a:ext uri="{FF2B5EF4-FFF2-40B4-BE49-F238E27FC236}">
                <a16:creationId xmlns:a16="http://schemas.microsoft.com/office/drawing/2014/main" id="{C628ECCE-3234-54B1-97BD-5426C907E45A}"/>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9356CC59-A5C3-FCCA-32E4-B0FF04B952C3}"/>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785D55A-58CF-5493-73E0-E2D353E61745}"/>
              </a:ext>
            </a:extLst>
          </p:cNvPr>
          <p:cNvSpPr/>
          <p:nvPr/>
        </p:nvSpPr>
        <p:spPr>
          <a:xfrm>
            <a:off x="1117256" y="1133792"/>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DF9D5F61-2B6E-03FF-226D-39C585797BAD}"/>
              </a:ext>
            </a:extLst>
          </p:cNvPr>
          <p:cNvSpPr txBox="1"/>
          <p:nvPr/>
        </p:nvSpPr>
        <p:spPr>
          <a:xfrm>
            <a:off x="1760417" y="890072"/>
            <a:ext cx="5513294" cy="4190314"/>
          </a:xfrm>
          <a:prstGeom prst="rect">
            <a:avLst/>
          </a:prstGeom>
          <a:noFill/>
        </p:spPr>
        <p:txBody>
          <a:bodyPr wrap="square" rtlCol="0">
            <a:spAutoFit/>
          </a:bodyPr>
          <a:lstStyle/>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1767090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6A2B9-B029-231A-C5BF-972917DEB93E}"/>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6F5DE12-D3E3-054D-0E69-746F5B82226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44268876-CCF9-ADB9-0EAF-F630812EDDC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84F83157-F86D-D2D6-FA7E-F61D244E503C}"/>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3/</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C32B304B-7627-6F36-4B83-0D0D22652A26}"/>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Si aprirà la schermata mostrata in figura.</a:t>
            </a:r>
            <a:br>
              <a:rPr lang="it-IT" sz="1600" dirty="0"/>
            </a:br>
            <a:r>
              <a:rPr lang="it-IT" sz="1600" dirty="0"/>
              <a:t>Inserire i seguenti dati:</a:t>
            </a:r>
          </a:p>
          <a:p>
            <a:pPr>
              <a:lnSpc>
                <a:spcPct val="150000"/>
              </a:lnSpc>
            </a:pPr>
            <a:r>
              <a:rPr lang="it-IT" sz="1600" dirty="0"/>
              <a:t>• Codice azienda</a:t>
            </a:r>
          </a:p>
          <a:p>
            <a:pPr>
              <a:lnSpc>
                <a:spcPct val="150000"/>
              </a:lnSpc>
            </a:pPr>
            <a:r>
              <a:rPr lang="it-IT" sz="1600" dirty="0"/>
              <a:t>• Regione/Provincia</a:t>
            </a:r>
          </a:p>
          <a:p>
            <a:pPr>
              <a:lnSpc>
                <a:spcPct val="150000"/>
              </a:lnSpc>
            </a:pPr>
            <a:r>
              <a:rPr lang="it-IT" sz="1600" dirty="0"/>
              <a:t>• Denominazione</a:t>
            </a:r>
          </a:p>
          <a:p>
            <a:pPr>
              <a:lnSpc>
                <a:spcPct val="150000"/>
              </a:lnSpc>
            </a:pPr>
            <a:r>
              <a:rPr lang="it-IT" sz="1600" dirty="0"/>
              <a:t>• Codice nazionale dell’Azienda Sanitaria di appartenenza</a:t>
            </a:r>
          </a:p>
          <a:p>
            <a:pPr>
              <a:lnSpc>
                <a:spcPct val="150000"/>
              </a:lnSpc>
            </a:pPr>
            <a:r>
              <a:rPr lang="it-IT" sz="1600" dirty="0"/>
              <a:t>• Normativa di riferimento</a:t>
            </a:r>
          </a:p>
          <a:p>
            <a:pPr>
              <a:lnSpc>
                <a:spcPct val="150000"/>
              </a:lnSpc>
            </a:pPr>
            <a:r>
              <a:rPr lang="it-IT" sz="1600" dirty="0"/>
              <a:t>• Tipo istituto (obbligatorio)</a:t>
            </a:r>
          </a:p>
        </p:txBody>
      </p:sp>
      <p:pic>
        <p:nvPicPr>
          <p:cNvPr id="6" name="Immagine 5">
            <a:extLst>
              <a:ext uri="{FF2B5EF4-FFF2-40B4-BE49-F238E27FC236}">
                <a16:creationId xmlns:a16="http://schemas.microsoft.com/office/drawing/2014/main" id="{D5B4555D-A33B-D7FA-3B88-80038395EAE3}"/>
              </a:ext>
            </a:extLst>
          </p:cNvPr>
          <p:cNvPicPr>
            <a:picLocks noChangeAspect="1"/>
          </p:cNvPicPr>
          <p:nvPr/>
        </p:nvPicPr>
        <p:blipFill>
          <a:blip r:embed="rId2"/>
          <a:stretch>
            <a:fillRect/>
          </a:stretch>
        </p:blipFill>
        <p:spPr>
          <a:xfrm>
            <a:off x="179298" y="1509507"/>
            <a:ext cx="6964239" cy="3352970"/>
          </a:xfrm>
          <a:prstGeom prst="rect">
            <a:avLst/>
          </a:prstGeom>
        </p:spPr>
      </p:pic>
    </p:spTree>
    <p:extLst>
      <p:ext uri="{BB962C8B-B14F-4D97-AF65-F5344CB8AC3E}">
        <p14:creationId xmlns:p14="http://schemas.microsoft.com/office/powerpoint/2010/main" val="3943512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32E0F-A0CE-D874-65FB-9151CF26EA39}"/>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92E78BAB-8A3E-B805-0068-53B2411E6DC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EC2886D2-10CE-1AAF-8AD3-02CC4274CD4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304BDB07-E29D-84D0-CC38-4EA7D3004749}"/>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4/</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353D7420-3FD8-2D44-393B-A78A88229055}"/>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Inserire i seguenti dati:</a:t>
            </a:r>
          </a:p>
          <a:p>
            <a:pPr>
              <a:lnSpc>
                <a:spcPct val="150000"/>
              </a:lnSpc>
            </a:pPr>
            <a:r>
              <a:rPr lang="it-IT" sz="1600" dirty="0"/>
              <a:t>• Data inizio (obbligatorio)</a:t>
            </a:r>
          </a:p>
          <a:p>
            <a:pPr>
              <a:lnSpc>
                <a:spcPct val="150000"/>
              </a:lnSpc>
            </a:pPr>
            <a:r>
              <a:rPr lang="it-IT" sz="1600" dirty="0"/>
              <a:t>• Data fine</a:t>
            </a:r>
          </a:p>
          <a:p>
            <a:pPr>
              <a:lnSpc>
                <a:spcPct val="150000"/>
              </a:lnSpc>
            </a:pPr>
            <a:r>
              <a:rPr lang="it-IT" sz="1600" dirty="0"/>
              <a:t>• Incremento riconosciuto sulla tariffa base TUC (obbligatorio)</a:t>
            </a:r>
          </a:p>
          <a:p>
            <a:pPr>
              <a:lnSpc>
                <a:spcPct val="150000"/>
              </a:lnSpc>
            </a:pPr>
            <a:r>
              <a:rPr lang="it-IT" sz="1600" dirty="0"/>
              <a:t>• Incremento riconosciuto sulla tariffa base DRG per alta complessità</a:t>
            </a:r>
          </a:p>
          <a:p>
            <a:pPr>
              <a:lnSpc>
                <a:spcPct val="150000"/>
              </a:lnSpc>
            </a:pPr>
            <a:r>
              <a:rPr lang="it-IT" sz="1600" dirty="0"/>
              <a:t>• Incremento riconosciuto sulla tariffa base DRG per altra casistica</a:t>
            </a:r>
          </a:p>
          <a:p>
            <a:pPr algn="just">
              <a:lnSpc>
                <a:spcPct val="150000"/>
              </a:lnSpc>
            </a:pPr>
            <a:r>
              <a:rPr lang="it-IT" sz="1600" dirty="0"/>
              <a:t>Cliccare sul tasto “</a:t>
            </a:r>
            <a:r>
              <a:rPr lang="it-IT" sz="1600" i="1" dirty="0"/>
              <a:t>Inserisci</a:t>
            </a:r>
            <a:r>
              <a:rPr lang="it-IT" sz="1600" dirty="0"/>
              <a:t>”. La funzionalità registra i dati inseriti e restituisce nella pagina l’esito dell’operazione.</a:t>
            </a:r>
          </a:p>
        </p:txBody>
      </p:sp>
      <p:pic>
        <p:nvPicPr>
          <p:cNvPr id="6" name="Immagine 5">
            <a:extLst>
              <a:ext uri="{FF2B5EF4-FFF2-40B4-BE49-F238E27FC236}">
                <a16:creationId xmlns:a16="http://schemas.microsoft.com/office/drawing/2014/main" id="{E7669910-D45A-DB27-8FF3-4383441682AA}"/>
              </a:ext>
            </a:extLst>
          </p:cNvPr>
          <p:cNvPicPr>
            <a:picLocks noChangeAspect="1"/>
          </p:cNvPicPr>
          <p:nvPr/>
        </p:nvPicPr>
        <p:blipFill>
          <a:blip r:embed="rId2"/>
          <a:stretch>
            <a:fillRect/>
          </a:stretch>
        </p:blipFill>
        <p:spPr>
          <a:xfrm>
            <a:off x="179298" y="1509507"/>
            <a:ext cx="6964239" cy="3352970"/>
          </a:xfrm>
          <a:prstGeom prst="rect">
            <a:avLst/>
          </a:prstGeom>
        </p:spPr>
      </p:pic>
    </p:spTree>
    <p:extLst>
      <p:ext uri="{BB962C8B-B14F-4D97-AF65-F5344CB8AC3E}">
        <p14:creationId xmlns:p14="http://schemas.microsoft.com/office/powerpoint/2010/main" val="998866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A9E12-59A2-9682-A48E-7F22A01D0700}"/>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109ADE98-1769-6564-CD34-446F644FDB5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7E6C9762-66BD-2ED2-9142-E8B19E49814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FF61B3A4-5868-5D1A-7D4A-F98FBBAAC38A}"/>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5/</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E032FA35-8982-F121-5879-053EE7AD0D59}"/>
              </a:ext>
            </a:extLst>
          </p:cNvPr>
          <p:cNvSpPr/>
          <p:nvPr/>
        </p:nvSpPr>
        <p:spPr>
          <a:xfrm>
            <a:off x="7281557" y="1509507"/>
            <a:ext cx="4731145" cy="1534203"/>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Per avviare una ricerca, invece, inserire i filtri obbligatori e utilizzare il bottone di ‘</a:t>
            </a:r>
            <a:r>
              <a:rPr lang="it-IT" sz="1600" i="1" dirty="0"/>
              <a:t>Cerca</a:t>
            </a:r>
            <a:r>
              <a:rPr lang="it-IT" sz="1600" dirty="0"/>
              <a:t>’ (2).</a:t>
            </a:r>
            <a:br>
              <a:rPr lang="it-IT" sz="1600" dirty="0"/>
            </a:br>
            <a:r>
              <a:rPr lang="it-IT" sz="1600" dirty="0"/>
              <a:t>viene quindi restituito sul fondo della pagina l’elenco dei risultati della ricerca.</a:t>
            </a:r>
          </a:p>
        </p:txBody>
      </p:sp>
      <p:pic>
        <p:nvPicPr>
          <p:cNvPr id="2" name="Immagine 1">
            <a:extLst>
              <a:ext uri="{FF2B5EF4-FFF2-40B4-BE49-F238E27FC236}">
                <a16:creationId xmlns:a16="http://schemas.microsoft.com/office/drawing/2014/main" id="{303E7D5E-3D90-ECC8-86EC-F3170FF0D0DD}"/>
              </a:ext>
            </a:extLst>
          </p:cNvPr>
          <p:cNvPicPr>
            <a:picLocks noChangeAspect="1"/>
          </p:cNvPicPr>
          <p:nvPr/>
        </p:nvPicPr>
        <p:blipFill>
          <a:blip r:embed="rId2"/>
          <a:stretch>
            <a:fillRect/>
          </a:stretch>
        </p:blipFill>
        <p:spPr>
          <a:xfrm>
            <a:off x="179298" y="1509507"/>
            <a:ext cx="6130063" cy="2965562"/>
          </a:xfrm>
          <a:prstGeom prst="rect">
            <a:avLst/>
          </a:prstGeom>
        </p:spPr>
      </p:pic>
      <p:sp>
        <p:nvSpPr>
          <p:cNvPr id="7" name="Connettore 6">
            <a:extLst>
              <a:ext uri="{FF2B5EF4-FFF2-40B4-BE49-F238E27FC236}">
                <a16:creationId xmlns:a16="http://schemas.microsoft.com/office/drawing/2014/main" id="{F59B1C94-7BA7-3939-87EA-DA0705AFBE9C}"/>
              </a:ext>
            </a:extLst>
          </p:cNvPr>
          <p:cNvSpPr/>
          <p:nvPr/>
        </p:nvSpPr>
        <p:spPr>
          <a:xfrm>
            <a:off x="5245543" y="289182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2</a:t>
            </a:r>
            <a:endParaRPr lang="en-GB" sz="1600" b="1" dirty="0"/>
          </a:p>
        </p:txBody>
      </p:sp>
      <p:pic>
        <p:nvPicPr>
          <p:cNvPr id="8" name="Immagine 7">
            <a:extLst>
              <a:ext uri="{FF2B5EF4-FFF2-40B4-BE49-F238E27FC236}">
                <a16:creationId xmlns:a16="http://schemas.microsoft.com/office/drawing/2014/main" id="{E16A8A8A-1F72-49AB-44EA-5F39F93A0721}"/>
              </a:ext>
            </a:extLst>
          </p:cNvPr>
          <p:cNvPicPr>
            <a:picLocks noChangeAspect="1"/>
          </p:cNvPicPr>
          <p:nvPr/>
        </p:nvPicPr>
        <p:blipFill>
          <a:blip r:embed="rId3"/>
          <a:stretch>
            <a:fillRect/>
          </a:stretch>
        </p:blipFill>
        <p:spPr>
          <a:xfrm>
            <a:off x="720724" y="3234007"/>
            <a:ext cx="6426835" cy="3090995"/>
          </a:xfrm>
          <a:prstGeom prst="rect">
            <a:avLst/>
          </a:prstGeom>
        </p:spPr>
      </p:pic>
    </p:spTree>
    <p:extLst>
      <p:ext uri="{BB962C8B-B14F-4D97-AF65-F5344CB8AC3E}">
        <p14:creationId xmlns:p14="http://schemas.microsoft.com/office/powerpoint/2010/main" val="1736077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14339-7F3D-89A2-2428-4A487EC8D741}"/>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06F7F6A8-4261-1BDF-EF8B-036CBBA9E381}"/>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6/</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34CC064A-585F-8551-2D8D-416C9889699E}"/>
              </a:ext>
            </a:extLst>
          </p:cNvPr>
          <p:cNvSpPr/>
          <p:nvPr/>
        </p:nvSpPr>
        <p:spPr>
          <a:xfrm>
            <a:off x="7281557" y="1509507"/>
            <a:ext cx="4731145" cy="190353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Per attivare la funzione che </a:t>
            </a:r>
            <a:r>
              <a:rPr lang="it-IT" sz="1600" b="1" dirty="0"/>
              <a:t>visualizza</a:t>
            </a:r>
            <a:r>
              <a:rPr lang="it-IT" sz="1600" dirty="0"/>
              <a:t> il dettaglio dell’azienda mista, individuare la riga interessata dall’elenco e fare clic sul bottone </a:t>
            </a:r>
            <a:r>
              <a:rPr lang="it-IT" sz="1600" i="1" dirty="0"/>
              <a:t>Visualizza</a:t>
            </a:r>
            <a:r>
              <a:rPr lang="it-IT" sz="1600" dirty="0"/>
              <a:t> (icona occhio) presente nelle Azioni. Sarà così disponibile il dettaglio dell’Azienda Mista.</a:t>
            </a:r>
          </a:p>
        </p:txBody>
      </p:sp>
      <p:pic>
        <p:nvPicPr>
          <p:cNvPr id="9" name="Immagine 8">
            <a:extLst>
              <a:ext uri="{FF2B5EF4-FFF2-40B4-BE49-F238E27FC236}">
                <a16:creationId xmlns:a16="http://schemas.microsoft.com/office/drawing/2014/main" id="{F0B0CAC6-8493-5535-F489-2531EFB95F14}"/>
              </a:ext>
            </a:extLst>
          </p:cNvPr>
          <p:cNvPicPr>
            <a:picLocks noChangeAspect="1"/>
          </p:cNvPicPr>
          <p:nvPr/>
        </p:nvPicPr>
        <p:blipFill>
          <a:blip r:embed="rId2"/>
          <a:stretch>
            <a:fillRect/>
          </a:stretch>
        </p:blipFill>
        <p:spPr>
          <a:xfrm>
            <a:off x="179298" y="1509507"/>
            <a:ext cx="6724425" cy="3234122"/>
          </a:xfrm>
          <a:prstGeom prst="rect">
            <a:avLst/>
          </a:prstGeom>
        </p:spPr>
      </p:pic>
      <p:pic>
        <p:nvPicPr>
          <p:cNvPr id="10" name="Immagine 9">
            <a:extLst>
              <a:ext uri="{FF2B5EF4-FFF2-40B4-BE49-F238E27FC236}">
                <a16:creationId xmlns:a16="http://schemas.microsoft.com/office/drawing/2014/main" id="{032CC821-9EF7-788F-82E8-A4F1717CC382}"/>
              </a:ext>
            </a:extLst>
          </p:cNvPr>
          <p:cNvPicPr>
            <a:picLocks noChangeAspect="1"/>
          </p:cNvPicPr>
          <p:nvPr/>
        </p:nvPicPr>
        <p:blipFill>
          <a:blip r:embed="rId3"/>
          <a:stretch>
            <a:fillRect/>
          </a:stretch>
        </p:blipFill>
        <p:spPr>
          <a:xfrm>
            <a:off x="1531620" y="3915846"/>
            <a:ext cx="5920592" cy="2576394"/>
          </a:xfrm>
          <a:prstGeom prst="rect">
            <a:avLst/>
          </a:prstGeom>
        </p:spPr>
      </p:pic>
    </p:spTree>
    <p:extLst>
      <p:ext uri="{BB962C8B-B14F-4D97-AF65-F5344CB8AC3E}">
        <p14:creationId xmlns:p14="http://schemas.microsoft.com/office/powerpoint/2010/main" val="3363754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DC257-C6BC-2A59-3DFB-5020779D4D68}"/>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F3D81CC1-6EE6-547B-B815-58D8853ADFC1}"/>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7/</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85C9791C-C204-B469-2BF5-21A66DB911E1}"/>
              </a:ext>
            </a:extLst>
          </p:cNvPr>
          <p:cNvSpPr/>
          <p:nvPr/>
        </p:nvSpPr>
        <p:spPr>
          <a:xfrm>
            <a:off x="7281557" y="1509507"/>
            <a:ext cx="4731145" cy="190353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Per attivare la funzione di </a:t>
            </a:r>
            <a:r>
              <a:rPr lang="it-IT" sz="1600" b="1" i="1" dirty="0"/>
              <a:t>Modifica</a:t>
            </a:r>
            <a:r>
              <a:rPr lang="it-IT" sz="1600" dirty="0"/>
              <a:t> (icona matita) dei dati di un’azienda mista, selezionare la riga interessata dall’elenco e fare clic sul bottone disponibili tra le azioni. Modificare i parametri disponibili nell’interfaccia in oggetto, confermare.</a:t>
            </a:r>
          </a:p>
        </p:txBody>
      </p:sp>
      <p:pic>
        <p:nvPicPr>
          <p:cNvPr id="2" name="Immagine 1">
            <a:extLst>
              <a:ext uri="{FF2B5EF4-FFF2-40B4-BE49-F238E27FC236}">
                <a16:creationId xmlns:a16="http://schemas.microsoft.com/office/drawing/2014/main" id="{084EA567-4939-1BAE-C1E0-9DD3D49CAC4E}"/>
              </a:ext>
            </a:extLst>
          </p:cNvPr>
          <p:cNvPicPr>
            <a:picLocks noChangeAspect="1"/>
          </p:cNvPicPr>
          <p:nvPr/>
        </p:nvPicPr>
        <p:blipFill>
          <a:blip r:embed="rId2"/>
          <a:stretch>
            <a:fillRect/>
          </a:stretch>
        </p:blipFill>
        <p:spPr>
          <a:xfrm>
            <a:off x="179298" y="1509507"/>
            <a:ext cx="5916705" cy="2845648"/>
          </a:xfrm>
          <a:prstGeom prst="rect">
            <a:avLst/>
          </a:prstGeom>
        </p:spPr>
      </p:pic>
      <p:pic>
        <p:nvPicPr>
          <p:cNvPr id="4" name="Immagine 3">
            <a:extLst>
              <a:ext uri="{FF2B5EF4-FFF2-40B4-BE49-F238E27FC236}">
                <a16:creationId xmlns:a16="http://schemas.microsoft.com/office/drawing/2014/main" id="{4B7F4C5A-3989-0202-7D69-15B48FAB7CDD}"/>
              </a:ext>
            </a:extLst>
          </p:cNvPr>
          <p:cNvPicPr>
            <a:picLocks noChangeAspect="1"/>
          </p:cNvPicPr>
          <p:nvPr/>
        </p:nvPicPr>
        <p:blipFill>
          <a:blip r:embed="rId3"/>
          <a:stretch>
            <a:fillRect/>
          </a:stretch>
        </p:blipFill>
        <p:spPr>
          <a:xfrm>
            <a:off x="1521232" y="3634224"/>
            <a:ext cx="6300470" cy="3051175"/>
          </a:xfrm>
          <a:prstGeom prst="rect">
            <a:avLst/>
          </a:prstGeom>
        </p:spPr>
      </p:pic>
    </p:spTree>
    <p:extLst>
      <p:ext uri="{BB962C8B-B14F-4D97-AF65-F5344CB8AC3E}">
        <p14:creationId xmlns:p14="http://schemas.microsoft.com/office/powerpoint/2010/main" val="4131799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3466B-BF8C-F327-8E2C-7BB43BFAA4D3}"/>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A82D3EAB-1829-29D0-5CB7-3EDC8AA6E5F0}"/>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8/</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BFBB8BD1-00D6-B6D8-C078-7BF1FA4C8E97}"/>
              </a:ext>
            </a:extLst>
          </p:cNvPr>
          <p:cNvSpPr/>
          <p:nvPr/>
        </p:nvSpPr>
        <p:spPr>
          <a:xfrm>
            <a:off x="7281557" y="1509507"/>
            <a:ext cx="4731145" cy="227286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Per </a:t>
            </a:r>
            <a:r>
              <a:rPr lang="it-IT" sz="1600" b="1" dirty="0"/>
              <a:t>Gestire</a:t>
            </a:r>
            <a:r>
              <a:rPr lang="it-IT" sz="1600" dirty="0"/>
              <a:t> </a:t>
            </a:r>
            <a:r>
              <a:rPr lang="it-IT" sz="1600" b="1" dirty="0"/>
              <a:t>i dati degli Incrementi Tariffari </a:t>
            </a:r>
            <a:r>
              <a:rPr lang="it-IT" sz="1600" dirty="0"/>
              <a:t>riconosciuti all’azienda dalla normativa in vigore a partire dalla pagina Elenco Aziende Miste selezionare l’opzione “Gestire Incremento Tariffario” (</a:t>
            </a:r>
            <a:r>
              <a:rPr lang="it-IT" sz="1600" b="1" dirty="0"/>
              <a:t>*</a:t>
            </a:r>
            <a:r>
              <a:rPr lang="it-IT" sz="1600" dirty="0"/>
              <a:t>) presente nella finestra che appare selezionando il bottone ‘</a:t>
            </a:r>
            <a:r>
              <a:rPr lang="it-IT" sz="1600" i="1" dirty="0"/>
              <a:t>Altre</a:t>
            </a:r>
            <a:r>
              <a:rPr lang="it-IT" sz="1600" dirty="0"/>
              <a:t> </a:t>
            </a:r>
            <a:r>
              <a:rPr lang="it-IT" sz="1600" i="1" dirty="0"/>
              <a:t>Azioni</a:t>
            </a:r>
            <a:r>
              <a:rPr lang="it-IT" sz="1600" dirty="0"/>
              <a:t>’ presente nelle Azioni.</a:t>
            </a:r>
          </a:p>
        </p:txBody>
      </p:sp>
      <p:pic>
        <p:nvPicPr>
          <p:cNvPr id="2" name="Immagine 1">
            <a:extLst>
              <a:ext uri="{FF2B5EF4-FFF2-40B4-BE49-F238E27FC236}">
                <a16:creationId xmlns:a16="http://schemas.microsoft.com/office/drawing/2014/main" id="{69E262D9-DD7D-689D-E2BC-D00024DF84F7}"/>
              </a:ext>
            </a:extLst>
          </p:cNvPr>
          <p:cNvPicPr>
            <a:picLocks noChangeAspect="1"/>
          </p:cNvPicPr>
          <p:nvPr/>
        </p:nvPicPr>
        <p:blipFill>
          <a:blip r:embed="rId2"/>
          <a:stretch>
            <a:fillRect/>
          </a:stretch>
        </p:blipFill>
        <p:spPr>
          <a:xfrm>
            <a:off x="179295" y="1509507"/>
            <a:ext cx="5916705" cy="2845648"/>
          </a:xfrm>
          <a:prstGeom prst="rect">
            <a:avLst/>
          </a:prstGeom>
        </p:spPr>
      </p:pic>
      <p:pic>
        <p:nvPicPr>
          <p:cNvPr id="6" name="Immagine 5">
            <a:extLst>
              <a:ext uri="{FF2B5EF4-FFF2-40B4-BE49-F238E27FC236}">
                <a16:creationId xmlns:a16="http://schemas.microsoft.com/office/drawing/2014/main" id="{F04B0429-41F6-ED01-47B9-CF9DCFD60872}"/>
              </a:ext>
            </a:extLst>
          </p:cNvPr>
          <p:cNvPicPr>
            <a:picLocks noChangeAspect="1"/>
          </p:cNvPicPr>
          <p:nvPr/>
        </p:nvPicPr>
        <p:blipFill>
          <a:blip r:embed="rId3"/>
          <a:stretch>
            <a:fillRect/>
          </a:stretch>
        </p:blipFill>
        <p:spPr>
          <a:xfrm>
            <a:off x="1469078" y="3671887"/>
            <a:ext cx="5690229" cy="2494148"/>
          </a:xfrm>
          <a:prstGeom prst="rect">
            <a:avLst/>
          </a:prstGeom>
        </p:spPr>
      </p:pic>
      <p:sp>
        <p:nvSpPr>
          <p:cNvPr id="4" name="Connettore 3">
            <a:extLst>
              <a:ext uri="{FF2B5EF4-FFF2-40B4-BE49-F238E27FC236}">
                <a16:creationId xmlns:a16="http://schemas.microsoft.com/office/drawing/2014/main" id="{1495F796-8373-E499-FC34-955F3069A16E}"/>
              </a:ext>
            </a:extLst>
          </p:cNvPr>
          <p:cNvSpPr/>
          <p:nvPr/>
        </p:nvSpPr>
        <p:spPr>
          <a:xfrm>
            <a:off x="3071658" y="569158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a:t>
            </a:r>
            <a:endParaRPr lang="en-GB" sz="1600" b="1" dirty="0"/>
          </a:p>
        </p:txBody>
      </p:sp>
    </p:spTree>
    <p:extLst>
      <p:ext uri="{BB962C8B-B14F-4D97-AF65-F5344CB8AC3E}">
        <p14:creationId xmlns:p14="http://schemas.microsoft.com/office/powerpoint/2010/main" val="937979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28D0E-E14A-8D11-9018-6C01E185DA28}"/>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DE7DD5D6-C297-A06A-90D5-4BB56A068CC9}"/>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9/</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902942BC-B125-0F08-9EDF-DD95330E052A}"/>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Dopo aver selezionato “Gestire Incremento Tariffario”, utilizzare il bottone ‘</a:t>
            </a:r>
            <a:r>
              <a:rPr lang="it-IT" sz="1600" b="1" i="1" dirty="0"/>
              <a:t>Modifica</a:t>
            </a:r>
            <a:r>
              <a:rPr lang="it-IT" sz="1600" dirty="0"/>
              <a:t>’ (icona matita) presente nelle Azioni disponibili, inserire/modificare i seguenti campi:</a:t>
            </a:r>
            <a:br>
              <a:rPr lang="it-IT" sz="1600" dirty="0"/>
            </a:br>
            <a:r>
              <a:rPr lang="it-IT" sz="1600" dirty="0"/>
              <a:t>• Data Inizio (obbligatorio)</a:t>
            </a:r>
          </a:p>
          <a:p>
            <a:pPr>
              <a:lnSpc>
                <a:spcPct val="150000"/>
              </a:lnSpc>
            </a:pPr>
            <a:r>
              <a:rPr lang="it-IT" sz="1600" dirty="0"/>
              <a:t>• Data Fine</a:t>
            </a:r>
          </a:p>
          <a:p>
            <a:pPr>
              <a:lnSpc>
                <a:spcPct val="150000"/>
              </a:lnSpc>
            </a:pPr>
            <a:r>
              <a:rPr lang="it-IT" sz="1600" dirty="0"/>
              <a:t>• Incremento riconosciuto sulla tariffa base TUC </a:t>
            </a:r>
          </a:p>
          <a:p>
            <a:pPr>
              <a:lnSpc>
                <a:spcPct val="150000"/>
              </a:lnSpc>
            </a:pPr>
            <a:r>
              <a:rPr lang="it-IT" sz="1600" dirty="0"/>
              <a:t>• Incremento riconosciuto sulla tariffa base DRG per alta complessità</a:t>
            </a:r>
          </a:p>
          <a:p>
            <a:pPr algn="just">
              <a:lnSpc>
                <a:spcPct val="150000"/>
              </a:lnSpc>
            </a:pPr>
            <a:r>
              <a:rPr lang="it-IT" sz="1600" dirty="0"/>
              <a:t>• Incremento riconosciuto sulla tariffa base DRG per altra casistica.</a:t>
            </a:r>
          </a:p>
          <a:p>
            <a:pPr algn="just">
              <a:lnSpc>
                <a:spcPct val="150000"/>
              </a:lnSpc>
            </a:pPr>
            <a:r>
              <a:rPr lang="it-IT" sz="1600" dirty="0"/>
              <a:t>Cliccare sul tasto </a:t>
            </a:r>
            <a:r>
              <a:rPr lang="it-IT" sz="1600" i="1" dirty="0"/>
              <a:t>Conferma</a:t>
            </a:r>
            <a:r>
              <a:rPr lang="it-IT" sz="1600" dirty="0"/>
              <a:t>. La funzionalità registrerà i dati inseriti e visualizzerà una pagina di esito dell’operazione effettuata. </a:t>
            </a:r>
          </a:p>
        </p:txBody>
      </p:sp>
      <p:pic>
        <p:nvPicPr>
          <p:cNvPr id="9" name="Immagine 8">
            <a:extLst>
              <a:ext uri="{FF2B5EF4-FFF2-40B4-BE49-F238E27FC236}">
                <a16:creationId xmlns:a16="http://schemas.microsoft.com/office/drawing/2014/main" id="{70E545DE-01EE-D099-B922-01159BB23BDB}"/>
              </a:ext>
            </a:extLst>
          </p:cNvPr>
          <p:cNvPicPr>
            <a:picLocks noChangeAspect="1"/>
          </p:cNvPicPr>
          <p:nvPr/>
        </p:nvPicPr>
        <p:blipFill>
          <a:blip r:embed="rId2"/>
          <a:stretch>
            <a:fillRect/>
          </a:stretch>
        </p:blipFill>
        <p:spPr>
          <a:xfrm>
            <a:off x="179296" y="1509507"/>
            <a:ext cx="5916704" cy="2853399"/>
          </a:xfrm>
          <a:prstGeom prst="rect">
            <a:avLst/>
          </a:prstGeom>
        </p:spPr>
      </p:pic>
      <p:pic>
        <p:nvPicPr>
          <p:cNvPr id="11" name="Immagine 10">
            <a:extLst>
              <a:ext uri="{FF2B5EF4-FFF2-40B4-BE49-F238E27FC236}">
                <a16:creationId xmlns:a16="http://schemas.microsoft.com/office/drawing/2014/main" id="{ABA9CF8A-E29A-2F15-1C32-BB8715730446}"/>
              </a:ext>
            </a:extLst>
          </p:cNvPr>
          <p:cNvPicPr>
            <a:picLocks noChangeAspect="1"/>
          </p:cNvPicPr>
          <p:nvPr/>
        </p:nvPicPr>
        <p:blipFill>
          <a:blip r:embed="rId3"/>
          <a:stretch>
            <a:fillRect/>
          </a:stretch>
        </p:blipFill>
        <p:spPr>
          <a:xfrm>
            <a:off x="769610" y="3561347"/>
            <a:ext cx="6430766" cy="3106497"/>
          </a:xfrm>
          <a:prstGeom prst="rect">
            <a:avLst/>
          </a:prstGeom>
        </p:spPr>
      </p:pic>
    </p:spTree>
    <p:extLst>
      <p:ext uri="{BB962C8B-B14F-4D97-AF65-F5344CB8AC3E}">
        <p14:creationId xmlns:p14="http://schemas.microsoft.com/office/powerpoint/2010/main" val="1477188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E2FB5-9AB8-4CD0-42B2-B23D45F30EE9}"/>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FA32ABE0-3F2A-927C-4B03-1C1DAB36A522}"/>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Gestione Dati e Modelli Mobilità – Gestire Azienda Mista 10/</a:t>
            </a:r>
            <a:r>
              <a:rPr lang="it-IT" sz="2000" b="1" dirty="0">
                <a:solidFill>
                  <a:srgbClr val="003D6A"/>
                </a:solidFill>
              </a:rPr>
              <a:t>10</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A678CC3C-0D43-6880-DE51-30EC31360A43}"/>
              </a:ext>
            </a:extLst>
          </p:cNvPr>
          <p:cNvSpPr/>
          <p:nvPr/>
        </p:nvSpPr>
        <p:spPr>
          <a:xfrm>
            <a:off x="7281557" y="1509507"/>
            <a:ext cx="4731145" cy="264219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t>Dopo aver selezionato “Gestire Incremento Tariffario”, utilizzare l’icona cestito per eliminare il record; oppure,</a:t>
            </a:r>
            <a:br>
              <a:rPr lang="it-IT" sz="1600" dirty="0"/>
            </a:br>
            <a:r>
              <a:rPr lang="it-IT" sz="1600" dirty="0"/>
              <a:t>dopo aver selezionato “Gestire Incremento Tariffario”, utilizzare il bottone ‘</a:t>
            </a:r>
            <a:r>
              <a:rPr lang="it-IT" sz="1600" i="1" dirty="0"/>
              <a:t>Inserisci</a:t>
            </a:r>
            <a:r>
              <a:rPr lang="it-IT" sz="1600" dirty="0"/>
              <a:t>’ per inserire i dati di un nuovo periodo. Inserire i campi obbligatori, utilizzare ‘</a:t>
            </a:r>
            <a:r>
              <a:rPr lang="it-IT" sz="1600" i="1" dirty="0"/>
              <a:t>Conferma</a:t>
            </a:r>
            <a:r>
              <a:rPr lang="it-IT" sz="1600" dirty="0"/>
              <a:t>’ per validare.</a:t>
            </a:r>
          </a:p>
        </p:txBody>
      </p:sp>
      <p:pic>
        <p:nvPicPr>
          <p:cNvPr id="9" name="Immagine 8">
            <a:extLst>
              <a:ext uri="{FF2B5EF4-FFF2-40B4-BE49-F238E27FC236}">
                <a16:creationId xmlns:a16="http://schemas.microsoft.com/office/drawing/2014/main" id="{25969959-2301-EA56-8095-3F72987C7A9F}"/>
              </a:ext>
            </a:extLst>
          </p:cNvPr>
          <p:cNvPicPr>
            <a:picLocks noChangeAspect="1"/>
          </p:cNvPicPr>
          <p:nvPr/>
        </p:nvPicPr>
        <p:blipFill>
          <a:blip r:embed="rId2"/>
          <a:stretch>
            <a:fillRect/>
          </a:stretch>
        </p:blipFill>
        <p:spPr>
          <a:xfrm>
            <a:off x="179298" y="1509507"/>
            <a:ext cx="5916704" cy="2853399"/>
          </a:xfrm>
          <a:prstGeom prst="rect">
            <a:avLst/>
          </a:prstGeom>
        </p:spPr>
      </p:pic>
      <p:pic>
        <p:nvPicPr>
          <p:cNvPr id="11" name="Immagine 10">
            <a:extLst>
              <a:ext uri="{FF2B5EF4-FFF2-40B4-BE49-F238E27FC236}">
                <a16:creationId xmlns:a16="http://schemas.microsoft.com/office/drawing/2014/main" id="{996C7B6F-D846-47E3-E123-52988FBBC6D0}"/>
              </a:ext>
            </a:extLst>
          </p:cNvPr>
          <p:cNvPicPr>
            <a:picLocks noChangeAspect="1"/>
          </p:cNvPicPr>
          <p:nvPr/>
        </p:nvPicPr>
        <p:blipFill>
          <a:blip r:embed="rId3"/>
          <a:stretch>
            <a:fillRect/>
          </a:stretch>
        </p:blipFill>
        <p:spPr>
          <a:xfrm>
            <a:off x="769610" y="3561347"/>
            <a:ext cx="6430766" cy="3106497"/>
          </a:xfrm>
          <a:prstGeom prst="rect">
            <a:avLst/>
          </a:prstGeom>
        </p:spPr>
      </p:pic>
    </p:spTree>
    <p:extLst>
      <p:ext uri="{BB962C8B-B14F-4D97-AF65-F5344CB8AC3E}">
        <p14:creationId xmlns:p14="http://schemas.microsoft.com/office/powerpoint/2010/main" val="2096929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11B9D-BABE-3CDD-7910-C26E05FB00F6}"/>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5AC7B3FF-D4CC-7A3B-573D-56BF255DDF3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7D48A092-D854-B63C-3B16-22F5D585399D}"/>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4467E722-4EA4-1A9C-8393-385715B28E87}"/>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1/5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EA6B9C7D-4DB7-A7B2-3545-3933AC3F0B9E}"/>
              </a:ext>
            </a:extLst>
          </p:cNvPr>
          <p:cNvSpPr/>
          <p:nvPr/>
        </p:nvSpPr>
        <p:spPr>
          <a:xfrm>
            <a:off x="7281557" y="1509507"/>
            <a:ext cx="4731145" cy="411952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alla Regione di configurare il calendario relativo alle date di scadenza delle diverse fasi del processo di Mobilità Sanitaria.</a:t>
            </a:r>
          </a:p>
          <a:p>
            <a:pPr algn="just">
              <a:lnSpc>
                <a:spcPct val="150000"/>
              </a:lnSpc>
            </a:pPr>
            <a:endParaRPr lang="it-IT" sz="1600" b="1" dirty="0">
              <a:solidFill>
                <a:schemeClr val="bg2">
                  <a:lumMod val="10000"/>
                </a:schemeClr>
              </a:solidFill>
            </a:endParaRPr>
          </a:p>
          <a:p>
            <a:pPr algn="just">
              <a:lnSpc>
                <a:spcPct val="150000"/>
              </a:lnSpc>
            </a:pPr>
            <a:r>
              <a:rPr lang="it-IT" sz="1600" b="1" dirty="0">
                <a:solidFill>
                  <a:schemeClr val="bg2">
                    <a:lumMod val="10000"/>
                  </a:schemeClr>
                </a:solidFill>
              </a:rPr>
              <a:t>Istruzioni Operative</a:t>
            </a:r>
          </a:p>
          <a:p>
            <a:pPr algn="just">
              <a:lnSpc>
                <a:spcPct val="150000"/>
              </a:lnSpc>
            </a:pPr>
            <a:r>
              <a:rPr lang="it-IT" sz="1600" dirty="0">
                <a:solidFill>
                  <a:schemeClr val="bg2">
                    <a:lumMod val="10000"/>
                  </a:schemeClr>
                </a:solidFill>
              </a:rPr>
              <a:t>Selezionare l’anno di riferimento del processo di mobilità, dato obbligatorio, una volta effettuata la selezione, il pulsante "Inserisci" si attiverà e potrà essere cliccato per procedere con </a:t>
            </a:r>
            <a:r>
              <a:rPr lang="it-IT" sz="1600" b="1" dirty="0">
                <a:solidFill>
                  <a:schemeClr val="bg2">
                    <a:lumMod val="10000"/>
                  </a:schemeClr>
                </a:solidFill>
              </a:rPr>
              <a:t>l’inserimento</a:t>
            </a:r>
            <a:r>
              <a:rPr lang="it-IT" sz="1600" dirty="0">
                <a:solidFill>
                  <a:schemeClr val="bg2">
                    <a:lumMod val="10000"/>
                  </a:schemeClr>
                </a:solidFill>
              </a:rPr>
              <a:t> </a:t>
            </a:r>
            <a:r>
              <a:rPr lang="it-IT" sz="1600" b="1" dirty="0">
                <a:solidFill>
                  <a:schemeClr val="bg2">
                    <a:lumMod val="10000"/>
                  </a:schemeClr>
                </a:solidFill>
              </a:rPr>
              <a:t>delle date di fine fase</a:t>
            </a:r>
            <a:r>
              <a:rPr lang="it-IT" sz="1600" dirty="0">
                <a:solidFill>
                  <a:schemeClr val="bg2">
                    <a:lumMod val="10000"/>
                  </a:schemeClr>
                </a:solidFill>
              </a:rPr>
              <a:t>.</a:t>
            </a:r>
          </a:p>
        </p:txBody>
      </p:sp>
      <p:pic>
        <p:nvPicPr>
          <p:cNvPr id="2" name="Immagine 1">
            <a:extLst>
              <a:ext uri="{FF2B5EF4-FFF2-40B4-BE49-F238E27FC236}">
                <a16:creationId xmlns:a16="http://schemas.microsoft.com/office/drawing/2014/main" id="{32BBB4B0-162D-1ECF-059B-9BD72F339428}"/>
              </a:ext>
            </a:extLst>
          </p:cNvPr>
          <p:cNvPicPr>
            <a:picLocks noChangeAspect="1"/>
          </p:cNvPicPr>
          <p:nvPr/>
        </p:nvPicPr>
        <p:blipFill rotWithShape="1">
          <a:blip r:embed="rId2"/>
          <a:srcRect t="8651"/>
          <a:stretch/>
        </p:blipFill>
        <p:spPr bwMode="auto">
          <a:xfrm>
            <a:off x="179298" y="1509507"/>
            <a:ext cx="6874643" cy="33361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137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28927-08FD-A940-8E72-5D4583A0101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6BEE0C96-E2F9-FEE3-A828-533C4D4B9DAF}"/>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B8C82D50-7EA7-CE4C-7065-0FB2A157DB3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8211A794-26DC-9620-3D26-856A26E9C79B}"/>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2/5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40EA23F1-298A-30FC-6FB1-76F79DF157EC}"/>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Specificare le seguenti informazioni:</a:t>
            </a:r>
          </a:p>
          <a:p>
            <a:pPr algn="just">
              <a:lnSpc>
                <a:spcPct val="150000"/>
              </a:lnSpc>
            </a:pPr>
            <a:r>
              <a:rPr lang="it-IT" sz="1600" dirty="0">
                <a:solidFill>
                  <a:schemeClr val="bg2">
                    <a:lumMod val="10000"/>
                  </a:schemeClr>
                </a:solidFill>
              </a:rPr>
              <a:t>• Anno di compensazione (obbligatorio)</a:t>
            </a:r>
          </a:p>
          <a:p>
            <a:pPr algn="just">
              <a:lnSpc>
                <a:spcPct val="150000"/>
              </a:lnSpc>
            </a:pPr>
            <a:r>
              <a:rPr lang="it-IT" sz="1600" dirty="0">
                <a:solidFill>
                  <a:schemeClr val="bg2">
                    <a:lumMod val="10000"/>
                  </a:schemeClr>
                </a:solidFill>
              </a:rPr>
              <a:t>• Data entro cui devono essere completate le attività di individuazione delle prestazioni erogate in mobilità attiva – Primo Invio (obbligatorio)</a:t>
            </a:r>
          </a:p>
          <a:p>
            <a:pPr algn="just">
              <a:lnSpc>
                <a:spcPct val="150000"/>
              </a:lnSpc>
            </a:pPr>
            <a:r>
              <a:rPr lang="it-IT" sz="1600" dirty="0">
                <a:solidFill>
                  <a:schemeClr val="bg2">
                    <a:lumMod val="10000"/>
                  </a:schemeClr>
                </a:solidFill>
              </a:rPr>
              <a:t>• Data entro cui deve essere completata l’attività di contestazione delle prestazioni erogate in mobilità passiva</a:t>
            </a:r>
          </a:p>
          <a:p>
            <a:pPr algn="just">
              <a:lnSpc>
                <a:spcPct val="150000"/>
              </a:lnSpc>
            </a:pPr>
            <a:r>
              <a:rPr lang="it-IT" sz="1600" dirty="0">
                <a:solidFill>
                  <a:schemeClr val="bg2">
                    <a:lumMod val="10000"/>
                  </a:schemeClr>
                </a:solidFill>
              </a:rPr>
              <a:t>• Data entro cui deve essere terminata l’attività di controdeduzione delle prestazioni contestate dagli enti debitori</a:t>
            </a:r>
          </a:p>
          <a:p>
            <a:pPr algn="just">
              <a:lnSpc>
                <a:spcPct val="150000"/>
              </a:lnSpc>
            </a:pPr>
            <a:r>
              <a:rPr lang="it-IT" sz="1600" dirty="0">
                <a:solidFill>
                  <a:schemeClr val="bg2">
                    <a:lumMod val="10000"/>
                  </a:schemeClr>
                </a:solidFill>
              </a:rPr>
              <a:t>• Data entro cui devono essere completati i controlli aggiuntivi sulle controdeduzioni prima dell’avvio degli accordi bilaterali</a:t>
            </a:r>
          </a:p>
        </p:txBody>
      </p:sp>
      <p:pic>
        <p:nvPicPr>
          <p:cNvPr id="6" name="Immagine 5">
            <a:extLst>
              <a:ext uri="{FF2B5EF4-FFF2-40B4-BE49-F238E27FC236}">
                <a16:creationId xmlns:a16="http://schemas.microsoft.com/office/drawing/2014/main" id="{E70340E6-654E-7508-FB5D-9259E253FA8C}"/>
              </a:ext>
            </a:extLst>
          </p:cNvPr>
          <p:cNvPicPr>
            <a:picLocks noChangeAspect="1"/>
          </p:cNvPicPr>
          <p:nvPr/>
        </p:nvPicPr>
        <p:blipFill>
          <a:blip r:embed="rId2"/>
          <a:stretch>
            <a:fillRect/>
          </a:stretch>
        </p:blipFill>
        <p:spPr>
          <a:xfrm>
            <a:off x="179298" y="1509507"/>
            <a:ext cx="6936590" cy="3336163"/>
          </a:xfrm>
          <a:prstGeom prst="rect">
            <a:avLst/>
          </a:prstGeom>
        </p:spPr>
      </p:pic>
    </p:spTree>
    <p:extLst>
      <p:ext uri="{BB962C8B-B14F-4D97-AF65-F5344CB8AC3E}">
        <p14:creationId xmlns:p14="http://schemas.microsoft.com/office/powerpoint/2010/main" val="97385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B06D73DC-1F1A-4A82-AA7E-8829FFB267A4}"/>
              </a:ext>
            </a:extLst>
          </p:cNvPr>
          <p:cNvSpPr/>
          <p:nvPr/>
        </p:nvSpPr>
        <p:spPr>
          <a:xfrm>
            <a:off x="867584" y="765411"/>
            <a:ext cx="5940000" cy="400110"/>
          </a:xfrm>
          <a:prstGeom prst="rect">
            <a:avLst/>
          </a:prstGeom>
        </p:spPr>
        <p:txBody>
          <a:bodyPr wrap="square">
            <a:spAutoFit/>
          </a:bodyPr>
          <a:lstStyle/>
          <a:p>
            <a:r>
              <a:rPr lang="it-IT" sz="2000" b="1">
                <a:solidFill>
                  <a:srgbClr val="003D6A"/>
                </a:solidFill>
                <a:latin typeface="+mj-lt"/>
              </a:rPr>
              <a:t>Accesso al Sistema 1/2</a:t>
            </a:r>
            <a:endParaRPr lang="en-GB" sz="2000" b="1">
              <a:solidFill>
                <a:srgbClr val="003D6A"/>
              </a:solidFill>
              <a:latin typeface="+mj-lt"/>
            </a:endParaRPr>
          </a:p>
        </p:txBody>
      </p:sp>
      <p:sp>
        <p:nvSpPr>
          <p:cNvPr id="20" name="Rettangolo 19">
            <a:extLst>
              <a:ext uri="{FF2B5EF4-FFF2-40B4-BE49-F238E27FC236}">
                <a16:creationId xmlns:a16="http://schemas.microsoft.com/office/drawing/2014/main" id="{E55166CD-A86F-482F-A2B6-2B3766C5130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CE46C283-17E6-DA36-4856-4CC990D4898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DDB6F11D-2D7B-53C4-60DE-601BC5199044}"/>
              </a:ext>
            </a:extLst>
          </p:cNvPr>
          <p:cNvPicPr>
            <a:picLocks noChangeAspect="1"/>
          </p:cNvPicPr>
          <p:nvPr/>
        </p:nvPicPr>
        <p:blipFill rotWithShape="1">
          <a:blip r:embed="rId2"/>
          <a:srcRect t="8672"/>
          <a:stretch/>
        </p:blipFill>
        <p:spPr bwMode="auto">
          <a:xfrm>
            <a:off x="593558" y="1199750"/>
            <a:ext cx="11004884" cy="5339162"/>
          </a:xfrm>
          <a:prstGeom prst="rect">
            <a:avLst/>
          </a:prstGeom>
          <a:ln>
            <a:noFill/>
          </a:ln>
          <a:extLst>
            <a:ext uri="{53640926-AAD7-44D8-BBD7-CCE9431645EC}">
              <a14:shadowObscured xmlns:a14="http://schemas.microsoft.com/office/drawing/2010/main"/>
            </a:ext>
          </a:extLst>
        </p:spPr>
      </p:pic>
      <p:sp>
        <p:nvSpPr>
          <p:cNvPr id="8" name="Rettangolo 7">
            <a:extLst>
              <a:ext uri="{FF2B5EF4-FFF2-40B4-BE49-F238E27FC236}">
                <a16:creationId xmlns:a16="http://schemas.microsoft.com/office/drawing/2014/main" id="{F3E879A5-A6AC-B698-04E0-986E25EDFD57}"/>
              </a:ext>
            </a:extLst>
          </p:cNvPr>
          <p:cNvSpPr/>
          <p:nvPr/>
        </p:nvSpPr>
        <p:spPr>
          <a:xfrm>
            <a:off x="6353949" y="1684929"/>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accedere alle funzionalità dell'Area Applicativa, l'utente deve collegarsi al sito web tramite l’apposito indirizzo </a:t>
            </a:r>
            <a:r>
              <a:rPr lang="it-IT" sz="1600" dirty="0"/>
              <a:t>https://sinfonia.soresa.it/mobilita-sanitari</a:t>
            </a:r>
            <a:r>
              <a:rPr lang="it-IT" sz="1400" dirty="0">
                <a:solidFill>
                  <a:schemeClr val="bg2">
                    <a:lumMod val="10000"/>
                  </a:schemeClr>
                </a:solidFill>
              </a:rPr>
              <a:t> </a:t>
            </a:r>
          </a:p>
          <a:p>
            <a:pPr algn="just">
              <a:lnSpc>
                <a:spcPct val="150000"/>
              </a:lnSpc>
            </a:pPr>
            <a:r>
              <a:rPr lang="it-IT" sz="1600" dirty="0">
                <a:solidFill>
                  <a:schemeClr val="bg2">
                    <a:lumMod val="10000"/>
                  </a:schemeClr>
                </a:solidFill>
              </a:rPr>
              <a:t>verrà visualizzata la schermata rappresentata.</a:t>
            </a:r>
            <a:br>
              <a:rPr lang="it-IT" sz="1600" dirty="0">
                <a:solidFill>
                  <a:schemeClr val="bg2">
                    <a:lumMod val="10000"/>
                  </a:schemeClr>
                </a:solidFill>
              </a:rPr>
            </a:br>
            <a:endParaRPr lang="it-IT" sz="1600" dirty="0">
              <a:solidFill>
                <a:schemeClr val="bg2">
                  <a:lumMod val="10000"/>
                </a:schemeClr>
              </a:solidFill>
            </a:endParaRPr>
          </a:p>
          <a:p>
            <a:pPr algn="just">
              <a:lnSpc>
                <a:spcPct val="150000"/>
              </a:lnSpc>
            </a:pPr>
            <a:endParaRPr lang="it-IT" sz="1600" dirty="0">
              <a:solidFill>
                <a:schemeClr val="bg2">
                  <a:lumMod val="10000"/>
                </a:schemeClr>
              </a:solidFill>
            </a:endParaRPr>
          </a:p>
          <a:p>
            <a:pPr algn="just">
              <a:lnSpc>
                <a:spcPct val="150000"/>
              </a:lnSpc>
            </a:pPr>
            <a:endParaRPr lang="it-IT" sz="1600" dirty="0">
              <a:solidFill>
                <a:schemeClr val="bg2">
                  <a:lumMod val="10000"/>
                </a:schemeClr>
              </a:solidFill>
            </a:endParaRPr>
          </a:p>
          <a:p>
            <a:pPr algn="just">
              <a:lnSpc>
                <a:spcPct val="150000"/>
              </a:lnSpc>
            </a:pPr>
            <a:br>
              <a:rPr lang="it-IT" sz="1600" dirty="0">
                <a:solidFill>
                  <a:schemeClr val="bg2">
                    <a:lumMod val="10000"/>
                  </a:schemeClr>
                </a:solidFill>
              </a:rPr>
            </a:br>
            <a:r>
              <a:rPr lang="it-IT" sz="1600" dirty="0">
                <a:solidFill>
                  <a:schemeClr val="bg2">
                    <a:lumMod val="10000"/>
                  </a:schemeClr>
                </a:solidFill>
              </a:rPr>
              <a:t>Cliccando sulla voce "Accedi all'Area Riservata’’ (1), l'utente può autenticarsi tramite </a:t>
            </a:r>
            <a:r>
              <a:rPr lang="it-IT" sz="1600" b="1" dirty="0">
                <a:solidFill>
                  <a:schemeClr val="bg2">
                    <a:lumMod val="10000"/>
                  </a:schemeClr>
                </a:solidFill>
              </a:rPr>
              <a:t>SPID</a:t>
            </a:r>
            <a:r>
              <a:rPr lang="it-IT" sz="1600" dirty="0">
                <a:solidFill>
                  <a:schemeClr val="bg2">
                    <a:lumMod val="10000"/>
                  </a:schemeClr>
                </a:solidFill>
              </a:rPr>
              <a:t> e accedere alle sezioni dell'applicativo.</a:t>
            </a:r>
          </a:p>
        </p:txBody>
      </p:sp>
      <p:sp>
        <p:nvSpPr>
          <p:cNvPr id="10" name="Connettore 9">
            <a:extLst>
              <a:ext uri="{FF2B5EF4-FFF2-40B4-BE49-F238E27FC236}">
                <a16:creationId xmlns:a16="http://schemas.microsoft.com/office/drawing/2014/main" id="{314A5DE7-04AA-BCBE-6124-7FA499187353}"/>
              </a:ext>
            </a:extLst>
          </p:cNvPr>
          <p:cNvSpPr/>
          <p:nvPr/>
        </p:nvSpPr>
        <p:spPr>
          <a:xfrm>
            <a:off x="3196496" y="4501845"/>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1</a:t>
            </a:r>
            <a:endParaRPr lang="en-GB" sz="1600" b="1"/>
          </a:p>
        </p:txBody>
      </p:sp>
    </p:spTree>
    <p:extLst>
      <p:ext uri="{BB962C8B-B14F-4D97-AF65-F5344CB8AC3E}">
        <p14:creationId xmlns:p14="http://schemas.microsoft.com/office/powerpoint/2010/main" val="3071642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65AE5-9E14-568C-6132-17CE2C0C858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670BBC4A-D942-682A-A96D-BB1A2C8EA36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A015D81-0D57-6696-8023-AD7FD97BF690}"/>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6410B4D-6EE8-A522-48DF-19B639BDE0A6}"/>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3/5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D33BB8B1-A010-1F85-BBA7-DF08309F4F9C}"/>
              </a:ext>
            </a:extLst>
          </p:cNvPr>
          <p:cNvSpPr/>
          <p:nvPr/>
        </p:nvSpPr>
        <p:spPr>
          <a:xfrm>
            <a:off x="7281557" y="1509507"/>
            <a:ext cx="4731145" cy="227286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Inserire eventualmente il tipo di file in ‘Completamento Acquisizione File ‘, utilizzare il pulsante ‘Inserisci’ per completare l’inserimento, a seguito della conferma, il sistema registra i dati inseriti e visualizza un pop-up contenente l’esito dell’operazione effettuata.</a:t>
            </a:r>
          </a:p>
        </p:txBody>
      </p:sp>
      <p:pic>
        <p:nvPicPr>
          <p:cNvPr id="6" name="Immagine 5">
            <a:extLst>
              <a:ext uri="{FF2B5EF4-FFF2-40B4-BE49-F238E27FC236}">
                <a16:creationId xmlns:a16="http://schemas.microsoft.com/office/drawing/2014/main" id="{EF9509A5-1C5A-6484-55E1-E9B5A88042E4}"/>
              </a:ext>
            </a:extLst>
          </p:cNvPr>
          <p:cNvPicPr>
            <a:picLocks noChangeAspect="1"/>
          </p:cNvPicPr>
          <p:nvPr/>
        </p:nvPicPr>
        <p:blipFill>
          <a:blip r:embed="rId2"/>
          <a:stretch>
            <a:fillRect/>
          </a:stretch>
        </p:blipFill>
        <p:spPr>
          <a:xfrm>
            <a:off x="179298" y="1509507"/>
            <a:ext cx="6936590" cy="3336163"/>
          </a:xfrm>
          <a:prstGeom prst="rect">
            <a:avLst/>
          </a:prstGeom>
        </p:spPr>
      </p:pic>
    </p:spTree>
    <p:extLst>
      <p:ext uri="{BB962C8B-B14F-4D97-AF65-F5344CB8AC3E}">
        <p14:creationId xmlns:p14="http://schemas.microsoft.com/office/powerpoint/2010/main" val="3684881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583CC-23A0-87CE-B253-9D966F95341E}"/>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15790616-F4F0-763F-7AC0-6D641C0A8F0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46F4D59-1379-47FA-7711-AEFC539B6ED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1420CC3E-1F1E-DD65-8444-F757087F726D}"/>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4/5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3B976C34-3FB8-29D5-5978-85415631AA75}"/>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a:t>
            </a:r>
            <a:r>
              <a:rPr lang="it-IT" sz="1600" b="1" dirty="0">
                <a:solidFill>
                  <a:schemeClr val="bg2">
                    <a:lumMod val="10000"/>
                  </a:schemeClr>
                </a:solidFill>
              </a:rPr>
              <a:t>consultare</a:t>
            </a:r>
            <a:r>
              <a:rPr lang="it-IT" sz="1600" dirty="0">
                <a:solidFill>
                  <a:schemeClr val="bg2">
                    <a:lumMod val="10000"/>
                  </a:schemeClr>
                </a:solidFill>
              </a:rPr>
              <a:t> le date di fine fase dei processi di mobilità, inserire il filtro di ricerca obbligatorio (Anno di compensazione), quindi avviare la ricerca facendo clic sul pulsante "</a:t>
            </a:r>
            <a:r>
              <a:rPr lang="it-IT" sz="1600" i="1" dirty="0">
                <a:solidFill>
                  <a:schemeClr val="bg2">
                    <a:lumMod val="10000"/>
                  </a:schemeClr>
                </a:solidFill>
              </a:rPr>
              <a:t>Cerca</a:t>
            </a:r>
            <a:r>
              <a:rPr lang="it-IT" sz="1600" dirty="0">
                <a:solidFill>
                  <a:schemeClr val="bg2">
                    <a:lumMod val="10000"/>
                  </a:schemeClr>
                </a:solidFill>
              </a:rPr>
              <a:t>".</a:t>
            </a:r>
            <a:br>
              <a:rPr lang="it-IT" sz="1600" dirty="0">
                <a:solidFill>
                  <a:schemeClr val="bg2">
                    <a:lumMod val="10000"/>
                  </a:schemeClr>
                </a:solidFill>
              </a:rPr>
            </a:br>
            <a:r>
              <a:rPr lang="it-IT" sz="1600" dirty="0">
                <a:solidFill>
                  <a:schemeClr val="bg2">
                    <a:lumMod val="10000"/>
                  </a:schemeClr>
                </a:solidFill>
              </a:rPr>
              <a:t>Per </a:t>
            </a:r>
            <a:r>
              <a:rPr lang="it-IT" sz="1600" b="1" dirty="0">
                <a:solidFill>
                  <a:schemeClr val="bg2">
                    <a:lumMod val="10000"/>
                  </a:schemeClr>
                </a:solidFill>
              </a:rPr>
              <a:t>modificare</a:t>
            </a:r>
            <a:r>
              <a:rPr lang="it-IT" sz="1600" dirty="0">
                <a:solidFill>
                  <a:schemeClr val="bg2">
                    <a:lumMod val="10000"/>
                  </a:schemeClr>
                </a:solidFill>
              </a:rPr>
              <a:t> i dati delle date di fine fase di un processo di mobilità già presente in archivio individuare il processo desiderato e fare clic sul bottone ‘</a:t>
            </a:r>
            <a:r>
              <a:rPr lang="it-IT" sz="1600" i="1" dirty="0">
                <a:solidFill>
                  <a:schemeClr val="bg2">
                    <a:lumMod val="10000"/>
                  </a:schemeClr>
                </a:solidFill>
              </a:rPr>
              <a:t>Modifica’ (icona matita)</a:t>
            </a:r>
            <a:r>
              <a:rPr lang="it-IT" sz="1600" dirty="0">
                <a:solidFill>
                  <a:schemeClr val="bg2">
                    <a:lumMod val="10000"/>
                  </a:schemeClr>
                </a:solidFill>
              </a:rPr>
              <a:t> presente nelle Azioni disponibili.</a:t>
            </a:r>
          </a:p>
        </p:txBody>
      </p:sp>
      <p:pic>
        <p:nvPicPr>
          <p:cNvPr id="2" name="Immagine 1">
            <a:extLst>
              <a:ext uri="{FF2B5EF4-FFF2-40B4-BE49-F238E27FC236}">
                <a16:creationId xmlns:a16="http://schemas.microsoft.com/office/drawing/2014/main" id="{4A704DE1-19DD-A87F-9D48-F79F625F5DD7}"/>
              </a:ext>
            </a:extLst>
          </p:cNvPr>
          <p:cNvPicPr>
            <a:picLocks noChangeAspect="1"/>
          </p:cNvPicPr>
          <p:nvPr/>
        </p:nvPicPr>
        <p:blipFill rotWithShape="1">
          <a:blip r:embed="rId2"/>
          <a:srcRect t="8917"/>
          <a:stretch/>
        </p:blipFill>
        <p:spPr bwMode="auto">
          <a:xfrm>
            <a:off x="179298" y="1509507"/>
            <a:ext cx="6980833" cy="33778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8844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76DA-CF45-F00F-5FBB-217A1DA99729}"/>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92E2FDFE-9A0C-4CA5-E200-370FA169C16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F8C44784-09D7-003A-479E-B133389C1D28}"/>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43A1835-E0C5-C644-99EE-0FDB5AFC2BD9}"/>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5/5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DC296D99-40DB-B2AE-BD3E-DDAB65045263}"/>
              </a:ext>
            </a:extLst>
          </p:cNvPr>
          <p:cNvSpPr/>
          <p:nvPr/>
        </p:nvSpPr>
        <p:spPr>
          <a:xfrm>
            <a:off x="7281557" y="1509507"/>
            <a:ext cx="4731145" cy="190353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Utilizzata l’icona del modifica, si aprirà la schermata presente in figura. Utilizzare la schermata e i campi editabili per effettuare la modifica, completare il salvataggio con il bottone di ‘</a:t>
            </a:r>
            <a:r>
              <a:rPr lang="it-IT" sz="1600" i="1" dirty="0">
                <a:solidFill>
                  <a:schemeClr val="bg2">
                    <a:lumMod val="10000"/>
                  </a:schemeClr>
                </a:solidFill>
              </a:rPr>
              <a:t>Conferma</a:t>
            </a:r>
            <a:r>
              <a:rPr lang="it-IT" sz="1600" dirty="0">
                <a:solidFill>
                  <a:schemeClr val="bg2">
                    <a:lumMod val="10000"/>
                  </a:schemeClr>
                </a:solidFill>
              </a:rPr>
              <a:t>’.</a:t>
            </a:r>
          </a:p>
        </p:txBody>
      </p:sp>
      <p:pic>
        <p:nvPicPr>
          <p:cNvPr id="6" name="Immagine 5">
            <a:extLst>
              <a:ext uri="{FF2B5EF4-FFF2-40B4-BE49-F238E27FC236}">
                <a16:creationId xmlns:a16="http://schemas.microsoft.com/office/drawing/2014/main" id="{78A8C99D-CF01-42D0-C6C4-5983A2C9AA03}"/>
              </a:ext>
            </a:extLst>
          </p:cNvPr>
          <p:cNvPicPr>
            <a:picLocks noChangeAspect="1"/>
          </p:cNvPicPr>
          <p:nvPr/>
        </p:nvPicPr>
        <p:blipFill rotWithShape="1">
          <a:blip r:embed="rId2"/>
          <a:srcRect t="8727"/>
          <a:stretch/>
        </p:blipFill>
        <p:spPr bwMode="auto">
          <a:xfrm>
            <a:off x="179298" y="1509507"/>
            <a:ext cx="6980833" cy="33848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1099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459B0-6B13-8F25-D10C-5EB1188E8E17}"/>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8A991832-820F-097F-FB0C-D4A6E08C9DA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26E3F80D-3F3C-CEE9-D9C7-CDDDAC351B4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A2E356E-8EEC-CEBE-EBA0-94D101C554DE}"/>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Gestione Dati e Modelli Mobilità – Gestire Data Fine Fasi Mobilità 5/5</a:t>
            </a:r>
            <a:endParaRPr lang="en-US" sz="2000" b="1" dirty="0">
              <a:solidFill>
                <a:srgbClr val="003D6A"/>
              </a:solidFill>
              <a:latin typeface="+mj-lt"/>
            </a:endParaRPr>
          </a:p>
        </p:txBody>
      </p:sp>
      <p:sp>
        <p:nvSpPr>
          <p:cNvPr id="5" name="Rettangolo 4">
            <a:extLst>
              <a:ext uri="{FF2B5EF4-FFF2-40B4-BE49-F238E27FC236}">
                <a16:creationId xmlns:a16="http://schemas.microsoft.com/office/drawing/2014/main" id="{D74B4D05-9C9F-5876-2F5B-E265EDF7EDB6}"/>
              </a:ext>
            </a:extLst>
          </p:cNvPr>
          <p:cNvSpPr/>
          <p:nvPr/>
        </p:nvSpPr>
        <p:spPr>
          <a:xfrm>
            <a:off x="7281557" y="1509507"/>
            <a:ext cx="4731145" cy="190353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Utilizzata l’icona del modifica, si aprirà la schermata presente in figura. Utilizzare la schermata e i campi editabili per effettuare la modifica, completare il salvataggio con il bottone di ‘</a:t>
            </a:r>
            <a:r>
              <a:rPr lang="it-IT" sz="1600" i="1" dirty="0">
                <a:solidFill>
                  <a:schemeClr val="bg2">
                    <a:lumMod val="10000"/>
                  </a:schemeClr>
                </a:solidFill>
              </a:rPr>
              <a:t>Conferma</a:t>
            </a:r>
            <a:r>
              <a:rPr lang="it-IT" sz="1600" dirty="0">
                <a:solidFill>
                  <a:schemeClr val="bg2">
                    <a:lumMod val="10000"/>
                  </a:schemeClr>
                </a:solidFill>
              </a:rPr>
              <a:t>’.</a:t>
            </a:r>
          </a:p>
        </p:txBody>
      </p:sp>
      <p:pic>
        <p:nvPicPr>
          <p:cNvPr id="6" name="Immagine 5">
            <a:extLst>
              <a:ext uri="{FF2B5EF4-FFF2-40B4-BE49-F238E27FC236}">
                <a16:creationId xmlns:a16="http://schemas.microsoft.com/office/drawing/2014/main" id="{EE899DAA-6804-DA76-CCE0-C37500A261C7}"/>
              </a:ext>
            </a:extLst>
          </p:cNvPr>
          <p:cNvPicPr>
            <a:picLocks noChangeAspect="1"/>
          </p:cNvPicPr>
          <p:nvPr/>
        </p:nvPicPr>
        <p:blipFill rotWithShape="1">
          <a:blip r:embed="rId2"/>
          <a:srcRect t="8727"/>
          <a:stretch/>
        </p:blipFill>
        <p:spPr bwMode="auto">
          <a:xfrm>
            <a:off x="179298" y="1509507"/>
            <a:ext cx="6980833" cy="33848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6193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FD8F2-E9A1-586C-9EDF-A91C77D1FE00}"/>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7618E79D-36C6-03A8-135D-A7403D9F2AA6}"/>
              </a:ext>
            </a:extLst>
          </p:cNvPr>
          <p:cNvSpPr txBox="1"/>
          <p:nvPr/>
        </p:nvSpPr>
        <p:spPr>
          <a:xfrm>
            <a:off x="1760417" y="2378679"/>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a:p>
        </p:txBody>
      </p:sp>
      <p:sp>
        <p:nvSpPr>
          <p:cNvPr id="4" name="CasellaDiTesto 3">
            <a:extLst>
              <a:ext uri="{FF2B5EF4-FFF2-40B4-BE49-F238E27FC236}">
                <a16:creationId xmlns:a16="http://schemas.microsoft.com/office/drawing/2014/main" id="{A603E2B2-6602-B156-F4EC-CA4824D90764}"/>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D0F35D29-2232-9951-ED90-5D172457734B}"/>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E078582A-2846-2092-77C8-906B0B8B4B53}"/>
              </a:ext>
            </a:extLst>
          </p:cNvPr>
          <p:cNvSpPr/>
          <p:nvPr/>
        </p:nvSpPr>
        <p:spPr>
          <a:xfrm>
            <a:off x="1117256" y="2540126"/>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164C9764-B585-955B-6953-41BB6A30641B}"/>
              </a:ext>
            </a:extLst>
          </p:cNvPr>
          <p:cNvSpPr txBox="1"/>
          <p:nvPr/>
        </p:nvSpPr>
        <p:spPr>
          <a:xfrm>
            <a:off x="1760417" y="890072"/>
            <a:ext cx="5513294" cy="4190314"/>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Gestione</a:t>
            </a:r>
            <a:r>
              <a:rPr lang="it-IT" sz="2000" dirty="0">
                <a:solidFill>
                  <a:schemeClr val="bg1"/>
                </a:solidFill>
                <a:latin typeface="Arial" panose="020B0604020202020204" pitchFamily="34" charset="0"/>
                <a:cs typeface="Arial" panose="020B0604020202020204" pitchFamily="34" charset="0"/>
              </a:rPr>
              <a:t> </a:t>
            </a:r>
            <a:r>
              <a:rPr lang="it-IT" sz="2000" b="1" dirty="0">
                <a:solidFill>
                  <a:srgbClr val="003D6A"/>
                </a:solidFill>
                <a:latin typeface="Arial" panose="020B0604020202020204" pitchFamily="34" charset="0"/>
                <a:cs typeface="Arial" panose="020B0604020202020204" pitchFamily="34" charset="0"/>
              </a:rPr>
              <a:t>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2316093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3C06C-5C62-3170-6376-6EAA6DCCE76B}"/>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FD6C57B4-3B60-9C62-6783-41D0E4E60BC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2D5C51E-8364-DD69-86D2-19C602D6147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53638AE-8F62-2F45-48BA-35D703172624}"/>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Contestazioni e Tariffe </a:t>
            </a:r>
            <a:r>
              <a:rPr lang="it-IT" sz="2000" b="1" dirty="0">
                <a:solidFill>
                  <a:srgbClr val="003D6A"/>
                </a:solidFill>
              </a:rPr>
              <a:t>– </a:t>
            </a:r>
            <a:r>
              <a:rPr lang="it-IT" sz="2000" b="1" dirty="0">
                <a:solidFill>
                  <a:srgbClr val="003D6A"/>
                </a:solidFill>
                <a:latin typeface="+mj-lt"/>
              </a:rPr>
              <a:t>Controdedurre</a:t>
            </a:r>
            <a:r>
              <a:rPr lang="it-IT" sz="2000" b="1" dirty="0">
                <a:solidFill>
                  <a:srgbClr val="003D6A"/>
                </a:solidFill>
              </a:rPr>
              <a:t> Contestazioni Per Tipologia 1/4 </a:t>
            </a:r>
            <a:r>
              <a:rPr lang="it-IT" sz="2000" b="1" dirty="0">
                <a:solidFill>
                  <a:srgbClr val="003D6A"/>
                </a:solidFill>
                <a:latin typeface="Arial" panose="020B0604020202020204" pitchFamily="34" charset="0"/>
                <a:cs typeface="Arial" panose="020B0604020202020204" pitchFamily="34" charset="0"/>
              </a:rPr>
              <a:t> </a:t>
            </a:r>
          </a:p>
        </p:txBody>
      </p:sp>
      <p:sp>
        <p:nvSpPr>
          <p:cNvPr id="5" name="Rettangolo 4">
            <a:extLst>
              <a:ext uri="{FF2B5EF4-FFF2-40B4-BE49-F238E27FC236}">
                <a16:creationId xmlns:a16="http://schemas.microsoft.com/office/drawing/2014/main" id="{79A85C8B-DEAD-2BBB-CC2E-9FCACE0EB522}"/>
              </a:ext>
            </a:extLst>
          </p:cNvPr>
          <p:cNvSpPr/>
          <p:nvPr/>
        </p:nvSpPr>
        <p:spPr>
          <a:xfrm>
            <a:off x="7281557" y="1509507"/>
            <a:ext cx="4731145" cy="301153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registrare l'esito delle controdeduzioni relative a una o più prestazioni che presentano la medesima tipologia di contestazione. Le prestazioni da controdedurre vengono individuate tramite una ricerca basata su vari parametri, tra cui la regione debitrice, la struttura erogatrice, la tipologia di prestazione e la tipologia di contestazione.</a:t>
            </a:r>
          </a:p>
        </p:txBody>
      </p:sp>
      <p:pic>
        <p:nvPicPr>
          <p:cNvPr id="2" name="Immagine 1">
            <a:extLst>
              <a:ext uri="{FF2B5EF4-FFF2-40B4-BE49-F238E27FC236}">
                <a16:creationId xmlns:a16="http://schemas.microsoft.com/office/drawing/2014/main" id="{09D24844-2386-6635-ABAD-1CEF47571780}"/>
              </a:ext>
            </a:extLst>
          </p:cNvPr>
          <p:cNvPicPr>
            <a:picLocks noChangeAspect="1"/>
          </p:cNvPicPr>
          <p:nvPr/>
        </p:nvPicPr>
        <p:blipFill rotWithShape="1">
          <a:blip r:embed="rId2"/>
          <a:srcRect t="8727"/>
          <a:stretch/>
        </p:blipFill>
        <p:spPr bwMode="auto">
          <a:xfrm>
            <a:off x="179298" y="1509507"/>
            <a:ext cx="6980832" cy="3384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1494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80F9-B4A8-6505-BAA5-F4BF74A1000F}"/>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15DD43B9-4CB7-DFCA-B87D-FEC0F3DE507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9913539-7623-C41A-EA83-13CD9856C62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DE05C1C-F066-B4C0-AE0B-3F50A11B9495}"/>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Contestazioni e Tariffe – Controdedurre Contestazioni Per Tipologia 2/4  </a:t>
            </a:r>
          </a:p>
        </p:txBody>
      </p:sp>
      <p:sp>
        <p:nvSpPr>
          <p:cNvPr id="5" name="Rettangolo 4">
            <a:extLst>
              <a:ext uri="{FF2B5EF4-FFF2-40B4-BE49-F238E27FC236}">
                <a16:creationId xmlns:a16="http://schemas.microsoft.com/office/drawing/2014/main" id="{7DF97C27-3D70-3A23-0644-7DC8082AB3FC}"/>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nSpc>
                <a:spcPct val="150000"/>
              </a:lnSpc>
            </a:pPr>
            <a:r>
              <a:rPr lang="it-IT" sz="1600" b="1" dirty="0">
                <a:solidFill>
                  <a:schemeClr val="bg2">
                    <a:lumMod val="10000"/>
                  </a:schemeClr>
                </a:solidFill>
              </a:rPr>
              <a:t>Istruzione Operative</a:t>
            </a:r>
            <a:br>
              <a:rPr lang="it-IT" sz="1600" dirty="0">
                <a:solidFill>
                  <a:schemeClr val="bg2">
                    <a:lumMod val="10000"/>
                  </a:schemeClr>
                </a:solidFill>
              </a:rPr>
            </a:br>
            <a:r>
              <a:rPr lang="it-IT" sz="1600" dirty="0">
                <a:solidFill>
                  <a:schemeClr val="bg2">
                    <a:lumMod val="10000"/>
                  </a:schemeClr>
                </a:solidFill>
              </a:rPr>
              <a:t>Utilizzare ‘</a:t>
            </a:r>
            <a:r>
              <a:rPr lang="it-IT" sz="1600" i="1" dirty="0">
                <a:solidFill>
                  <a:schemeClr val="bg2">
                    <a:lumMod val="10000"/>
                  </a:schemeClr>
                </a:solidFill>
              </a:rPr>
              <a:t>Cerca</a:t>
            </a:r>
            <a:r>
              <a:rPr lang="it-IT" sz="1600" dirty="0">
                <a:solidFill>
                  <a:schemeClr val="bg2">
                    <a:lumMod val="10000"/>
                  </a:schemeClr>
                </a:solidFill>
              </a:rPr>
              <a:t>’ inserendo uno o più parametri:</a:t>
            </a:r>
          </a:p>
          <a:p>
            <a:pPr>
              <a:lnSpc>
                <a:spcPct val="150000"/>
              </a:lnSpc>
            </a:pPr>
            <a:r>
              <a:rPr lang="it-IT" sz="1600" dirty="0">
                <a:solidFill>
                  <a:schemeClr val="bg2">
                    <a:lumMod val="10000"/>
                  </a:schemeClr>
                </a:solidFill>
              </a:rPr>
              <a:t>• Anno di Riferimento (obbligatorio);</a:t>
            </a:r>
          </a:p>
          <a:p>
            <a:pPr>
              <a:lnSpc>
                <a:spcPct val="150000"/>
              </a:lnSpc>
            </a:pPr>
            <a:r>
              <a:rPr lang="it-IT" sz="1600" dirty="0">
                <a:solidFill>
                  <a:schemeClr val="bg2">
                    <a:lumMod val="10000"/>
                  </a:schemeClr>
                </a:solidFill>
              </a:rPr>
              <a:t>• Tipo Prestazione (obbligatorio);</a:t>
            </a:r>
          </a:p>
          <a:p>
            <a:pPr>
              <a:lnSpc>
                <a:spcPct val="150000"/>
              </a:lnSpc>
            </a:pPr>
            <a:r>
              <a:rPr lang="it-IT" sz="1600" dirty="0">
                <a:solidFill>
                  <a:schemeClr val="bg2">
                    <a:lumMod val="10000"/>
                  </a:schemeClr>
                </a:solidFill>
              </a:rPr>
              <a:t>• Tipo Errore (obbligatorio);</a:t>
            </a:r>
          </a:p>
          <a:p>
            <a:pPr>
              <a:lnSpc>
                <a:spcPct val="150000"/>
              </a:lnSpc>
            </a:pPr>
            <a:r>
              <a:rPr lang="it-IT" sz="1600" dirty="0">
                <a:solidFill>
                  <a:schemeClr val="bg2">
                    <a:lumMod val="10000"/>
                  </a:schemeClr>
                </a:solidFill>
              </a:rPr>
              <a:t>• Errore (obbligatorio);</a:t>
            </a:r>
          </a:p>
          <a:p>
            <a:pPr>
              <a:lnSpc>
                <a:spcPct val="150000"/>
              </a:lnSpc>
            </a:pPr>
            <a:r>
              <a:rPr lang="it-IT" sz="1600" dirty="0">
                <a:solidFill>
                  <a:schemeClr val="bg2">
                    <a:lumMod val="10000"/>
                  </a:schemeClr>
                </a:solidFill>
              </a:rPr>
              <a:t>• Tipologia Di Prestazioni Da Selezionare (</a:t>
            </a:r>
            <a:r>
              <a:rPr lang="it-IT" sz="1600" dirty="0" err="1">
                <a:solidFill>
                  <a:schemeClr val="bg2">
                    <a:lumMod val="10000"/>
                  </a:schemeClr>
                </a:solidFill>
              </a:rPr>
              <a:t>Controdedotte</a:t>
            </a:r>
            <a:r>
              <a:rPr lang="it-IT" sz="1600" dirty="0">
                <a:solidFill>
                  <a:schemeClr val="bg2">
                    <a:lumMod val="10000"/>
                  </a:schemeClr>
                </a:solidFill>
              </a:rPr>
              <a:t>, Da Controdedurre, Tutte)</a:t>
            </a:r>
          </a:p>
          <a:p>
            <a:pPr>
              <a:lnSpc>
                <a:spcPct val="150000"/>
              </a:lnSpc>
            </a:pPr>
            <a:r>
              <a:rPr lang="it-IT" sz="1600" dirty="0">
                <a:solidFill>
                  <a:schemeClr val="bg2">
                    <a:lumMod val="10000"/>
                  </a:schemeClr>
                </a:solidFill>
              </a:rPr>
              <a:t>• Regione Debitrice (obbligatorio);</a:t>
            </a:r>
          </a:p>
          <a:p>
            <a:pPr>
              <a:lnSpc>
                <a:spcPct val="150000"/>
              </a:lnSpc>
            </a:pPr>
            <a:r>
              <a:rPr lang="it-IT" sz="1600" dirty="0">
                <a:solidFill>
                  <a:schemeClr val="bg2">
                    <a:lumMod val="10000"/>
                  </a:schemeClr>
                </a:solidFill>
              </a:rPr>
              <a:t>• Azienda Sanitaria Erogatrice;</a:t>
            </a:r>
          </a:p>
          <a:p>
            <a:pPr>
              <a:lnSpc>
                <a:spcPct val="150000"/>
              </a:lnSpc>
            </a:pPr>
            <a:r>
              <a:rPr lang="it-IT" sz="1600" dirty="0">
                <a:solidFill>
                  <a:schemeClr val="bg2">
                    <a:lumMod val="10000"/>
                  </a:schemeClr>
                </a:solidFill>
              </a:rPr>
              <a:t>• Ente Creditore (presente e obbligatorio solo per la tipologia di prestazione Medicina Specialistica)</a:t>
            </a:r>
          </a:p>
          <a:p>
            <a:pPr>
              <a:lnSpc>
                <a:spcPct val="150000"/>
              </a:lnSpc>
            </a:pPr>
            <a:r>
              <a:rPr lang="it-IT" sz="1600" dirty="0">
                <a:solidFill>
                  <a:schemeClr val="bg2">
                    <a:lumMod val="10000"/>
                  </a:schemeClr>
                </a:solidFill>
              </a:rPr>
              <a:t>• Posizione Contabile (solo per tipologia di prestazioni </a:t>
            </a:r>
            <a:r>
              <a:rPr lang="it-IT" sz="1600" dirty="0" err="1">
                <a:solidFill>
                  <a:schemeClr val="bg2">
                    <a:lumMod val="10000"/>
                  </a:schemeClr>
                </a:solidFill>
              </a:rPr>
              <a:t>controdedotte</a:t>
            </a:r>
            <a:r>
              <a:rPr lang="it-IT" sz="1600" dirty="0">
                <a:solidFill>
                  <a:schemeClr val="bg2">
                    <a:lumMod val="10000"/>
                  </a:schemeClr>
                </a:solidFill>
              </a:rPr>
              <a:t>)</a:t>
            </a:r>
          </a:p>
        </p:txBody>
      </p:sp>
      <p:pic>
        <p:nvPicPr>
          <p:cNvPr id="6" name="Immagine 5">
            <a:extLst>
              <a:ext uri="{FF2B5EF4-FFF2-40B4-BE49-F238E27FC236}">
                <a16:creationId xmlns:a16="http://schemas.microsoft.com/office/drawing/2014/main" id="{25BB2C9E-349A-B221-3EE0-A7A46403D8C4}"/>
              </a:ext>
            </a:extLst>
          </p:cNvPr>
          <p:cNvPicPr>
            <a:picLocks noChangeAspect="1"/>
          </p:cNvPicPr>
          <p:nvPr/>
        </p:nvPicPr>
        <p:blipFill rotWithShape="1">
          <a:blip r:embed="rId2"/>
          <a:srcRect t="8917"/>
          <a:stretch/>
        </p:blipFill>
        <p:spPr bwMode="auto">
          <a:xfrm>
            <a:off x="179298" y="1509507"/>
            <a:ext cx="6995372" cy="3384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0038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D292F-7C3B-2DCD-F630-2191918EA292}"/>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C7009D83-F15E-6DC4-2578-F5ECA84515F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2278C79-8F85-1451-1293-6756E684B4E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164BB37-AF5D-00A7-A384-675D9654E722}"/>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Contestazioni e Tariffe – Controdedurre Contestazioni Per Tipologia 3/4  </a:t>
            </a:r>
          </a:p>
        </p:txBody>
      </p:sp>
      <p:sp>
        <p:nvSpPr>
          <p:cNvPr id="5" name="Rettangolo 4">
            <a:extLst>
              <a:ext uri="{FF2B5EF4-FFF2-40B4-BE49-F238E27FC236}">
                <a16:creationId xmlns:a16="http://schemas.microsoft.com/office/drawing/2014/main" id="{44795880-DD99-FDCC-02DD-09A907CA030A}"/>
              </a:ext>
            </a:extLst>
          </p:cNvPr>
          <p:cNvSpPr/>
          <p:nvPr/>
        </p:nvSpPr>
        <p:spPr>
          <a:xfrm>
            <a:off x="7281557" y="1509507"/>
            <a:ext cx="4731145" cy="531536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registrare l’esito della controdeduzione, filtrare per tipologia di prestazione "</a:t>
            </a:r>
            <a:r>
              <a:rPr lang="it-IT" sz="1600" i="1" dirty="0">
                <a:solidFill>
                  <a:schemeClr val="bg2">
                    <a:lumMod val="10000"/>
                  </a:schemeClr>
                </a:solidFill>
              </a:rPr>
              <a:t>Da</a:t>
            </a:r>
            <a:r>
              <a:rPr lang="it-IT" sz="1600" dirty="0">
                <a:solidFill>
                  <a:schemeClr val="bg2">
                    <a:lumMod val="10000"/>
                  </a:schemeClr>
                </a:solidFill>
              </a:rPr>
              <a:t> </a:t>
            </a:r>
            <a:r>
              <a:rPr lang="it-IT" sz="1600" i="1" dirty="0">
                <a:solidFill>
                  <a:schemeClr val="bg2">
                    <a:lumMod val="10000"/>
                  </a:schemeClr>
                </a:solidFill>
              </a:rPr>
              <a:t>Controdedurre</a:t>
            </a:r>
            <a:r>
              <a:rPr lang="it-IT" sz="1600" dirty="0">
                <a:solidFill>
                  <a:schemeClr val="bg2">
                    <a:lumMod val="10000"/>
                  </a:schemeClr>
                </a:solidFill>
              </a:rPr>
              <a:t>", selezionare la/le riga/righe interessata/e dall’elenco visualizzato nella pagina, </a:t>
            </a:r>
            <a:r>
              <a:rPr lang="it-IT" dirty="0"/>
              <a:t>cliccare sul tasto </a:t>
            </a:r>
            <a:r>
              <a:rPr lang="it-IT" i="1" dirty="0"/>
              <a:t>‘Controdeduci’.</a:t>
            </a:r>
          </a:p>
          <a:p>
            <a:pPr algn="just">
              <a:lnSpc>
                <a:spcPct val="150000"/>
              </a:lnSpc>
            </a:pPr>
            <a:r>
              <a:rPr lang="it-IT" i="1" dirty="0"/>
              <a:t>Per registrare la controdeduzione selezionare l’esito e cliccare sul tasto “Conferma”. </a:t>
            </a:r>
            <a:r>
              <a:rPr lang="it-IT" dirty="0"/>
              <a:t>Per ciascuna contestazione in elenco, la funzionalità registra l’esito della controdeduzione e, qualora per la corrispondente prestazione non siano presenti contestazioni senza esito, determina la posizione contabile.</a:t>
            </a:r>
            <a:endParaRPr lang="it-IT" sz="1600" dirty="0">
              <a:solidFill>
                <a:schemeClr val="bg2">
                  <a:lumMod val="10000"/>
                </a:schemeClr>
              </a:solidFill>
            </a:endParaRPr>
          </a:p>
        </p:txBody>
      </p:sp>
      <p:pic>
        <p:nvPicPr>
          <p:cNvPr id="7" name="Immagine 6">
            <a:extLst>
              <a:ext uri="{FF2B5EF4-FFF2-40B4-BE49-F238E27FC236}">
                <a16:creationId xmlns:a16="http://schemas.microsoft.com/office/drawing/2014/main" id="{97CA37B5-AEF3-58ED-2F41-0BDD409180EF}"/>
              </a:ext>
            </a:extLst>
          </p:cNvPr>
          <p:cNvPicPr>
            <a:picLocks noChangeAspect="1"/>
          </p:cNvPicPr>
          <p:nvPr/>
        </p:nvPicPr>
        <p:blipFill rotWithShape="1">
          <a:blip r:embed="rId2"/>
          <a:srcRect t="8727"/>
          <a:stretch/>
        </p:blipFill>
        <p:spPr bwMode="auto">
          <a:xfrm>
            <a:off x="179298" y="1509507"/>
            <a:ext cx="6980831" cy="3384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8795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E8F2-ED9E-0D4D-7C24-C2E89AC083D3}"/>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36964F36-031A-7456-1250-04EF588B047C}"/>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1D9FF53-FDE7-6A09-0943-7490CE05E41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7EFC0FA0-1430-2498-38FA-3773876ECEED}"/>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Contestazioni e Tariffe – Controdedurre Contestazioni Per Tipologia 4/4  </a:t>
            </a:r>
          </a:p>
        </p:txBody>
      </p:sp>
      <p:sp>
        <p:nvSpPr>
          <p:cNvPr id="5" name="Rettangolo 4">
            <a:extLst>
              <a:ext uri="{FF2B5EF4-FFF2-40B4-BE49-F238E27FC236}">
                <a16:creationId xmlns:a16="http://schemas.microsoft.com/office/drawing/2014/main" id="{7256359D-557B-E290-5563-6E8841F2624A}"/>
              </a:ext>
            </a:extLst>
          </p:cNvPr>
          <p:cNvSpPr/>
          <p:nvPr/>
        </p:nvSpPr>
        <p:spPr>
          <a:xfrm>
            <a:off x="7281557" y="1509507"/>
            <a:ext cx="4731145" cy="116487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Dopo aver indicato uno dei filtri di ricerca, avviare la ricerca cliccando ‘</a:t>
            </a:r>
            <a:r>
              <a:rPr lang="it-IT" sz="1600" dirty="0" err="1">
                <a:solidFill>
                  <a:schemeClr val="bg2">
                    <a:lumMod val="10000"/>
                  </a:schemeClr>
                </a:solidFill>
              </a:rPr>
              <a:t>Controdeduci</a:t>
            </a:r>
            <a:r>
              <a:rPr lang="it-IT" sz="1600" dirty="0">
                <a:solidFill>
                  <a:schemeClr val="bg2">
                    <a:lumMod val="10000"/>
                  </a:schemeClr>
                </a:solidFill>
              </a:rPr>
              <a:t> in </a:t>
            </a:r>
            <a:r>
              <a:rPr lang="it-IT" sz="1600" dirty="0" err="1">
                <a:solidFill>
                  <a:schemeClr val="bg2">
                    <a:lumMod val="10000"/>
                  </a:schemeClr>
                </a:solidFill>
              </a:rPr>
              <a:t>Blocco’</a:t>
            </a:r>
            <a:r>
              <a:rPr lang="it-IT" sz="1600" dirty="0">
                <a:solidFill>
                  <a:schemeClr val="bg2">
                    <a:lumMod val="10000"/>
                  </a:schemeClr>
                </a:solidFill>
              </a:rPr>
              <a:t>, si apre la pagina che riporta i risultati ottenuti dalla ricerca,  </a:t>
            </a:r>
          </a:p>
        </p:txBody>
      </p:sp>
      <p:pic>
        <p:nvPicPr>
          <p:cNvPr id="2" name="Immagine 1">
            <a:extLst>
              <a:ext uri="{FF2B5EF4-FFF2-40B4-BE49-F238E27FC236}">
                <a16:creationId xmlns:a16="http://schemas.microsoft.com/office/drawing/2014/main" id="{85A9E36F-C504-D6A6-6678-8AABBEA0B5CD}"/>
              </a:ext>
            </a:extLst>
          </p:cNvPr>
          <p:cNvPicPr>
            <a:picLocks noChangeAspect="1"/>
          </p:cNvPicPr>
          <p:nvPr/>
        </p:nvPicPr>
        <p:blipFill rotWithShape="1">
          <a:blip r:embed="rId2"/>
          <a:srcRect t="8879"/>
          <a:stretch/>
        </p:blipFill>
        <p:spPr bwMode="auto">
          <a:xfrm>
            <a:off x="179298" y="1509507"/>
            <a:ext cx="6992459" cy="3384880"/>
          </a:xfrm>
          <a:prstGeom prst="rect">
            <a:avLst/>
          </a:prstGeom>
          <a:ln>
            <a:noFill/>
          </a:ln>
          <a:extLst>
            <a:ext uri="{53640926-AAD7-44D8-BBD7-CCE9431645EC}">
              <a14:shadowObscured xmlns:a14="http://schemas.microsoft.com/office/drawing/2010/main"/>
            </a:ext>
          </a:extLst>
        </p:spPr>
      </p:pic>
      <p:pic>
        <p:nvPicPr>
          <p:cNvPr id="6" name="Immagine 5">
            <a:extLst>
              <a:ext uri="{FF2B5EF4-FFF2-40B4-BE49-F238E27FC236}">
                <a16:creationId xmlns:a16="http://schemas.microsoft.com/office/drawing/2014/main" id="{B13348FE-CDD0-2895-6CC2-581CCE1B7233}"/>
              </a:ext>
            </a:extLst>
          </p:cNvPr>
          <p:cNvPicPr>
            <a:picLocks noChangeAspect="1"/>
          </p:cNvPicPr>
          <p:nvPr/>
        </p:nvPicPr>
        <p:blipFill rotWithShape="1">
          <a:blip r:embed="rId3"/>
          <a:srcRect l="9554" t="31189" r="9373" b="22595"/>
          <a:stretch/>
        </p:blipFill>
        <p:spPr bwMode="auto">
          <a:xfrm>
            <a:off x="2946505" y="3840225"/>
            <a:ext cx="5219700" cy="15805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0696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AE790-5335-1529-FB8F-BEF9FB09D367}"/>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95F3477-D21E-3482-E8CF-E85B5862C59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DD66853-22B2-3C69-8774-F9C312C8E2B8}"/>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81BF661-1CCB-8316-C922-8FBE7FF4B37C}"/>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Contestazioni e Tariffe </a:t>
            </a:r>
            <a:r>
              <a:rPr lang="it-IT" sz="2000" b="1" dirty="0">
                <a:solidFill>
                  <a:srgbClr val="003D6A"/>
                </a:solidFill>
              </a:rPr>
              <a:t>– </a:t>
            </a:r>
            <a:r>
              <a:rPr lang="it-IT" sz="2000" b="1" dirty="0">
                <a:solidFill>
                  <a:srgbClr val="003D6A"/>
                </a:solidFill>
                <a:latin typeface="+mj-lt"/>
              </a:rPr>
              <a:t>Gestire Tariffario Prestazioni Trasporto 1/3</a:t>
            </a:r>
            <a:endParaRPr lang="it-IT" sz="2000" b="1" dirty="0">
              <a:solidFill>
                <a:srgbClr val="003D6A"/>
              </a:solidFill>
              <a:latin typeface="Arial" panose="020B0604020202020204" pitchFamily="34" charset="0"/>
              <a:cs typeface="Arial" panose="020B0604020202020204" pitchFamily="34" charset="0"/>
            </a:endParaRPr>
          </a:p>
        </p:txBody>
      </p:sp>
      <p:sp>
        <p:nvSpPr>
          <p:cNvPr id="5" name="Rettangolo 4">
            <a:extLst>
              <a:ext uri="{FF2B5EF4-FFF2-40B4-BE49-F238E27FC236}">
                <a16:creationId xmlns:a16="http://schemas.microsoft.com/office/drawing/2014/main" id="{D5FB5EA6-B250-1451-8F7D-2E9E037F77CB}"/>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consente di gestire ed acquisire i tariffari delle prestazioni del flusso G (Trasporti con Ambulanza e Elisoccorso) per la validazione della Mobilità Interregionale Passiva. </a:t>
            </a:r>
            <a:br>
              <a:rPr lang="it-IT" sz="1600" dirty="0">
                <a:solidFill>
                  <a:schemeClr val="bg2">
                    <a:lumMod val="10000"/>
                  </a:schemeClr>
                </a:solidFill>
              </a:rPr>
            </a:br>
            <a:r>
              <a:rPr lang="it-IT" sz="1600" dirty="0">
                <a:solidFill>
                  <a:schemeClr val="bg2">
                    <a:lumMod val="10000"/>
                  </a:schemeClr>
                </a:solidFill>
              </a:rPr>
              <a:t>Specificare:</a:t>
            </a:r>
          </a:p>
          <a:p>
            <a:pPr>
              <a:lnSpc>
                <a:spcPct val="150000"/>
              </a:lnSpc>
            </a:pPr>
            <a:r>
              <a:rPr lang="it-IT" sz="1600" dirty="0">
                <a:solidFill>
                  <a:schemeClr val="bg2">
                    <a:lumMod val="10000"/>
                  </a:schemeClr>
                </a:solidFill>
              </a:rPr>
              <a:t>• Anno</a:t>
            </a:r>
          </a:p>
          <a:p>
            <a:pPr>
              <a:lnSpc>
                <a:spcPct val="150000"/>
              </a:lnSpc>
            </a:pPr>
            <a:r>
              <a:rPr lang="it-IT" sz="1600" dirty="0">
                <a:solidFill>
                  <a:schemeClr val="bg2">
                    <a:lumMod val="10000"/>
                  </a:schemeClr>
                </a:solidFill>
              </a:rPr>
              <a:t>• Regione /Provincia Autonoma</a:t>
            </a:r>
          </a:p>
          <a:p>
            <a:pPr>
              <a:lnSpc>
                <a:spcPct val="150000"/>
              </a:lnSpc>
            </a:pPr>
            <a:r>
              <a:rPr lang="it-IT" sz="1600" dirty="0">
                <a:solidFill>
                  <a:schemeClr val="bg2">
                    <a:lumMod val="10000"/>
                  </a:schemeClr>
                </a:solidFill>
              </a:rPr>
              <a:t>• Tipologia di Soccorso</a:t>
            </a:r>
          </a:p>
          <a:p>
            <a:pPr>
              <a:lnSpc>
                <a:spcPct val="150000"/>
              </a:lnSpc>
            </a:pPr>
            <a:r>
              <a:rPr lang="it-IT" sz="1600" dirty="0">
                <a:solidFill>
                  <a:schemeClr val="bg2">
                    <a:lumMod val="10000"/>
                  </a:schemeClr>
                </a:solidFill>
              </a:rPr>
              <a:t>• Tipologia di Tariffa</a:t>
            </a:r>
          </a:p>
          <a:p>
            <a:pPr algn="just">
              <a:lnSpc>
                <a:spcPct val="150000"/>
              </a:lnSpc>
            </a:pPr>
            <a:r>
              <a:rPr lang="it-IT" sz="1600" dirty="0">
                <a:solidFill>
                  <a:schemeClr val="bg2">
                    <a:lumMod val="10000"/>
                  </a:schemeClr>
                </a:solidFill>
              </a:rPr>
              <a:t>Cliccare su </a:t>
            </a:r>
            <a:r>
              <a:rPr lang="it-IT" sz="1600" b="1" i="1" dirty="0">
                <a:solidFill>
                  <a:schemeClr val="bg2">
                    <a:lumMod val="10000"/>
                  </a:schemeClr>
                </a:solidFill>
              </a:rPr>
              <a:t>‘Cerca’ </a:t>
            </a:r>
            <a:r>
              <a:rPr lang="it-IT" sz="1600" dirty="0">
                <a:solidFill>
                  <a:schemeClr val="bg2">
                    <a:lumMod val="10000"/>
                  </a:schemeClr>
                </a:solidFill>
              </a:rPr>
              <a:t>e verrà quindi restituito sul fondo della pagina l’elenco dei risultati della ricerca secondo i filtri indicati.</a:t>
            </a:r>
          </a:p>
        </p:txBody>
      </p:sp>
      <p:pic>
        <p:nvPicPr>
          <p:cNvPr id="6" name="Immagine 5">
            <a:extLst>
              <a:ext uri="{FF2B5EF4-FFF2-40B4-BE49-F238E27FC236}">
                <a16:creationId xmlns:a16="http://schemas.microsoft.com/office/drawing/2014/main" id="{00E2CC2C-5667-7A89-DA43-80560C8B7EA5}"/>
              </a:ext>
            </a:extLst>
          </p:cNvPr>
          <p:cNvPicPr>
            <a:picLocks noChangeAspect="1"/>
          </p:cNvPicPr>
          <p:nvPr/>
        </p:nvPicPr>
        <p:blipFill>
          <a:blip r:embed="rId2"/>
          <a:stretch>
            <a:fillRect/>
          </a:stretch>
        </p:blipFill>
        <p:spPr>
          <a:xfrm>
            <a:off x="179298" y="1509507"/>
            <a:ext cx="6943200" cy="3370132"/>
          </a:xfrm>
          <a:prstGeom prst="rect">
            <a:avLst/>
          </a:prstGeom>
        </p:spPr>
      </p:pic>
    </p:spTree>
    <p:extLst>
      <p:ext uri="{BB962C8B-B14F-4D97-AF65-F5344CB8AC3E}">
        <p14:creationId xmlns:p14="http://schemas.microsoft.com/office/powerpoint/2010/main" val="2437982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ABD63-E339-4F4F-E9BA-16BA4BAF5B1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063E8718-DF23-C7B8-07CF-36B74468CC4F}"/>
              </a:ext>
            </a:extLst>
          </p:cNvPr>
          <p:cNvSpPr/>
          <p:nvPr/>
        </p:nvSpPr>
        <p:spPr>
          <a:xfrm>
            <a:off x="867584" y="765411"/>
            <a:ext cx="5940000" cy="400110"/>
          </a:xfrm>
          <a:prstGeom prst="rect">
            <a:avLst/>
          </a:prstGeom>
        </p:spPr>
        <p:txBody>
          <a:bodyPr wrap="square">
            <a:spAutoFit/>
          </a:bodyPr>
          <a:lstStyle/>
          <a:p>
            <a:r>
              <a:rPr lang="it-IT" sz="2000" b="1" dirty="0">
                <a:solidFill>
                  <a:srgbClr val="003D6A"/>
                </a:solidFill>
                <a:latin typeface="+mj-lt"/>
              </a:rPr>
              <a:t>Accesso al Sistema 2/2</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6320937B-5A6C-CFA5-6E76-2A51666AA52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6B70BEB-E0CE-5FF9-A0E5-EE6CBE41EF7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E910F845-FA1B-E930-8843-5AC3176462C3}"/>
              </a:ext>
            </a:extLst>
          </p:cNvPr>
          <p:cNvSpPr/>
          <p:nvPr/>
        </p:nvSpPr>
        <p:spPr>
          <a:xfrm>
            <a:off x="7281557" y="1509507"/>
            <a:ext cx="4731145" cy="1534203"/>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Dopo aver effettuato l’accesso, verrà visualizzata una schermata in cui l’operatore dovrà selezionare il ruolo di interesse (2) e/o la struttura ad esso associata.</a:t>
            </a:r>
          </a:p>
        </p:txBody>
      </p:sp>
      <p:pic>
        <p:nvPicPr>
          <p:cNvPr id="5" name="Immagine 4">
            <a:extLst>
              <a:ext uri="{FF2B5EF4-FFF2-40B4-BE49-F238E27FC236}">
                <a16:creationId xmlns:a16="http://schemas.microsoft.com/office/drawing/2014/main" id="{EB9F6443-AD68-4A1C-DE26-6D507D374B40}"/>
              </a:ext>
            </a:extLst>
          </p:cNvPr>
          <p:cNvPicPr>
            <a:picLocks noChangeAspect="1"/>
          </p:cNvPicPr>
          <p:nvPr/>
        </p:nvPicPr>
        <p:blipFill>
          <a:blip r:embed="rId2"/>
          <a:stretch>
            <a:fillRect/>
          </a:stretch>
        </p:blipFill>
        <p:spPr>
          <a:xfrm>
            <a:off x="179298" y="1499887"/>
            <a:ext cx="6842891" cy="3087646"/>
          </a:xfrm>
          <a:prstGeom prst="rect">
            <a:avLst/>
          </a:prstGeom>
        </p:spPr>
      </p:pic>
      <p:sp>
        <p:nvSpPr>
          <p:cNvPr id="10" name="Connettore 9">
            <a:extLst>
              <a:ext uri="{FF2B5EF4-FFF2-40B4-BE49-F238E27FC236}">
                <a16:creationId xmlns:a16="http://schemas.microsoft.com/office/drawing/2014/main" id="{BB48740B-7384-C168-0F72-FBEED9CAE443}"/>
              </a:ext>
            </a:extLst>
          </p:cNvPr>
          <p:cNvSpPr/>
          <p:nvPr/>
        </p:nvSpPr>
        <p:spPr>
          <a:xfrm>
            <a:off x="4299627" y="318737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2</a:t>
            </a:r>
            <a:endParaRPr lang="en-GB" sz="1600" b="1"/>
          </a:p>
        </p:txBody>
      </p:sp>
    </p:spTree>
    <p:extLst>
      <p:ext uri="{BB962C8B-B14F-4D97-AF65-F5344CB8AC3E}">
        <p14:creationId xmlns:p14="http://schemas.microsoft.com/office/powerpoint/2010/main" val="2099694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9F899-123E-0327-BEE1-181C9A363F14}"/>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DFF1AAFF-084C-A6F8-8C6B-7B517F81A90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09F3BD95-1BB0-E8AC-11D2-C0B16B04553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AD3A2EE-FA1D-EE05-B81B-EF165183AD8D}"/>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Contestazioni e Tariffe </a:t>
            </a:r>
            <a:r>
              <a:rPr lang="it-IT" sz="2000" b="1" dirty="0">
                <a:solidFill>
                  <a:srgbClr val="003D6A"/>
                </a:solidFill>
              </a:rPr>
              <a:t>– </a:t>
            </a:r>
            <a:r>
              <a:rPr lang="it-IT" sz="2000" b="1" dirty="0">
                <a:solidFill>
                  <a:srgbClr val="003D6A"/>
                </a:solidFill>
                <a:latin typeface="+mj-lt"/>
              </a:rPr>
              <a:t>Gestire Tariffario Prestazioni Trasporto 2/3</a:t>
            </a:r>
            <a:endParaRPr lang="it-IT" sz="2000" b="1" dirty="0">
              <a:solidFill>
                <a:srgbClr val="003D6A"/>
              </a:solidFill>
              <a:latin typeface="Arial" panose="020B0604020202020204" pitchFamily="34" charset="0"/>
              <a:cs typeface="Arial" panose="020B0604020202020204" pitchFamily="34" charset="0"/>
            </a:endParaRPr>
          </a:p>
        </p:txBody>
      </p:sp>
      <p:sp>
        <p:nvSpPr>
          <p:cNvPr id="5" name="Rettangolo 4">
            <a:extLst>
              <a:ext uri="{FF2B5EF4-FFF2-40B4-BE49-F238E27FC236}">
                <a16:creationId xmlns:a16="http://schemas.microsoft.com/office/drawing/2014/main" id="{B70B20F6-C5F5-AD74-D837-7C2C93752499}"/>
              </a:ext>
            </a:extLst>
          </p:cNvPr>
          <p:cNvSpPr/>
          <p:nvPr/>
        </p:nvSpPr>
        <p:spPr>
          <a:xfrm>
            <a:off x="7281557" y="1509507"/>
            <a:ext cx="4731145" cy="4258025"/>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Inserire Anno e Regione/Provincia Autonoma per inserire nuove prestazioni cliccare sul tasto “</a:t>
            </a:r>
            <a:r>
              <a:rPr lang="it-IT" sz="1600" b="1" i="1" dirty="0">
                <a:solidFill>
                  <a:schemeClr val="bg2">
                    <a:lumMod val="10000"/>
                  </a:schemeClr>
                </a:solidFill>
              </a:rPr>
              <a:t>Acquisisci</a:t>
            </a:r>
            <a:r>
              <a:rPr lang="it-IT" sz="1600" dirty="0">
                <a:solidFill>
                  <a:schemeClr val="bg2">
                    <a:lumMod val="10000"/>
                  </a:schemeClr>
                </a:solidFill>
              </a:rPr>
              <a:t>”, a schermo verrà visualizzata la finestra presente in questa slide. </a:t>
            </a:r>
            <a:br>
              <a:rPr lang="it-IT" sz="1600" dirty="0">
                <a:solidFill>
                  <a:schemeClr val="bg2">
                    <a:lumMod val="10000"/>
                  </a:schemeClr>
                </a:solidFill>
              </a:rPr>
            </a:br>
            <a:r>
              <a:rPr lang="it-IT" sz="1600" dirty="0"/>
              <a:t>Inserire il File contenente il tariffario da acquisire recuperandolo navigando nel file system dell’operatore (obbligatorio);</a:t>
            </a:r>
          </a:p>
          <a:p>
            <a:pPr algn="just">
              <a:lnSpc>
                <a:spcPct val="150000"/>
              </a:lnSpc>
            </a:pPr>
            <a:r>
              <a:rPr lang="it-IT" sz="1600" dirty="0">
                <a:solidFill>
                  <a:schemeClr val="bg2">
                    <a:lumMod val="10000"/>
                  </a:schemeClr>
                </a:solidFill>
              </a:rPr>
              <a:t>Fare clic sul pulsante </a:t>
            </a:r>
            <a:r>
              <a:rPr lang="it-IT" sz="1600" i="1" dirty="0">
                <a:solidFill>
                  <a:schemeClr val="bg2">
                    <a:lumMod val="10000"/>
                  </a:schemeClr>
                </a:solidFill>
              </a:rPr>
              <a:t>Inserisci</a:t>
            </a:r>
            <a:r>
              <a:rPr lang="it-IT" sz="1600" dirty="0">
                <a:solidFill>
                  <a:schemeClr val="bg2">
                    <a:lumMod val="10000"/>
                  </a:schemeClr>
                </a:solidFill>
              </a:rPr>
              <a:t>. A seguito della conferma, il sistema registra i dati inseriti e visualizza un pop-up contenente l’esito dell’operazione effettuata.</a:t>
            </a:r>
          </a:p>
        </p:txBody>
      </p:sp>
      <p:pic>
        <p:nvPicPr>
          <p:cNvPr id="6" name="Immagine 5">
            <a:extLst>
              <a:ext uri="{FF2B5EF4-FFF2-40B4-BE49-F238E27FC236}">
                <a16:creationId xmlns:a16="http://schemas.microsoft.com/office/drawing/2014/main" id="{13F0E7BE-3613-FC63-EEB8-924D289A311B}"/>
              </a:ext>
            </a:extLst>
          </p:cNvPr>
          <p:cNvPicPr>
            <a:picLocks noChangeAspect="1"/>
          </p:cNvPicPr>
          <p:nvPr/>
        </p:nvPicPr>
        <p:blipFill>
          <a:blip r:embed="rId2"/>
          <a:stretch>
            <a:fillRect/>
          </a:stretch>
        </p:blipFill>
        <p:spPr>
          <a:xfrm>
            <a:off x="179298" y="1509507"/>
            <a:ext cx="6943200" cy="3370132"/>
          </a:xfrm>
          <a:prstGeom prst="rect">
            <a:avLst/>
          </a:prstGeom>
        </p:spPr>
      </p:pic>
      <p:pic>
        <p:nvPicPr>
          <p:cNvPr id="2" name="Immagine 1">
            <a:extLst>
              <a:ext uri="{FF2B5EF4-FFF2-40B4-BE49-F238E27FC236}">
                <a16:creationId xmlns:a16="http://schemas.microsoft.com/office/drawing/2014/main" id="{892DCE7A-0F99-E53E-B970-7F7B4A19A09F}"/>
              </a:ext>
            </a:extLst>
          </p:cNvPr>
          <p:cNvPicPr>
            <a:picLocks noChangeAspect="1"/>
          </p:cNvPicPr>
          <p:nvPr/>
        </p:nvPicPr>
        <p:blipFill>
          <a:blip r:embed="rId3"/>
          <a:stretch>
            <a:fillRect/>
          </a:stretch>
        </p:blipFill>
        <p:spPr>
          <a:xfrm>
            <a:off x="1317971" y="4979877"/>
            <a:ext cx="5263036" cy="1430180"/>
          </a:xfrm>
          <a:prstGeom prst="rect">
            <a:avLst/>
          </a:prstGeom>
        </p:spPr>
      </p:pic>
    </p:spTree>
    <p:extLst>
      <p:ext uri="{BB962C8B-B14F-4D97-AF65-F5344CB8AC3E}">
        <p14:creationId xmlns:p14="http://schemas.microsoft.com/office/powerpoint/2010/main" val="338090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41CEF-0EEA-7DED-74AE-2FCBD36BB88A}"/>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25F432DE-CCDE-EAAC-3AF2-11688448112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780E3F2-FB07-5085-4CDA-D2529460927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5AE405A-C334-BFA9-939E-DB9DBA5BA9D3}"/>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Gestione Contestazioni e Tariffe </a:t>
            </a:r>
            <a:r>
              <a:rPr lang="it-IT" sz="2000" b="1" dirty="0">
                <a:solidFill>
                  <a:srgbClr val="003D6A"/>
                </a:solidFill>
              </a:rPr>
              <a:t>– </a:t>
            </a:r>
            <a:r>
              <a:rPr lang="it-IT" sz="2000" b="1" dirty="0">
                <a:solidFill>
                  <a:srgbClr val="003D6A"/>
                </a:solidFill>
                <a:latin typeface="+mj-lt"/>
              </a:rPr>
              <a:t>Gestire Tariffario Prestazioni Trasporto 3/3</a:t>
            </a:r>
            <a:endParaRPr lang="it-IT" sz="2000" b="1" dirty="0">
              <a:solidFill>
                <a:srgbClr val="003D6A"/>
              </a:solidFill>
              <a:latin typeface="Arial" panose="020B0604020202020204" pitchFamily="34" charset="0"/>
              <a:cs typeface="Arial" panose="020B0604020202020204" pitchFamily="34" charset="0"/>
            </a:endParaRPr>
          </a:p>
        </p:txBody>
      </p:sp>
      <p:sp>
        <p:nvSpPr>
          <p:cNvPr id="5" name="Rettangolo 4">
            <a:extLst>
              <a:ext uri="{FF2B5EF4-FFF2-40B4-BE49-F238E27FC236}">
                <a16:creationId xmlns:a16="http://schemas.microsoft.com/office/drawing/2014/main" id="{08DC1C93-A756-3BA0-13C0-EBE6452A281C}"/>
              </a:ext>
            </a:extLst>
          </p:cNvPr>
          <p:cNvSpPr/>
          <p:nvPr/>
        </p:nvSpPr>
        <p:spPr>
          <a:xfrm>
            <a:off x="7281557" y="1509507"/>
            <a:ext cx="4731145" cy="485818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Inserire Regione /Provincia Autonoma, successivamente 2.	Fare clic sul pulsante “</a:t>
            </a:r>
            <a:r>
              <a:rPr lang="it-IT" sz="1600" b="1" i="1" dirty="0">
                <a:solidFill>
                  <a:schemeClr val="bg2">
                    <a:lumMod val="10000"/>
                  </a:schemeClr>
                </a:solidFill>
              </a:rPr>
              <a:t>Duplica</a:t>
            </a:r>
            <a:r>
              <a:rPr lang="it-IT" sz="1600" dirty="0">
                <a:solidFill>
                  <a:schemeClr val="bg2">
                    <a:lumMod val="10000"/>
                  </a:schemeClr>
                </a:solidFill>
              </a:rPr>
              <a:t>”. A seguito della conferma, il sistema registra i dati inseriti e visualizza un pop-up contenente l’esito dell’operazione effettuata.</a:t>
            </a:r>
            <a:br>
              <a:rPr lang="it-IT" sz="1600" dirty="0">
                <a:solidFill>
                  <a:schemeClr val="bg2">
                    <a:lumMod val="10000"/>
                  </a:schemeClr>
                </a:solidFill>
              </a:rPr>
            </a:br>
            <a:br>
              <a:rPr lang="it-IT" sz="1600" dirty="0">
                <a:solidFill>
                  <a:schemeClr val="bg2">
                    <a:lumMod val="10000"/>
                  </a:schemeClr>
                </a:solidFill>
              </a:rPr>
            </a:br>
            <a:r>
              <a:rPr lang="it-IT" sz="1600" dirty="0">
                <a:solidFill>
                  <a:schemeClr val="bg2">
                    <a:lumMod val="10000"/>
                  </a:schemeClr>
                </a:solidFill>
              </a:rPr>
              <a:t>Inserire i seguenti campi per l’</a:t>
            </a:r>
            <a:r>
              <a:rPr lang="it-IT" sz="1600" b="1" i="1" dirty="0">
                <a:solidFill>
                  <a:schemeClr val="bg2">
                    <a:lumMod val="10000"/>
                  </a:schemeClr>
                </a:solidFill>
              </a:rPr>
              <a:t> ’’Esporta’’.</a:t>
            </a:r>
            <a:br>
              <a:rPr lang="it-IT" sz="1600" dirty="0">
                <a:solidFill>
                  <a:schemeClr val="bg2">
                    <a:lumMod val="10000"/>
                  </a:schemeClr>
                </a:solidFill>
              </a:rPr>
            </a:br>
            <a:r>
              <a:rPr lang="it-IT" sz="1600" dirty="0">
                <a:solidFill>
                  <a:schemeClr val="bg2">
                    <a:lumMod val="10000"/>
                  </a:schemeClr>
                </a:solidFill>
              </a:rPr>
              <a:t>• Anno</a:t>
            </a:r>
          </a:p>
          <a:p>
            <a:pPr>
              <a:lnSpc>
                <a:spcPct val="150000"/>
              </a:lnSpc>
            </a:pPr>
            <a:r>
              <a:rPr lang="it-IT" sz="1600" dirty="0">
                <a:solidFill>
                  <a:schemeClr val="bg2">
                    <a:lumMod val="10000"/>
                  </a:schemeClr>
                </a:solidFill>
              </a:rPr>
              <a:t>• Regione /Provincia Autonoma</a:t>
            </a:r>
          </a:p>
          <a:p>
            <a:pPr>
              <a:lnSpc>
                <a:spcPct val="150000"/>
              </a:lnSpc>
            </a:pPr>
            <a:r>
              <a:rPr lang="it-IT" sz="1600" dirty="0">
                <a:solidFill>
                  <a:schemeClr val="bg2">
                    <a:lumMod val="10000"/>
                  </a:schemeClr>
                </a:solidFill>
              </a:rPr>
              <a:t>• Tipologia di Soccorso</a:t>
            </a:r>
          </a:p>
          <a:p>
            <a:pPr algn="just">
              <a:lnSpc>
                <a:spcPct val="150000"/>
              </a:lnSpc>
            </a:pPr>
            <a:r>
              <a:rPr lang="it-IT" sz="1600" dirty="0">
                <a:solidFill>
                  <a:schemeClr val="bg2">
                    <a:lumMod val="10000"/>
                  </a:schemeClr>
                </a:solidFill>
              </a:rPr>
              <a:t>• Tipologia di Tariffa</a:t>
            </a:r>
          </a:p>
          <a:p>
            <a:pPr algn="just">
              <a:lnSpc>
                <a:spcPct val="150000"/>
              </a:lnSpc>
            </a:pPr>
            <a:r>
              <a:rPr lang="it-IT" sz="1600" dirty="0">
                <a:solidFill>
                  <a:schemeClr val="bg2">
                    <a:lumMod val="10000"/>
                  </a:schemeClr>
                </a:solidFill>
              </a:rPr>
              <a:t>La funzionalità produce i file richiesti e restituisce il pop-up riportante l’esito dell’operazione.</a:t>
            </a:r>
          </a:p>
        </p:txBody>
      </p:sp>
      <p:pic>
        <p:nvPicPr>
          <p:cNvPr id="6" name="Immagine 5">
            <a:extLst>
              <a:ext uri="{FF2B5EF4-FFF2-40B4-BE49-F238E27FC236}">
                <a16:creationId xmlns:a16="http://schemas.microsoft.com/office/drawing/2014/main" id="{DA36C8D2-F6DE-5F0F-6BBA-466F3D2BD516}"/>
              </a:ext>
            </a:extLst>
          </p:cNvPr>
          <p:cNvPicPr>
            <a:picLocks noChangeAspect="1"/>
          </p:cNvPicPr>
          <p:nvPr/>
        </p:nvPicPr>
        <p:blipFill>
          <a:blip r:embed="rId2"/>
          <a:stretch>
            <a:fillRect/>
          </a:stretch>
        </p:blipFill>
        <p:spPr>
          <a:xfrm>
            <a:off x="179298" y="1509507"/>
            <a:ext cx="6943200" cy="3370132"/>
          </a:xfrm>
          <a:prstGeom prst="rect">
            <a:avLst/>
          </a:prstGeom>
        </p:spPr>
      </p:pic>
    </p:spTree>
    <p:extLst>
      <p:ext uri="{BB962C8B-B14F-4D97-AF65-F5344CB8AC3E}">
        <p14:creationId xmlns:p14="http://schemas.microsoft.com/office/powerpoint/2010/main" val="1544144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DC3B9-C09C-D111-E8DC-46706A32FA87}"/>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D91E21BF-483B-489C-4497-1442B3394644}"/>
              </a:ext>
            </a:extLst>
          </p:cNvPr>
          <p:cNvSpPr txBox="1"/>
          <p:nvPr/>
        </p:nvSpPr>
        <p:spPr>
          <a:xfrm>
            <a:off x="1760417" y="2802012"/>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a:p>
        </p:txBody>
      </p:sp>
      <p:sp>
        <p:nvSpPr>
          <p:cNvPr id="4" name="CasellaDiTesto 3">
            <a:extLst>
              <a:ext uri="{FF2B5EF4-FFF2-40B4-BE49-F238E27FC236}">
                <a16:creationId xmlns:a16="http://schemas.microsoft.com/office/drawing/2014/main" id="{7075094B-E288-860F-A8A5-4851FEC0214F}"/>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223309E3-3700-F98F-7DA4-80DACC84638C}"/>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7025E7D0-291F-A4BF-B691-595BB1496BD6}"/>
              </a:ext>
            </a:extLst>
          </p:cNvPr>
          <p:cNvSpPr/>
          <p:nvPr/>
        </p:nvSpPr>
        <p:spPr>
          <a:xfrm>
            <a:off x="1117256" y="2945478"/>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28E06F83-A3FF-E083-E76D-7A94710FFC10}"/>
              </a:ext>
            </a:extLst>
          </p:cNvPr>
          <p:cNvSpPr txBox="1"/>
          <p:nvPr/>
        </p:nvSpPr>
        <p:spPr>
          <a:xfrm>
            <a:off x="1760417" y="890072"/>
            <a:ext cx="5513294" cy="4190314"/>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1438106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73860-7473-F107-A5B6-6B3D59C958A0}"/>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E3B7AB0-CE3C-2150-195C-17CCDC24B62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F9CC9B94-11D8-8B9A-0336-607CFB555D0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2DB5E97F-BA72-6030-9CD3-A6EB8D26CDE7}"/>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Produzione ed Esportazione File – Produrre File Attività Regione  1/3</a:t>
            </a:r>
          </a:p>
        </p:txBody>
      </p:sp>
      <p:sp>
        <p:nvSpPr>
          <p:cNvPr id="5" name="Rettangolo 4">
            <a:extLst>
              <a:ext uri="{FF2B5EF4-FFF2-40B4-BE49-F238E27FC236}">
                <a16:creationId xmlns:a16="http://schemas.microsoft.com/office/drawing/2014/main" id="{2910FF16-3793-D73B-E39E-9E52922B3CD0}"/>
              </a:ext>
            </a:extLst>
          </p:cNvPr>
          <p:cNvSpPr/>
          <p:nvPr/>
        </p:nvSpPr>
        <p:spPr>
          <a:xfrm>
            <a:off x="7281557" y="1509507"/>
            <a:ext cx="4731145" cy="485818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esportare su file i dati delle prestazioni erogate in regime di mobilità sanitaria interregionale attiva o passiva dalla Regione Campania. La funzionalità rende possibile attivare una delle seguenti tipologie di produzione:</a:t>
            </a:r>
          </a:p>
          <a:p>
            <a:pPr marL="285750" indent="-285750" algn="just">
              <a:lnSpc>
                <a:spcPct val="150000"/>
              </a:lnSpc>
              <a:buFont typeface="Arial" panose="020B0604020202020204" pitchFamily="34" charset="0"/>
              <a:buChar char="•"/>
            </a:pPr>
            <a:r>
              <a:rPr lang="it-IT" sz="1600" dirty="0">
                <a:solidFill>
                  <a:schemeClr val="bg2">
                    <a:lumMod val="10000"/>
                  </a:schemeClr>
                </a:solidFill>
              </a:rPr>
              <a:t>Mobilità Interregionale Attiva</a:t>
            </a:r>
          </a:p>
          <a:p>
            <a:pPr marL="285750" indent="-285750" algn="just">
              <a:lnSpc>
                <a:spcPct val="150000"/>
              </a:lnSpc>
              <a:buFont typeface="Arial" panose="020B0604020202020204" pitchFamily="34" charset="0"/>
              <a:buChar char="•"/>
            </a:pPr>
            <a:r>
              <a:rPr lang="it-IT" sz="1600" dirty="0">
                <a:solidFill>
                  <a:schemeClr val="bg2">
                    <a:lumMod val="10000"/>
                  </a:schemeClr>
                </a:solidFill>
              </a:rPr>
              <a:t>Mobilità Interregionale Passiva</a:t>
            </a:r>
          </a:p>
          <a:p>
            <a:pPr algn="just">
              <a:lnSpc>
                <a:spcPct val="150000"/>
              </a:lnSpc>
            </a:pPr>
            <a:r>
              <a:rPr lang="it-IT" sz="1600" dirty="0">
                <a:solidFill>
                  <a:schemeClr val="bg2">
                    <a:lumMod val="10000"/>
                  </a:schemeClr>
                </a:solidFill>
              </a:rPr>
              <a:t>A titolo di esempio nel presente paragrafo vengono riportate le istruzioni operative per la produzione dei file contenenti i dati delle prestazioni contestate della mobilità attiva; per le altre tipologie di file si procede in analogia.</a:t>
            </a:r>
          </a:p>
        </p:txBody>
      </p:sp>
      <p:pic>
        <p:nvPicPr>
          <p:cNvPr id="2" name="Immagine 1">
            <a:extLst>
              <a:ext uri="{FF2B5EF4-FFF2-40B4-BE49-F238E27FC236}">
                <a16:creationId xmlns:a16="http://schemas.microsoft.com/office/drawing/2014/main" id="{CED95003-DB95-50D1-B419-30BD66775605}"/>
              </a:ext>
            </a:extLst>
          </p:cNvPr>
          <p:cNvPicPr>
            <a:picLocks noChangeAspect="1"/>
          </p:cNvPicPr>
          <p:nvPr/>
        </p:nvPicPr>
        <p:blipFill>
          <a:blip r:embed="rId2"/>
          <a:stretch>
            <a:fillRect/>
          </a:stretch>
        </p:blipFill>
        <p:spPr>
          <a:xfrm>
            <a:off x="179298" y="1509507"/>
            <a:ext cx="6912000" cy="3320853"/>
          </a:xfrm>
          <a:prstGeom prst="rect">
            <a:avLst/>
          </a:prstGeom>
        </p:spPr>
      </p:pic>
    </p:spTree>
    <p:extLst>
      <p:ext uri="{BB962C8B-B14F-4D97-AF65-F5344CB8AC3E}">
        <p14:creationId xmlns:p14="http://schemas.microsoft.com/office/powerpoint/2010/main" val="888160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EF60F-943F-3F48-3F04-7EC97BDB50A1}"/>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49B2BD57-D96D-2704-D7A0-1D6BC3199AB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07F63EE0-27ED-3616-328C-D67CCC9F24E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18B0EA6A-0443-6907-ECA2-82CA8CBCB2D7}"/>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Produzione ed Esportazione File – Produrre File Attività Regione  2/3</a:t>
            </a:r>
          </a:p>
        </p:txBody>
      </p:sp>
      <p:sp>
        <p:nvSpPr>
          <p:cNvPr id="5" name="Rettangolo 4">
            <a:extLst>
              <a:ext uri="{FF2B5EF4-FFF2-40B4-BE49-F238E27FC236}">
                <a16:creationId xmlns:a16="http://schemas.microsoft.com/office/drawing/2014/main" id="{5BB6C14E-F460-D808-D2BD-663B5A0CE7F4}"/>
              </a:ext>
            </a:extLst>
          </p:cNvPr>
          <p:cNvSpPr/>
          <p:nvPr/>
        </p:nvSpPr>
        <p:spPr>
          <a:xfrm>
            <a:off x="7281557" y="1509507"/>
            <a:ext cx="4731145" cy="301153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b="1" dirty="0">
                <a:solidFill>
                  <a:schemeClr val="bg2">
                    <a:lumMod val="10000"/>
                  </a:schemeClr>
                </a:solidFill>
              </a:rPr>
              <a:t>Istruzione Operative</a:t>
            </a:r>
          </a:p>
          <a:p>
            <a:pPr algn="just">
              <a:lnSpc>
                <a:spcPct val="150000"/>
              </a:lnSpc>
            </a:pPr>
            <a:r>
              <a:rPr lang="it-IT" sz="1600" dirty="0">
                <a:solidFill>
                  <a:schemeClr val="bg2">
                    <a:lumMod val="10000"/>
                  </a:schemeClr>
                </a:solidFill>
              </a:rPr>
              <a:t>Specificare i valori di uno o più dei seguenti filtri di ricerca, selezionandoli tra quelli presenti nella pagina visualizzata: </a:t>
            </a:r>
          </a:p>
          <a:p>
            <a:pPr>
              <a:lnSpc>
                <a:spcPct val="150000"/>
              </a:lnSpc>
            </a:pPr>
            <a:r>
              <a:rPr lang="it-IT" sz="1600" dirty="0">
                <a:solidFill>
                  <a:schemeClr val="bg2">
                    <a:lumMod val="10000"/>
                  </a:schemeClr>
                </a:solidFill>
              </a:rPr>
              <a:t>• Anno di Riferimento (obbligatorio);</a:t>
            </a:r>
          </a:p>
          <a:p>
            <a:pPr>
              <a:lnSpc>
                <a:spcPct val="150000"/>
              </a:lnSpc>
            </a:pPr>
            <a:r>
              <a:rPr lang="it-IT" sz="1600" dirty="0">
                <a:solidFill>
                  <a:schemeClr val="bg2">
                    <a:lumMod val="10000"/>
                  </a:schemeClr>
                </a:solidFill>
              </a:rPr>
              <a:t>• Regione Debitrice;</a:t>
            </a:r>
          </a:p>
          <a:p>
            <a:pPr>
              <a:lnSpc>
                <a:spcPct val="150000"/>
              </a:lnSpc>
            </a:pPr>
            <a:r>
              <a:rPr lang="it-IT" sz="1600" dirty="0">
                <a:solidFill>
                  <a:schemeClr val="bg2">
                    <a:lumMod val="10000"/>
                  </a:schemeClr>
                </a:solidFill>
              </a:rPr>
              <a:t>• Tipo di Attività (obbligatorio);</a:t>
            </a:r>
          </a:p>
          <a:p>
            <a:pPr>
              <a:lnSpc>
                <a:spcPct val="150000"/>
              </a:lnSpc>
            </a:pPr>
            <a:r>
              <a:rPr lang="it-IT" sz="1600" dirty="0">
                <a:solidFill>
                  <a:schemeClr val="bg2">
                    <a:lumMod val="10000"/>
                  </a:schemeClr>
                </a:solidFill>
              </a:rPr>
              <a:t>• Password (obbligatorio).</a:t>
            </a:r>
          </a:p>
        </p:txBody>
      </p:sp>
      <p:pic>
        <p:nvPicPr>
          <p:cNvPr id="2" name="Immagine 1">
            <a:extLst>
              <a:ext uri="{FF2B5EF4-FFF2-40B4-BE49-F238E27FC236}">
                <a16:creationId xmlns:a16="http://schemas.microsoft.com/office/drawing/2014/main" id="{6AC64C8C-AB2D-AD9D-7B42-6605F2700AC0}"/>
              </a:ext>
            </a:extLst>
          </p:cNvPr>
          <p:cNvPicPr>
            <a:picLocks noChangeAspect="1"/>
          </p:cNvPicPr>
          <p:nvPr/>
        </p:nvPicPr>
        <p:blipFill>
          <a:blip r:embed="rId2"/>
          <a:stretch>
            <a:fillRect/>
          </a:stretch>
        </p:blipFill>
        <p:spPr>
          <a:xfrm>
            <a:off x="179298" y="1509507"/>
            <a:ext cx="6912000" cy="3320853"/>
          </a:xfrm>
          <a:prstGeom prst="rect">
            <a:avLst/>
          </a:prstGeom>
        </p:spPr>
      </p:pic>
    </p:spTree>
    <p:extLst>
      <p:ext uri="{BB962C8B-B14F-4D97-AF65-F5344CB8AC3E}">
        <p14:creationId xmlns:p14="http://schemas.microsoft.com/office/powerpoint/2010/main" val="1172796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92FC5-CCB5-46D5-E3C3-CA20E8138D6C}"/>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25FA45FE-E617-1F4D-BFEA-4CA16B61219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5488109B-D88B-9BDE-2739-A40839F12A2D}"/>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3FAA8BF-93EF-459B-30EC-51725133E275}"/>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Produzione ed Esportazione File – Produrre File Attività Regione  3/3</a:t>
            </a:r>
          </a:p>
        </p:txBody>
      </p:sp>
      <p:sp>
        <p:nvSpPr>
          <p:cNvPr id="5" name="Rettangolo 4">
            <a:extLst>
              <a:ext uri="{FF2B5EF4-FFF2-40B4-BE49-F238E27FC236}">
                <a16:creationId xmlns:a16="http://schemas.microsoft.com/office/drawing/2014/main" id="{8D4104AD-B246-75E6-FC72-1303338FB4AF}"/>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Avviare la ricerca utilizzando il pulsante ‘</a:t>
            </a:r>
            <a:r>
              <a:rPr lang="it-IT" sz="1600" b="1" i="1" dirty="0">
                <a:solidFill>
                  <a:schemeClr val="bg2">
                    <a:lumMod val="10000"/>
                  </a:schemeClr>
                </a:solidFill>
              </a:rPr>
              <a:t>Invia</a:t>
            </a:r>
            <a:r>
              <a:rPr lang="it-IT" sz="1600" dirty="0">
                <a:solidFill>
                  <a:schemeClr val="bg2">
                    <a:lumMod val="10000"/>
                  </a:schemeClr>
                </a:solidFill>
              </a:rPr>
              <a:t>’.</a:t>
            </a:r>
            <a:br>
              <a:rPr lang="it-IT" sz="1600" dirty="0">
                <a:solidFill>
                  <a:schemeClr val="bg2">
                    <a:lumMod val="10000"/>
                  </a:schemeClr>
                </a:solidFill>
              </a:rPr>
            </a:br>
            <a:r>
              <a:rPr lang="it-IT" sz="1600" dirty="0">
                <a:solidFill>
                  <a:schemeClr val="bg2">
                    <a:lumMod val="10000"/>
                  </a:schemeClr>
                </a:solidFill>
              </a:rPr>
              <a:t>A schermo verrà visualizzata la finestra di riepilogo contenente i filtri selezionati ed il numero di record presenti in ogni file.</a:t>
            </a:r>
            <a:br>
              <a:rPr lang="it-IT" sz="1600" dirty="0">
                <a:solidFill>
                  <a:schemeClr val="bg2">
                    <a:lumMod val="10000"/>
                  </a:schemeClr>
                </a:solidFill>
              </a:rPr>
            </a:br>
            <a:r>
              <a:rPr lang="it-IT" sz="1600" dirty="0">
                <a:solidFill>
                  <a:schemeClr val="bg2">
                    <a:lumMod val="10000"/>
                  </a:schemeClr>
                </a:solidFill>
              </a:rPr>
              <a:t>Avviare la produzione dei file cliccando sul tasto “</a:t>
            </a:r>
            <a:r>
              <a:rPr lang="it-IT" sz="1600" b="1" i="1" dirty="0">
                <a:solidFill>
                  <a:schemeClr val="bg2">
                    <a:lumMod val="10000"/>
                  </a:schemeClr>
                </a:solidFill>
              </a:rPr>
              <a:t>Download</a:t>
            </a:r>
            <a:r>
              <a:rPr lang="it-IT" sz="1600" dirty="0">
                <a:solidFill>
                  <a:schemeClr val="bg2">
                    <a:lumMod val="10000"/>
                  </a:schemeClr>
                </a:solidFill>
              </a:rPr>
              <a:t>”. La funzionalità produce i file richiesti e restituisce il pop-up riportante l’esito dell’operazione.</a:t>
            </a:r>
          </a:p>
          <a:p>
            <a:pPr algn="just">
              <a:lnSpc>
                <a:spcPct val="150000"/>
              </a:lnSpc>
            </a:pPr>
            <a:r>
              <a:rPr lang="it-IT" sz="1600" dirty="0">
                <a:solidFill>
                  <a:schemeClr val="bg2">
                    <a:lumMod val="10000"/>
                  </a:schemeClr>
                </a:solidFill>
              </a:rPr>
              <a:t>Utilizzare ‘x’ per tornare alla schermata precedente.</a:t>
            </a:r>
          </a:p>
        </p:txBody>
      </p:sp>
      <p:pic>
        <p:nvPicPr>
          <p:cNvPr id="2" name="Immagine 1">
            <a:extLst>
              <a:ext uri="{FF2B5EF4-FFF2-40B4-BE49-F238E27FC236}">
                <a16:creationId xmlns:a16="http://schemas.microsoft.com/office/drawing/2014/main" id="{05FE0706-530C-49F7-7CD3-83FAC58051FE}"/>
              </a:ext>
            </a:extLst>
          </p:cNvPr>
          <p:cNvPicPr>
            <a:picLocks noChangeAspect="1"/>
          </p:cNvPicPr>
          <p:nvPr/>
        </p:nvPicPr>
        <p:blipFill>
          <a:blip r:embed="rId2"/>
          <a:stretch>
            <a:fillRect/>
          </a:stretch>
        </p:blipFill>
        <p:spPr>
          <a:xfrm>
            <a:off x="179298" y="1509507"/>
            <a:ext cx="5866679" cy="2818631"/>
          </a:xfrm>
          <a:prstGeom prst="rect">
            <a:avLst/>
          </a:prstGeom>
        </p:spPr>
      </p:pic>
      <p:pic>
        <p:nvPicPr>
          <p:cNvPr id="6" name="Immagine 5">
            <a:extLst>
              <a:ext uri="{FF2B5EF4-FFF2-40B4-BE49-F238E27FC236}">
                <a16:creationId xmlns:a16="http://schemas.microsoft.com/office/drawing/2014/main" id="{3C0D213C-D802-5C17-A88C-8C5E202AA21A}"/>
              </a:ext>
            </a:extLst>
          </p:cNvPr>
          <p:cNvPicPr>
            <a:picLocks noChangeAspect="1"/>
          </p:cNvPicPr>
          <p:nvPr/>
        </p:nvPicPr>
        <p:blipFill>
          <a:blip r:embed="rId3"/>
          <a:stretch>
            <a:fillRect/>
          </a:stretch>
        </p:blipFill>
        <p:spPr>
          <a:xfrm>
            <a:off x="1582399" y="3635575"/>
            <a:ext cx="5219700" cy="2006600"/>
          </a:xfrm>
          <a:prstGeom prst="rect">
            <a:avLst/>
          </a:prstGeom>
        </p:spPr>
      </p:pic>
    </p:spTree>
    <p:extLst>
      <p:ext uri="{BB962C8B-B14F-4D97-AF65-F5344CB8AC3E}">
        <p14:creationId xmlns:p14="http://schemas.microsoft.com/office/powerpoint/2010/main" val="3304749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5F8FF-6252-E6A7-5A32-1D52E2178F9F}"/>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316212AD-7976-4FC6-2FAD-653BA67F3F4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FC065F05-3C27-8B50-412E-4EBBF322807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BA51C498-1A0C-A360-9F06-2FA4DAA2277F}"/>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Produzione ed Esportazione File – Produrre File Contestazioni Assistenza Concomitante </a:t>
            </a:r>
            <a:r>
              <a:rPr lang="it-IT" sz="1400" b="1" dirty="0">
                <a:solidFill>
                  <a:srgbClr val="003D6A"/>
                </a:solidFill>
                <a:latin typeface="+mj-lt"/>
              </a:rPr>
              <a:t>Medicina Generale</a:t>
            </a:r>
            <a:endParaRPr lang="it-IT" sz="2000" b="1" dirty="0">
              <a:solidFill>
                <a:srgbClr val="003D6A"/>
              </a:solidFill>
              <a:latin typeface="+mj-lt"/>
            </a:endParaRPr>
          </a:p>
        </p:txBody>
      </p:sp>
      <p:sp>
        <p:nvSpPr>
          <p:cNvPr id="5" name="Rettangolo 4">
            <a:extLst>
              <a:ext uri="{FF2B5EF4-FFF2-40B4-BE49-F238E27FC236}">
                <a16:creationId xmlns:a16="http://schemas.microsoft.com/office/drawing/2014/main" id="{4AC8F88D-8328-0102-F1D6-60D9EE81CC7E}"/>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consente di esportare su file i dati relativi riguardanti l’errore 1-5 della Medicina Generale secondo le indicazioni ed il tracciato record definito nel Testo Unico.</a:t>
            </a:r>
            <a:br>
              <a:rPr lang="it-IT" sz="1600" dirty="0">
                <a:solidFill>
                  <a:schemeClr val="bg2">
                    <a:lumMod val="10000"/>
                  </a:schemeClr>
                </a:solidFill>
              </a:rPr>
            </a:b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p>
          <a:p>
            <a:pPr algn="just">
              <a:lnSpc>
                <a:spcPct val="150000"/>
              </a:lnSpc>
            </a:pPr>
            <a:r>
              <a:rPr lang="it-IT" sz="1600" dirty="0">
                <a:solidFill>
                  <a:schemeClr val="bg2">
                    <a:lumMod val="10000"/>
                  </a:schemeClr>
                </a:solidFill>
              </a:rPr>
              <a:t>Specificare:</a:t>
            </a:r>
          </a:p>
          <a:p>
            <a:pPr>
              <a:lnSpc>
                <a:spcPct val="150000"/>
              </a:lnSpc>
            </a:pPr>
            <a:r>
              <a:rPr lang="it-IT" sz="1600" dirty="0">
                <a:solidFill>
                  <a:schemeClr val="bg2">
                    <a:lumMod val="10000"/>
                  </a:schemeClr>
                </a:solidFill>
              </a:rPr>
              <a:t>• Anno di competenza (obbligatorio)</a:t>
            </a:r>
          </a:p>
          <a:p>
            <a:pPr>
              <a:lnSpc>
                <a:spcPct val="150000"/>
              </a:lnSpc>
            </a:pPr>
            <a:r>
              <a:rPr lang="it-IT" sz="1600" dirty="0">
                <a:solidFill>
                  <a:schemeClr val="bg2">
                    <a:lumMod val="10000"/>
                  </a:schemeClr>
                </a:solidFill>
              </a:rPr>
              <a:t>• Regione (obbligatorio)</a:t>
            </a:r>
          </a:p>
          <a:p>
            <a:pPr algn="just">
              <a:lnSpc>
                <a:spcPct val="150000"/>
              </a:lnSpc>
            </a:pPr>
            <a:r>
              <a:rPr lang="it-IT" sz="1600" dirty="0">
                <a:solidFill>
                  <a:schemeClr val="bg2">
                    <a:lumMod val="10000"/>
                  </a:schemeClr>
                </a:solidFill>
              </a:rPr>
              <a:t>• Nome file (non si renderà necessario indicarne l’estensione in quanto il file verrà riprodotto con l’estensione .xls)</a:t>
            </a:r>
            <a:r>
              <a:rPr lang="it-IT" sz="1600" b="1" dirty="0">
                <a:solidFill>
                  <a:schemeClr val="bg2">
                    <a:lumMod val="10000"/>
                  </a:schemeClr>
                </a:solidFill>
              </a:rPr>
              <a:t>.</a:t>
            </a:r>
          </a:p>
          <a:p>
            <a:pPr algn="just">
              <a:lnSpc>
                <a:spcPct val="150000"/>
              </a:lnSpc>
            </a:pPr>
            <a:r>
              <a:rPr lang="it-IT" sz="1600" dirty="0">
                <a:solidFill>
                  <a:schemeClr val="bg2">
                    <a:lumMod val="10000"/>
                  </a:schemeClr>
                </a:solidFill>
              </a:rPr>
              <a:t>Avviare la ricerca con il bottone ‘</a:t>
            </a:r>
            <a:r>
              <a:rPr lang="it-IT" sz="1600" i="1" dirty="0">
                <a:solidFill>
                  <a:schemeClr val="bg2">
                    <a:lumMod val="10000"/>
                  </a:schemeClr>
                </a:solidFill>
              </a:rPr>
              <a:t>Invia</a:t>
            </a:r>
            <a:r>
              <a:rPr lang="it-IT" sz="1600" dirty="0">
                <a:solidFill>
                  <a:schemeClr val="bg2">
                    <a:lumMod val="10000"/>
                  </a:schemeClr>
                </a:solidFill>
              </a:rPr>
              <a:t>’.</a:t>
            </a:r>
          </a:p>
        </p:txBody>
      </p:sp>
      <p:pic>
        <p:nvPicPr>
          <p:cNvPr id="8" name="Immagine 7">
            <a:extLst>
              <a:ext uri="{FF2B5EF4-FFF2-40B4-BE49-F238E27FC236}">
                <a16:creationId xmlns:a16="http://schemas.microsoft.com/office/drawing/2014/main" id="{982824C0-B832-C2ED-1649-C22388B673CE}"/>
              </a:ext>
            </a:extLst>
          </p:cNvPr>
          <p:cNvPicPr>
            <a:picLocks noChangeAspect="1"/>
          </p:cNvPicPr>
          <p:nvPr/>
        </p:nvPicPr>
        <p:blipFill>
          <a:blip r:embed="rId2"/>
          <a:stretch>
            <a:fillRect/>
          </a:stretch>
        </p:blipFill>
        <p:spPr>
          <a:xfrm>
            <a:off x="179298" y="1509507"/>
            <a:ext cx="7007502" cy="3380862"/>
          </a:xfrm>
          <a:prstGeom prst="rect">
            <a:avLst/>
          </a:prstGeom>
        </p:spPr>
      </p:pic>
    </p:spTree>
    <p:extLst>
      <p:ext uri="{BB962C8B-B14F-4D97-AF65-F5344CB8AC3E}">
        <p14:creationId xmlns:p14="http://schemas.microsoft.com/office/powerpoint/2010/main" val="2878385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27356-D6A1-1340-532C-B84FDC1A2DEE}"/>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BCEBF10-C112-7F84-F21D-BE1E0891E72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BBA889D3-E4CA-20F3-D131-65E677EFC53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1C70D0CC-11C6-6CB4-656B-6C3277F2E02F}"/>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Produzione ed Esportazione File – Produrre File Contestazioni Mobilità Interregionale Passiva 1/2</a:t>
            </a:r>
          </a:p>
        </p:txBody>
      </p:sp>
      <p:sp>
        <p:nvSpPr>
          <p:cNvPr id="5" name="Rettangolo 4">
            <a:extLst>
              <a:ext uri="{FF2B5EF4-FFF2-40B4-BE49-F238E27FC236}">
                <a16:creationId xmlns:a16="http://schemas.microsoft.com/office/drawing/2014/main" id="{58126E5E-44E1-E23B-1BEE-D6B713AFC8BC}"/>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esportare su file i dati delle prestazioni contestate dalla Regione Campania nei confronti di un'altra Regione o Provincia Autonoma.</a:t>
            </a:r>
          </a:p>
          <a:p>
            <a:pPr algn="just">
              <a:lnSpc>
                <a:spcPct val="150000"/>
              </a:lnSpc>
            </a:pPr>
            <a:r>
              <a:rPr lang="it-IT" sz="1600" b="1" dirty="0">
                <a:solidFill>
                  <a:schemeClr val="bg2">
                    <a:lumMod val="10000"/>
                  </a:schemeClr>
                </a:solidFill>
              </a:rPr>
              <a:t>Istruzioni Operative</a:t>
            </a:r>
          </a:p>
          <a:p>
            <a:pPr algn="just">
              <a:lnSpc>
                <a:spcPct val="150000"/>
              </a:lnSpc>
            </a:pPr>
            <a:r>
              <a:rPr lang="it-IT" sz="1600" dirty="0">
                <a:solidFill>
                  <a:schemeClr val="bg2">
                    <a:lumMod val="10000"/>
                  </a:schemeClr>
                </a:solidFill>
              </a:rPr>
              <a:t>Indicare i valori di uno o più dei seguenti filtri di ricerca per la produzione del File Contestazioni Mobilità Interregionale Passiva, digitandoli o selezionandoli tra quelli presenti nella pagina visualizzata: </a:t>
            </a:r>
          </a:p>
          <a:p>
            <a:pPr algn="just">
              <a:lnSpc>
                <a:spcPct val="150000"/>
              </a:lnSpc>
            </a:pPr>
            <a:r>
              <a:rPr lang="it-IT" sz="1600" dirty="0">
                <a:solidFill>
                  <a:schemeClr val="bg2">
                    <a:lumMod val="10000"/>
                  </a:schemeClr>
                </a:solidFill>
              </a:rPr>
              <a:t>• Anno di Riferimento (obbligatorio);</a:t>
            </a:r>
          </a:p>
          <a:p>
            <a:pPr algn="just">
              <a:lnSpc>
                <a:spcPct val="150000"/>
              </a:lnSpc>
            </a:pPr>
            <a:r>
              <a:rPr lang="it-IT" sz="1600" dirty="0">
                <a:solidFill>
                  <a:schemeClr val="bg2">
                    <a:lumMod val="10000"/>
                  </a:schemeClr>
                </a:solidFill>
              </a:rPr>
              <a:t>• Regione Creditrice (obbligatorio); </a:t>
            </a:r>
          </a:p>
          <a:p>
            <a:pPr algn="just">
              <a:lnSpc>
                <a:spcPct val="150000"/>
              </a:lnSpc>
            </a:pPr>
            <a:r>
              <a:rPr lang="it-IT" sz="1600" dirty="0">
                <a:solidFill>
                  <a:schemeClr val="bg2">
                    <a:lumMod val="10000"/>
                  </a:schemeClr>
                </a:solidFill>
              </a:rPr>
              <a:t>• Tipo di attività (obbligatorio);</a:t>
            </a:r>
          </a:p>
          <a:p>
            <a:pPr algn="just">
              <a:lnSpc>
                <a:spcPct val="150000"/>
              </a:lnSpc>
            </a:pPr>
            <a:r>
              <a:rPr lang="it-IT" sz="1600" dirty="0">
                <a:solidFill>
                  <a:schemeClr val="bg2">
                    <a:lumMod val="10000"/>
                  </a:schemeClr>
                </a:solidFill>
              </a:rPr>
              <a:t>• Password (obbligatorio);</a:t>
            </a:r>
          </a:p>
        </p:txBody>
      </p:sp>
      <p:pic>
        <p:nvPicPr>
          <p:cNvPr id="6" name="Immagine 5">
            <a:extLst>
              <a:ext uri="{FF2B5EF4-FFF2-40B4-BE49-F238E27FC236}">
                <a16:creationId xmlns:a16="http://schemas.microsoft.com/office/drawing/2014/main" id="{76EC0A6C-9DDA-CDA1-140D-ED24790AA06C}"/>
              </a:ext>
            </a:extLst>
          </p:cNvPr>
          <p:cNvPicPr>
            <a:picLocks noChangeAspect="1"/>
          </p:cNvPicPr>
          <p:nvPr/>
        </p:nvPicPr>
        <p:blipFill>
          <a:blip r:embed="rId2"/>
          <a:stretch>
            <a:fillRect/>
          </a:stretch>
        </p:blipFill>
        <p:spPr>
          <a:xfrm>
            <a:off x="179298" y="1509507"/>
            <a:ext cx="6913450" cy="3320853"/>
          </a:xfrm>
          <a:prstGeom prst="rect">
            <a:avLst/>
          </a:prstGeom>
        </p:spPr>
      </p:pic>
    </p:spTree>
    <p:extLst>
      <p:ext uri="{BB962C8B-B14F-4D97-AF65-F5344CB8AC3E}">
        <p14:creationId xmlns:p14="http://schemas.microsoft.com/office/powerpoint/2010/main" val="3081919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7E9E5-88C1-F9BD-0D72-C7925B2A1040}"/>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22C653E4-3053-4E19-26B8-E280FA9F06E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589ACA3-3445-6C12-E4FE-52C8455C487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8369A00A-9755-4892-C930-702F2F914C1F}"/>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3. Produzione ed Esportazione File – Produrre File Contestazioni Mobilità Interregionale Passiva 2/2</a:t>
            </a:r>
          </a:p>
        </p:txBody>
      </p:sp>
      <p:sp>
        <p:nvSpPr>
          <p:cNvPr id="5" name="Rettangolo 4">
            <a:extLst>
              <a:ext uri="{FF2B5EF4-FFF2-40B4-BE49-F238E27FC236}">
                <a16:creationId xmlns:a16="http://schemas.microsoft.com/office/drawing/2014/main" id="{24FC6AEE-F82D-52F2-3AD6-DD5652EA4A9B}"/>
              </a:ext>
            </a:extLst>
          </p:cNvPr>
          <p:cNvSpPr/>
          <p:nvPr/>
        </p:nvSpPr>
        <p:spPr>
          <a:xfrm>
            <a:off x="7281557" y="1509507"/>
            <a:ext cx="4731145" cy="4119526"/>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Cliccare sul tasto “</a:t>
            </a:r>
            <a:r>
              <a:rPr lang="it-IT" sz="1600" b="1" i="1" dirty="0">
                <a:solidFill>
                  <a:schemeClr val="bg2">
                    <a:lumMod val="10000"/>
                  </a:schemeClr>
                </a:solidFill>
              </a:rPr>
              <a:t>Invia</a:t>
            </a:r>
            <a:r>
              <a:rPr lang="it-IT" sz="1600" dirty="0">
                <a:solidFill>
                  <a:schemeClr val="bg2">
                    <a:lumMod val="10000"/>
                  </a:schemeClr>
                </a:solidFill>
              </a:rPr>
              <a:t>” per registrare la richiesta di elaborazione batch. La funzionalità registra la richiesta di elaborazione e visualizza una pagina riportante l’esito della registrazione.</a:t>
            </a:r>
            <a:br>
              <a:rPr lang="it-IT" sz="1600" dirty="0">
                <a:solidFill>
                  <a:schemeClr val="bg2">
                    <a:lumMod val="10000"/>
                  </a:schemeClr>
                </a:solidFill>
              </a:rPr>
            </a:br>
            <a:r>
              <a:rPr lang="it-IT" sz="1600" dirty="0">
                <a:solidFill>
                  <a:schemeClr val="bg2">
                    <a:lumMod val="10000"/>
                  </a:schemeClr>
                </a:solidFill>
              </a:rPr>
              <a:t>Una volta inviata la richiesta di elaborazione si attiva il tasto “</a:t>
            </a:r>
            <a:r>
              <a:rPr lang="it-IT" sz="1600" b="1" i="1" dirty="0">
                <a:solidFill>
                  <a:schemeClr val="bg2">
                    <a:lumMod val="10000"/>
                  </a:schemeClr>
                </a:solidFill>
              </a:rPr>
              <a:t>Visualizza</a:t>
            </a:r>
            <a:r>
              <a:rPr lang="it-IT" sz="1600" dirty="0">
                <a:solidFill>
                  <a:schemeClr val="bg2">
                    <a:lumMod val="10000"/>
                  </a:schemeClr>
                </a:solidFill>
              </a:rPr>
              <a:t> </a:t>
            </a:r>
            <a:r>
              <a:rPr lang="it-IT" sz="1600" b="1" i="1" dirty="0">
                <a:solidFill>
                  <a:schemeClr val="bg2">
                    <a:lumMod val="10000"/>
                  </a:schemeClr>
                </a:solidFill>
              </a:rPr>
              <a:t>Richiesta</a:t>
            </a:r>
            <a:r>
              <a:rPr lang="it-IT" sz="1600" dirty="0">
                <a:solidFill>
                  <a:schemeClr val="bg2">
                    <a:lumMod val="10000"/>
                  </a:schemeClr>
                </a:solidFill>
              </a:rPr>
              <a:t>” tramite il quale si può accedere direttamente alla sezione Visualizzare Richiesta Elaborazione Batch.</a:t>
            </a:r>
            <a:br>
              <a:rPr lang="it-IT" sz="1600" dirty="0">
                <a:solidFill>
                  <a:schemeClr val="bg2">
                    <a:lumMod val="10000"/>
                  </a:schemeClr>
                </a:solidFill>
              </a:rPr>
            </a:br>
            <a:r>
              <a:rPr lang="it-IT" sz="1600" dirty="0">
                <a:solidFill>
                  <a:schemeClr val="bg2">
                    <a:lumMod val="10000"/>
                  </a:schemeClr>
                </a:solidFill>
              </a:rPr>
              <a:t>Inoltre, attraverso il pulsante di “</a:t>
            </a:r>
            <a:r>
              <a:rPr lang="it-IT" sz="1600" b="1" i="1" dirty="0">
                <a:solidFill>
                  <a:schemeClr val="bg2">
                    <a:lumMod val="10000"/>
                  </a:schemeClr>
                </a:solidFill>
              </a:rPr>
              <a:t>Download</a:t>
            </a:r>
            <a:r>
              <a:rPr lang="it-IT" sz="1600" dirty="0">
                <a:solidFill>
                  <a:schemeClr val="bg2">
                    <a:lumMod val="10000"/>
                  </a:schemeClr>
                </a:solidFill>
              </a:rPr>
              <a:t>” sarà possibile scaricare il file richiesto prodotto dalla funzionalità tramite batch.</a:t>
            </a:r>
          </a:p>
        </p:txBody>
      </p:sp>
      <p:pic>
        <p:nvPicPr>
          <p:cNvPr id="6" name="Immagine 5">
            <a:extLst>
              <a:ext uri="{FF2B5EF4-FFF2-40B4-BE49-F238E27FC236}">
                <a16:creationId xmlns:a16="http://schemas.microsoft.com/office/drawing/2014/main" id="{5982D294-0618-C03A-47C3-83619AB14ACB}"/>
              </a:ext>
            </a:extLst>
          </p:cNvPr>
          <p:cNvPicPr>
            <a:picLocks noChangeAspect="1"/>
          </p:cNvPicPr>
          <p:nvPr/>
        </p:nvPicPr>
        <p:blipFill>
          <a:blip r:embed="rId2"/>
          <a:stretch>
            <a:fillRect/>
          </a:stretch>
        </p:blipFill>
        <p:spPr>
          <a:xfrm>
            <a:off x="179298" y="1509507"/>
            <a:ext cx="6913450" cy="3320853"/>
          </a:xfrm>
          <a:prstGeom prst="rect">
            <a:avLst/>
          </a:prstGeom>
        </p:spPr>
      </p:pic>
    </p:spTree>
    <p:extLst>
      <p:ext uri="{BB962C8B-B14F-4D97-AF65-F5344CB8AC3E}">
        <p14:creationId xmlns:p14="http://schemas.microsoft.com/office/powerpoint/2010/main" val="1399058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F8A40-EB44-709E-BF1B-33DE53DC789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9131083F-A939-92C7-D96E-67F9143D658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F985727-311E-B631-8E06-EF618C82A94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F41B1B01-E67A-5427-51E9-20F4A89A47A8}"/>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Produzione ed Esportazione File – Produrre File Controdeduzioni Mobilità Interregionale Attiva 1/2</a:t>
            </a:r>
          </a:p>
        </p:txBody>
      </p:sp>
      <p:sp>
        <p:nvSpPr>
          <p:cNvPr id="5" name="Rettangolo 4">
            <a:extLst>
              <a:ext uri="{FF2B5EF4-FFF2-40B4-BE49-F238E27FC236}">
                <a16:creationId xmlns:a16="http://schemas.microsoft.com/office/drawing/2014/main" id="{EAD3DBE9-5313-3D8D-82EA-12AC19AA78EE}"/>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esportare su file i dati delle prestazioni </a:t>
            </a:r>
            <a:r>
              <a:rPr lang="it-IT" sz="1600" dirty="0" err="1">
                <a:solidFill>
                  <a:schemeClr val="bg2">
                    <a:lumMod val="10000"/>
                  </a:schemeClr>
                </a:solidFill>
              </a:rPr>
              <a:t>controdedotte</a:t>
            </a:r>
            <a:r>
              <a:rPr lang="it-IT" sz="1600" dirty="0">
                <a:solidFill>
                  <a:schemeClr val="bg2">
                    <a:lumMod val="10000"/>
                  </a:schemeClr>
                </a:solidFill>
              </a:rPr>
              <a:t> dalla Regione Campania a seguito delle contestazioni sollevate da una Regione o Provincia Autonoma.</a:t>
            </a:r>
          </a:p>
          <a:p>
            <a:pPr algn="just">
              <a:lnSpc>
                <a:spcPct val="150000"/>
              </a:lnSpc>
            </a:pP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p>
          <a:p>
            <a:pPr algn="just">
              <a:lnSpc>
                <a:spcPct val="150000"/>
              </a:lnSpc>
            </a:pPr>
            <a:r>
              <a:rPr lang="it-IT" sz="1600" dirty="0">
                <a:solidFill>
                  <a:schemeClr val="bg2">
                    <a:lumMod val="10000"/>
                  </a:schemeClr>
                </a:solidFill>
              </a:rPr>
              <a:t>Specificare i valori di uno o più dei seguenti filtri di ricerca, digitandoli o selezionandoli tra quelli presenti nella pagina visualizzata: </a:t>
            </a:r>
          </a:p>
          <a:p>
            <a:pPr algn="just">
              <a:lnSpc>
                <a:spcPct val="150000"/>
              </a:lnSpc>
            </a:pPr>
            <a:r>
              <a:rPr lang="it-IT" sz="1600" dirty="0">
                <a:solidFill>
                  <a:schemeClr val="bg2">
                    <a:lumMod val="10000"/>
                  </a:schemeClr>
                </a:solidFill>
              </a:rPr>
              <a:t>• Anno di Riferimento (obbligatorio);</a:t>
            </a:r>
          </a:p>
          <a:p>
            <a:pPr algn="just">
              <a:lnSpc>
                <a:spcPct val="150000"/>
              </a:lnSpc>
            </a:pPr>
            <a:r>
              <a:rPr lang="it-IT" sz="1600" dirty="0">
                <a:solidFill>
                  <a:schemeClr val="bg2">
                    <a:lumMod val="10000"/>
                  </a:schemeClr>
                </a:solidFill>
              </a:rPr>
              <a:t>• Regione Debitrice (obbligatorio);</a:t>
            </a:r>
          </a:p>
          <a:p>
            <a:pPr algn="just">
              <a:lnSpc>
                <a:spcPct val="150000"/>
              </a:lnSpc>
            </a:pPr>
            <a:r>
              <a:rPr lang="it-IT" sz="1600" dirty="0">
                <a:solidFill>
                  <a:schemeClr val="bg2">
                    <a:lumMod val="10000"/>
                  </a:schemeClr>
                </a:solidFill>
              </a:rPr>
              <a:t>• Tipo di Attività (obbligatorio);</a:t>
            </a:r>
          </a:p>
          <a:p>
            <a:pPr algn="just">
              <a:lnSpc>
                <a:spcPct val="150000"/>
              </a:lnSpc>
            </a:pPr>
            <a:r>
              <a:rPr lang="it-IT" sz="1600" dirty="0">
                <a:solidFill>
                  <a:schemeClr val="bg2">
                    <a:lumMod val="10000"/>
                  </a:schemeClr>
                </a:solidFill>
              </a:rPr>
              <a:t>• Password (obbligatorio).</a:t>
            </a:r>
          </a:p>
        </p:txBody>
      </p:sp>
      <p:pic>
        <p:nvPicPr>
          <p:cNvPr id="2" name="Immagine 1">
            <a:extLst>
              <a:ext uri="{FF2B5EF4-FFF2-40B4-BE49-F238E27FC236}">
                <a16:creationId xmlns:a16="http://schemas.microsoft.com/office/drawing/2014/main" id="{D61CFFD0-2098-21E0-1C60-907FAA49932F}"/>
              </a:ext>
            </a:extLst>
          </p:cNvPr>
          <p:cNvPicPr>
            <a:picLocks noChangeAspect="1"/>
          </p:cNvPicPr>
          <p:nvPr/>
        </p:nvPicPr>
        <p:blipFill>
          <a:blip r:embed="rId2"/>
          <a:stretch>
            <a:fillRect/>
          </a:stretch>
        </p:blipFill>
        <p:spPr>
          <a:xfrm>
            <a:off x="179298" y="1509507"/>
            <a:ext cx="6913449" cy="3350191"/>
          </a:xfrm>
          <a:prstGeom prst="rect">
            <a:avLst/>
          </a:prstGeom>
        </p:spPr>
      </p:pic>
    </p:spTree>
    <p:extLst>
      <p:ext uri="{BB962C8B-B14F-4D97-AF65-F5344CB8AC3E}">
        <p14:creationId xmlns:p14="http://schemas.microsoft.com/office/powerpoint/2010/main" val="1772524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7FC9C-0F30-531F-4C61-39A21CB18C1F}"/>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B864C675-775C-FBCA-0ECF-D738917A02C0}"/>
              </a:ext>
            </a:extLst>
          </p:cNvPr>
          <p:cNvSpPr txBox="1"/>
          <p:nvPr/>
        </p:nvSpPr>
        <p:spPr>
          <a:xfrm>
            <a:off x="1734178" y="1453906"/>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dirty="0">
              <a:solidFill>
                <a:schemeClr val="bg1"/>
              </a:solidFill>
            </a:endParaRPr>
          </a:p>
        </p:txBody>
      </p:sp>
      <p:sp>
        <p:nvSpPr>
          <p:cNvPr id="4" name="CasellaDiTesto 3">
            <a:extLst>
              <a:ext uri="{FF2B5EF4-FFF2-40B4-BE49-F238E27FC236}">
                <a16:creationId xmlns:a16="http://schemas.microsoft.com/office/drawing/2014/main" id="{8F1F780F-0E9C-BEBE-3B82-BB610902A808}"/>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D3231743-E1E8-D8E6-E29F-223FB86DB689}"/>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34B1D624-C017-3134-E54C-B409EE17FE05}"/>
              </a:ext>
            </a:extLst>
          </p:cNvPr>
          <p:cNvSpPr/>
          <p:nvPr/>
        </p:nvSpPr>
        <p:spPr>
          <a:xfrm>
            <a:off x="1117256" y="1599961"/>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4EDE889C-4980-CD37-8300-663F30770D2E}"/>
              </a:ext>
            </a:extLst>
          </p:cNvPr>
          <p:cNvSpPr txBox="1"/>
          <p:nvPr/>
        </p:nvSpPr>
        <p:spPr>
          <a:xfrm>
            <a:off x="1760417" y="890072"/>
            <a:ext cx="5513294" cy="4190314"/>
          </a:xfrm>
          <a:prstGeom prst="rect">
            <a:avLst/>
          </a:prstGeom>
          <a:noFill/>
        </p:spPr>
        <p:txBody>
          <a:bodyPr wrap="square" rtlCol="0">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a:lnSpc>
                <a:spcPct val="150000"/>
              </a:lnSpc>
            </a:pPr>
            <a:r>
              <a:rPr lang="it-IT" sz="2000" b="1" dirty="0">
                <a:solidFill>
                  <a:srgbClr val="003D6A"/>
                </a:solidFill>
                <a:latin typeface="Arial" panose="020B0604020202020204" pitchFamily="34" charset="0"/>
                <a:cs typeface="Arial" panose="020B0604020202020204" pitchFamily="34" charset="0"/>
              </a:rPr>
              <a:t>2.  Home</a:t>
            </a:r>
            <a:r>
              <a:rPr lang="it-IT" sz="2000" dirty="0">
                <a:solidFill>
                  <a:schemeClr val="bg1"/>
                </a:solidFill>
                <a:latin typeface="Arial" panose="020B0604020202020204" pitchFamily="34" charset="0"/>
                <a:cs typeface="Arial" panose="020B0604020202020204" pitchFamily="34" charset="0"/>
              </a:rPr>
              <a:t> </a:t>
            </a:r>
            <a:r>
              <a:rPr lang="it-IT" sz="2000" b="1" dirty="0">
                <a:solidFill>
                  <a:srgbClr val="003D6A"/>
                </a:solidFill>
                <a:latin typeface="Arial" panose="020B0604020202020204" pitchFamily="34" charset="0"/>
                <a:cs typeface="Arial" panose="020B0604020202020204" pitchFamily="34" charset="0"/>
              </a:rPr>
              <a:t>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3210029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A3D2-278A-8371-A711-6513FB7519D3}"/>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F44A3030-006A-D6C8-C49C-3ECA6F53868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5AA6B177-F8C3-A887-C305-23009486FC8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65ED690-181A-D5F9-88C3-65A97961F843}"/>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4. Produzione ed Esportazione File – Produrre File Controdeduzioni Mobilità Interregionale Attiva 2/2</a:t>
            </a:r>
          </a:p>
        </p:txBody>
      </p:sp>
      <p:sp>
        <p:nvSpPr>
          <p:cNvPr id="5" name="Rettangolo 4">
            <a:extLst>
              <a:ext uri="{FF2B5EF4-FFF2-40B4-BE49-F238E27FC236}">
                <a16:creationId xmlns:a16="http://schemas.microsoft.com/office/drawing/2014/main" id="{DAC8CBC2-E8C0-DE55-DC19-50D87AD93F8F}"/>
              </a:ext>
            </a:extLst>
          </p:cNvPr>
          <p:cNvSpPr/>
          <p:nvPr/>
        </p:nvSpPr>
        <p:spPr>
          <a:xfrm>
            <a:off x="7281557" y="1509507"/>
            <a:ext cx="4731145" cy="301153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Avviare la ricerca cliccando sul tasto “</a:t>
            </a:r>
            <a:r>
              <a:rPr lang="it-IT" sz="1600" b="1" i="1" dirty="0">
                <a:solidFill>
                  <a:schemeClr val="bg2">
                    <a:lumMod val="10000"/>
                  </a:schemeClr>
                </a:solidFill>
              </a:rPr>
              <a:t>Invia</a:t>
            </a:r>
            <a:r>
              <a:rPr lang="it-IT" sz="1600" dirty="0">
                <a:solidFill>
                  <a:schemeClr val="bg2">
                    <a:lumMod val="10000"/>
                  </a:schemeClr>
                </a:solidFill>
              </a:rPr>
              <a:t>”. </a:t>
            </a:r>
            <a:br>
              <a:rPr lang="it-IT" sz="1600" dirty="0">
                <a:solidFill>
                  <a:schemeClr val="bg2">
                    <a:lumMod val="10000"/>
                  </a:schemeClr>
                </a:solidFill>
              </a:rPr>
            </a:br>
            <a:r>
              <a:rPr lang="it-IT" sz="1600" dirty="0">
                <a:solidFill>
                  <a:schemeClr val="bg2">
                    <a:lumMod val="10000"/>
                  </a:schemeClr>
                </a:solidFill>
              </a:rPr>
              <a:t>Verrà così visualizzata la finestra di riepilogo contenente i filtri selezionati ed il numero di record presenti in ogni file, come mostrato.</a:t>
            </a:r>
          </a:p>
          <a:p>
            <a:pPr algn="just">
              <a:lnSpc>
                <a:spcPct val="150000"/>
              </a:lnSpc>
            </a:pPr>
            <a:r>
              <a:rPr lang="it-IT" sz="1600" dirty="0">
                <a:solidFill>
                  <a:schemeClr val="bg2">
                    <a:lumMod val="10000"/>
                  </a:schemeClr>
                </a:solidFill>
              </a:rPr>
              <a:t>Avviare la produzione dei file cliccando sul tasto “</a:t>
            </a:r>
            <a:r>
              <a:rPr lang="it-IT" sz="1600" b="1" i="1" dirty="0">
                <a:solidFill>
                  <a:schemeClr val="bg2">
                    <a:lumMod val="10000"/>
                  </a:schemeClr>
                </a:solidFill>
              </a:rPr>
              <a:t>Download</a:t>
            </a:r>
            <a:r>
              <a:rPr lang="it-IT" sz="1600" dirty="0">
                <a:solidFill>
                  <a:schemeClr val="bg2">
                    <a:lumMod val="10000"/>
                  </a:schemeClr>
                </a:solidFill>
              </a:rPr>
              <a:t>”. La funzionalità produce i file richiesti e restituisce il pop-up riportante l’esito dell’operazione.</a:t>
            </a:r>
          </a:p>
        </p:txBody>
      </p:sp>
      <p:pic>
        <p:nvPicPr>
          <p:cNvPr id="2" name="Immagine 1">
            <a:extLst>
              <a:ext uri="{FF2B5EF4-FFF2-40B4-BE49-F238E27FC236}">
                <a16:creationId xmlns:a16="http://schemas.microsoft.com/office/drawing/2014/main" id="{FF2797A0-0205-056C-23B8-A078B4F8AD0E}"/>
              </a:ext>
            </a:extLst>
          </p:cNvPr>
          <p:cNvPicPr>
            <a:picLocks noChangeAspect="1"/>
          </p:cNvPicPr>
          <p:nvPr/>
        </p:nvPicPr>
        <p:blipFill>
          <a:blip r:embed="rId2"/>
          <a:stretch>
            <a:fillRect/>
          </a:stretch>
        </p:blipFill>
        <p:spPr>
          <a:xfrm>
            <a:off x="179298" y="1509505"/>
            <a:ext cx="5866680" cy="2842937"/>
          </a:xfrm>
          <a:prstGeom prst="rect">
            <a:avLst/>
          </a:prstGeom>
        </p:spPr>
      </p:pic>
      <p:pic>
        <p:nvPicPr>
          <p:cNvPr id="6" name="Immagine 5">
            <a:extLst>
              <a:ext uri="{FF2B5EF4-FFF2-40B4-BE49-F238E27FC236}">
                <a16:creationId xmlns:a16="http://schemas.microsoft.com/office/drawing/2014/main" id="{92C9C87F-9F09-3BFA-37FE-14082F3C03FD}"/>
              </a:ext>
            </a:extLst>
          </p:cNvPr>
          <p:cNvPicPr>
            <a:picLocks noChangeAspect="1"/>
          </p:cNvPicPr>
          <p:nvPr/>
        </p:nvPicPr>
        <p:blipFill>
          <a:blip r:embed="rId3"/>
          <a:stretch>
            <a:fillRect/>
          </a:stretch>
        </p:blipFill>
        <p:spPr>
          <a:xfrm>
            <a:off x="1911955" y="3186320"/>
            <a:ext cx="5219700" cy="2162175"/>
          </a:xfrm>
          <a:prstGeom prst="rect">
            <a:avLst/>
          </a:prstGeom>
        </p:spPr>
      </p:pic>
    </p:spTree>
    <p:extLst>
      <p:ext uri="{BB962C8B-B14F-4D97-AF65-F5344CB8AC3E}">
        <p14:creationId xmlns:p14="http://schemas.microsoft.com/office/powerpoint/2010/main" val="614699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814B7-96B9-FBFE-177A-7A5D9D2CB87E}"/>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386EFF8-58A9-C432-5E6F-331A1E8E0AE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0F0747A-B9ED-CAE6-23BA-EA7B6B3A7F1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1C62C3B2-954B-1A90-B36B-015A0786D975}"/>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5. Produzione ed Esportazione File – Produrre File MOB</a:t>
            </a:r>
          </a:p>
        </p:txBody>
      </p:sp>
      <p:sp>
        <p:nvSpPr>
          <p:cNvPr id="5" name="Rettangolo 4">
            <a:extLst>
              <a:ext uri="{FF2B5EF4-FFF2-40B4-BE49-F238E27FC236}">
                <a16:creationId xmlns:a16="http://schemas.microsoft.com/office/drawing/2014/main" id="{56B57B9C-D803-EC99-9089-9F420909E5A8}"/>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generare il file contenente i dati di mobilità interregionale, necessari per l'interscambio della fornitura di mobilità, relativi a una specifica fase di fornitura e a un determinato anno di compensazione.</a:t>
            </a:r>
            <a:br>
              <a:rPr lang="it-IT" sz="1600" dirty="0">
                <a:solidFill>
                  <a:schemeClr val="bg2">
                    <a:lumMod val="10000"/>
                  </a:schemeClr>
                </a:solidFill>
              </a:rPr>
            </a:b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p>
          <a:p>
            <a:pPr algn="just">
              <a:lnSpc>
                <a:spcPct val="150000"/>
              </a:lnSpc>
            </a:pPr>
            <a:r>
              <a:rPr lang="it-IT" sz="1600" dirty="0">
                <a:solidFill>
                  <a:schemeClr val="bg2">
                    <a:lumMod val="10000"/>
                  </a:schemeClr>
                </a:solidFill>
              </a:rPr>
              <a:t>Indicare i valori di uno o più dei seguenti filtri di ricerca per la produzione del file MOB, tra cui:</a:t>
            </a:r>
            <a:br>
              <a:rPr lang="it-IT" sz="1600" dirty="0">
                <a:solidFill>
                  <a:schemeClr val="bg2">
                    <a:lumMod val="10000"/>
                  </a:schemeClr>
                </a:solidFill>
              </a:rPr>
            </a:br>
            <a:r>
              <a:rPr lang="it-IT" sz="1600" dirty="0">
                <a:solidFill>
                  <a:schemeClr val="bg2">
                    <a:lumMod val="10000"/>
                  </a:schemeClr>
                </a:solidFill>
              </a:rPr>
              <a:t>• Anno di riferimento (obbligatorio);</a:t>
            </a:r>
          </a:p>
          <a:p>
            <a:pPr algn="just">
              <a:lnSpc>
                <a:spcPct val="150000"/>
              </a:lnSpc>
            </a:pPr>
            <a:r>
              <a:rPr lang="it-IT" sz="1600" dirty="0">
                <a:solidFill>
                  <a:schemeClr val="bg2">
                    <a:lumMod val="10000"/>
                  </a:schemeClr>
                </a:solidFill>
              </a:rPr>
              <a:t>• Tipo File (obbligatorio).</a:t>
            </a:r>
          </a:p>
          <a:p>
            <a:pPr algn="just">
              <a:lnSpc>
                <a:spcPct val="150000"/>
              </a:lnSpc>
            </a:pPr>
            <a:r>
              <a:rPr lang="it-IT" sz="1600" dirty="0">
                <a:solidFill>
                  <a:schemeClr val="bg2">
                    <a:lumMod val="10000"/>
                  </a:schemeClr>
                </a:solidFill>
              </a:rPr>
              <a:t>Avviare la ricerca cliccando sul tasto “</a:t>
            </a:r>
            <a:r>
              <a:rPr lang="it-IT" sz="1600" b="1" i="1" dirty="0">
                <a:solidFill>
                  <a:schemeClr val="bg2">
                    <a:lumMod val="10000"/>
                  </a:schemeClr>
                </a:solidFill>
              </a:rPr>
              <a:t>Invia</a:t>
            </a:r>
            <a:r>
              <a:rPr lang="it-IT" sz="1600" dirty="0">
                <a:solidFill>
                  <a:schemeClr val="bg2">
                    <a:lumMod val="10000"/>
                  </a:schemeClr>
                </a:solidFill>
              </a:rPr>
              <a:t>”. </a:t>
            </a:r>
            <a:br>
              <a:rPr lang="it-IT" sz="1600" dirty="0">
                <a:solidFill>
                  <a:schemeClr val="bg2">
                    <a:lumMod val="10000"/>
                  </a:schemeClr>
                </a:solidFill>
              </a:rPr>
            </a:br>
            <a:r>
              <a:rPr lang="it-IT" sz="1600" dirty="0">
                <a:solidFill>
                  <a:schemeClr val="bg2">
                    <a:lumMod val="10000"/>
                  </a:schemeClr>
                </a:solidFill>
              </a:rPr>
              <a:t>A schermo verrà visualizzata la finestra di riepilogo contenente i dati. Il ‘</a:t>
            </a:r>
            <a:r>
              <a:rPr lang="it-IT" sz="1600" b="1" i="1" dirty="0">
                <a:solidFill>
                  <a:schemeClr val="bg2">
                    <a:lumMod val="10000"/>
                  </a:schemeClr>
                </a:solidFill>
              </a:rPr>
              <a:t>Download</a:t>
            </a:r>
            <a:r>
              <a:rPr lang="it-IT" sz="1600" dirty="0">
                <a:solidFill>
                  <a:schemeClr val="bg2">
                    <a:lumMod val="10000"/>
                  </a:schemeClr>
                </a:solidFill>
              </a:rPr>
              <a:t>’ avvia la produzione del file.</a:t>
            </a:r>
          </a:p>
        </p:txBody>
      </p:sp>
      <p:pic>
        <p:nvPicPr>
          <p:cNvPr id="6" name="Immagine 5">
            <a:extLst>
              <a:ext uri="{FF2B5EF4-FFF2-40B4-BE49-F238E27FC236}">
                <a16:creationId xmlns:a16="http://schemas.microsoft.com/office/drawing/2014/main" id="{941B6B81-538C-A837-18CF-10FB19DD334D}"/>
              </a:ext>
            </a:extLst>
          </p:cNvPr>
          <p:cNvPicPr>
            <a:picLocks noChangeAspect="1"/>
          </p:cNvPicPr>
          <p:nvPr/>
        </p:nvPicPr>
        <p:blipFill>
          <a:blip r:embed="rId2"/>
          <a:stretch>
            <a:fillRect/>
          </a:stretch>
        </p:blipFill>
        <p:spPr>
          <a:xfrm>
            <a:off x="179298" y="1509507"/>
            <a:ext cx="6958467" cy="3350191"/>
          </a:xfrm>
          <a:prstGeom prst="rect">
            <a:avLst/>
          </a:prstGeom>
        </p:spPr>
      </p:pic>
      <p:pic>
        <p:nvPicPr>
          <p:cNvPr id="7" name="Immagine 6">
            <a:extLst>
              <a:ext uri="{FF2B5EF4-FFF2-40B4-BE49-F238E27FC236}">
                <a16:creationId xmlns:a16="http://schemas.microsoft.com/office/drawing/2014/main" id="{5805EFB7-5A2D-7043-2AE7-AB8666A364B2}"/>
              </a:ext>
            </a:extLst>
          </p:cNvPr>
          <p:cNvPicPr>
            <a:picLocks noChangeAspect="1"/>
          </p:cNvPicPr>
          <p:nvPr/>
        </p:nvPicPr>
        <p:blipFill rotWithShape="1">
          <a:blip r:embed="rId3"/>
          <a:srcRect l="9834" t="25186" r="9655" b="24693"/>
          <a:stretch>
            <a:fillRect/>
          </a:stretch>
        </p:blipFill>
        <p:spPr bwMode="auto">
          <a:xfrm>
            <a:off x="1300424" y="4974600"/>
            <a:ext cx="5219700" cy="1555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6395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1FB71-E57A-231C-FCF8-F5E13C0EF173}"/>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93C61A17-4579-8118-781C-B7139BDB502F}"/>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D3737DA8-DFFB-6A57-2C05-F826C7E805A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EDDF7C2D-38A7-F310-DA22-E5A26CBD175E}"/>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6. Produzione ed Esportazione File – Produrre File Nomenclatore Tariffario Regionale</a:t>
            </a:r>
          </a:p>
        </p:txBody>
      </p:sp>
      <p:sp>
        <p:nvSpPr>
          <p:cNvPr id="5" name="Rettangolo 4">
            <a:extLst>
              <a:ext uri="{FF2B5EF4-FFF2-40B4-BE49-F238E27FC236}">
                <a16:creationId xmlns:a16="http://schemas.microsoft.com/office/drawing/2014/main" id="{0D87A271-7C08-1A2C-5255-58ADEE5E20A1}"/>
              </a:ext>
            </a:extLst>
          </p:cNvPr>
          <p:cNvSpPr/>
          <p:nvPr/>
        </p:nvSpPr>
        <p:spPr>
          <a:xfrm>
            <a:off x="7281557" y="1509507"/>
            <a:ext cx="4731145" cy="485818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l’esportazione su file del Nomenclatore Tariffario Regionale delle Prestazioni Specialistiche, in conformità alle specifiche e al tracciato record definiti dal Testo Unico.</a:t>
            </a:r>
          </a:p>
          <a:p>
            <a:pPr>
              <a:lnSpc>
                <a:spcPct val="150000"/>
              </a:lnSpc>
            </a:pPr>
            <a:br>
              <a:rPr lang="it-IT" sz="1600" dirty="0">
                <a:solidFill>
                  <a:schemeClr val="bg2">
                    <a:lumMod val="10000"/>
                  </a:schemeClr>
                </a:solidFill>
              </a:rPr>
            </a:b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br>
              <a:rPr lang="it-IT" sz="1600" b="1" dirty="0">
                <a:solidFill>
                  <a:schemeClr val="bg2">
                    <a:lumMod val="10000"/>
                  </a:schemeClr>
                </a:solidFill>
              </a:rPr>
            </a:br>
            <a:r>
              <a:rPr lang="it-IT" sz="1600" dirty="0">
                <a:solidFill>
                  <a:schemeClr val="bg2">
                    <a:lumMod val="10000"/>
                  </a:schemeClr>
                </a:solidFill>
              </a:rPr>
              <a:t>Indicare:</a:t>
            </a:r>
            <a:br>
              <a:rPr lang="it-IT" sz="1600" dirty="0">
                <a:solidFill>
                  <a:schemeClr val="bg2">
                    <a:lumMod val="10000"/>
                  </a:schemeClr>
                </a:solidFill>
              </a:rPr>
            </a:br>
            <a:r>
              <a:rPr lang="it-IT" sz="1600" dirty="0">
                <a:solidFill>
                  <a:schemeClr val="bg2">
                    <a:lumMod val="10000"/>
                  </a:schemeClr>
                </a:solidFill>
              </a:rPr>
              <a:t>• Anno di competenza (obbligatorio);</a:t>
            </a:r>
          </a:p>
          <a:p>
            <a:pPr algn="just">
              <a:lnSpc>
                <a:spcPct val="150000"/>
              </a:lnSpc>
            </a:pPr>
            <a:r>
              <a:rPr lang="it-IT" sz="1600" dirty="0">
                <a:solidFill>
                  <a:schemeClr val="bg2">
                    <a:lumMod val="10000"/>
                  </a:schemeClr>
                </a:solidFill>
              </a:rPr>
              <a:t>Avviare la ricerca cliccando sul tasto “</a:t>
            </a:r>
            <a:r>
              <a:rPr lang="it-IT" sz="1600" b="1" i="1" dirty="0">
                <a:solidFill>
                  <a:schemeClr val="bg2">
                    <a:lumMod val="10000"/>
                  </a:schemeClr>
                </a:solidFill>
              </a:rPr>
              <a:t>Invia</a:t>
            </a:r>
            <a:r>
              <a:rPr lang="it-IT" sz="1600" dirty="0">
                <a:solidFill>
                  <a:schemeClr val="bg2">
                    <a:lumMod val="10000"/>
                  </a:schemeClr>
                </a:solidFill>
              </a:rPr>
              <a:t>”.</a:t>
            </a:r>
            <a:br>
              <a:rPr lang="it-IT" sz="1600" dirty="0">
                <a:solidFill>
                  <a:schemeClr val="bg2">
                    <a:lumMod val="10000"/>
                  </a:schemeClr>
                </a:solidFill>
              </a:rPr>
            </a:br>
            <a:r>
              <a:rPr lang="it-IT" sz="1600" dirty="0">
                <a:solidFill>
                  <a:schemeClr val="bg2">
                    <a:lumMod val="10000"/>
                  </a:schemeClr>
                </a:solidFill>
              </a:rPr>
              <a:t>A schermo verrà visualizzata la finestra di riepilogo contenente l’anno di riferimento inserito. Il ‘</a:t>
            </a:r>
            <a:r>
              <a:rPr lang="it-IT" sz="1600" b="1" i="1" dirty="0">
                <a:solidFill>
                  <a:schemeClr val="bg2">
                    <a:lumMod val="10000"/>
                  </a:schemeClr>
                </a:solidFill>
              </a:rPr>
              <a:t>Download</a:t>
            </a:r>
            <a:r>
              <a:rPr lang="it-IT" sz="1600" dirty="0">
                <a:solidFill>
                  <a:schemeClr val="bg2">
                    <a:lumMod val="10000"/>
                  </a:schemeClr>
                </a:solidFill>
              </a:rPr>
              <a:t>’ avvia la produzione del file.</a:t>
            </a:r>
          </a:p>
        </p:txBody>
      </p:sp>
      <p:pic>
        <p:nvPicPr>
          <p:cNvPr id="2" name="Immagine 1">
            <a:extLst>
              <a:ext uri="{FF2B5EF4-FFF2-40B4-BE49-F238E27FC236}">
                <a16:creationId xmlns:a16="http://schemas.microsoft.com/office/drawing/2014/main" id="{A2ECF856-C03A-413C-A7BC-1513C721272A}"/>
              </a:ext>
            </a:extLst>
          </p:cNvPr>
          <p:cNvPicPr>
            <a:picLocks noChangeAspect="1"/>
          </p:cNvPicPr>
          <p:nvPr/>
        </p:nvPicPr>
        <p:blipFill>
          <a:blip r:embed="rId2"/>
          <a:stretch>
            <a:fillRect/>
          </a:stretch>
        </p:blipFill>
        <p:spPr>
          <a:xfrm>
            <a:off x="179298" y="1509507"/>
            <a:ext cx="6958465" cy="3364918"/>
          </a:xfrm>
          <a:prstGeom prst="rect">
            <a:avLst/>
          </a:prstGeom>
        </p:spPr>
      </p:pic>
      <p:pic>
        <p:nvPicPr>
          <p:cNvPr id="8" name="Immagine 7">
            <a:extLst>
              <a:ext uri="{FF2B5EF4-FFF2-40B4-BE49-F238E27FC236}">
                <a16:creationId xmlns:a16="http://schemas.microsoft.com/office/drawing/2014/main" id="{A16AF6E6-8468-4736-47F0-04CB6A8961AC}"/>
              </a:ext>
            </a:extLst>
          </p:cNvPr>
          <p:cNvPicPr>
            <a:picLocks noChangeAspect="1"/>
          </p:cNvPicPr>
          <p:nvPr/>
        </p:nvPicPr>
        <p:blipFill>
          <a:blip r:embed="rId3"/>
          <a:stretch>
            <a:fillRect/>
          </a:stretch>
        </p:blipFill>
        <p:spPr>
          <a:xfrm>
            <a:off x="1310092" y="5025293"/>
            <a:ext cx="5219700" cy="1466215"/>
          </a:xfrm>
          <a:prstGeom prst="rect">
            <a:avLst/>
          </a:prstGeom>
        </p:spPr>
      </p:pic>
    </p:spTree>
    <p:extLst>
      <p:ext uri="{BB962C8B-B14F-4D97-AF65-F5344CB8AC3E}">
        <p14:creationId xmlns:p14="http://schemas.microsoft.com/office/powerpoint/2010/main" val="1592492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EFEF1-5384-23E1-74AD-BF7AD96A3F92}"/>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DED27427-C9B3-A9C2-1F64-9963A08032FD}"/>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7F1B67E-31E6-3BFB-A618-0C1EE54AB63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3CB409D2-5B46-88FD-23D5-07D4023378B4}"/>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7. Produzione ed Esportazione File – Produrre File Primo Invio Mobilità Interregionale Attiva 1/2</a:t>
            </a:r>
          </a:p>
        </p:txBody>
      </p:sp>
      <p:sp>
        <p:nvSpPr>
          <p:cNvPr id="5" name="Rettangolo 4">
            <a:extLst>
              <a:ext uri="{FF2B5EF4-FFF2-40B4-BE49-F238E27FC236}">
                <a16:creationId xmlns:a16="http://schemas.microsoft.com/office/drawing/2014/main" id="{5A5DBBDF-CE6F-0089-4759-CA595972A17D}"/>
              </a:ext>
            </a:extLst>
          </p:cNvPr>
          <p:cNvSpPr/>
          <p:nvPr/>
        </p:nvSpPr>
        <p:spPr>
          <a:xfrm>
            <a:off x="7281557" y="1509507"/>
            <a:ext cx="4731145"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l'esportazione su file dei dati relativi alle prestazioni erogate agli assistiti appartenenti a una Regione o Provincia Autonoma per la richiesta del relativo rimborso.</a:t>
            </a:r>
            <a:br>
              <a:rPr lang="it-IT" sz="1600" dirty="0">
                <a:solidFill>
                  <a:schemeClr val="bg2">
                    <a:lumMod val="10000"/>
                  </a:schemeClr>
                </a:solidFill>
              </a:rPr>
            </a:b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p>
          <a:p>
            <a:pPr algn="just">
              <a:lnSpc>
                <a:spcPct val="150000"/>
              </a:lnSpc>
            </a:pPr>
            <a:r>
              <a:rPr lang="it-IT" sz="1600" dirty="0">
                <a:solidFill>
                  <a:schemeClr val="bg2">
                    <a:lumMod val="10000"/>
                  </a:schemeClr>
                </a:solidFill>
              </a:rPr>
              <a:t>Indicare i valori di uno o più dei seguenti filtri di ricerca per la produzione del file primo invio mobilità interregionale attiva.</a:t>
            </a:r>
            <a:br>
              <a:rPr lang="it-IT" sz="1600" dirty="0">
                <a:solidFill>
                  <a:schemeClr val="bg2">
                    <a:lumMod val="10000"/>
                  </a:schemeClr>
                </a:solidFill>
              </a:rPr>
            </a:br>
            <a:r>
              <a:rPr lang="it-IT" sz="1600" dirty="0">
                <a:solidFill>
                  <a:schemeClr val="bg2">
                    <a:lumMod val="10000"/>
                  </a:schemeClr>
                </a:solidFill>
              </a:rPr>
              <a:t>• Anno di riferimento (obbligatorio);</a:t>
            </a:r>
          </a:p>
          <a:p>
            <a:pPr>
              <a:lnSpc>
                <a:spcPct val="150000"/>
              </a:lnSpc>
            </a:pPr>
            <a:r>
              <a:rPr lang="it-IT" sz="1600" dirty="0">
                <a:solidFill>
                  <a:schemeClr val="bg2">
                    <a:lumMod val="10000"/>
                  </a:schemeClr>
                </a:solidFill>
              </a:rPr>
              <a:t>• Regione debitrice (obbligatorio);</a:t>
            </a:r>
          </a:p>
          <a:p>
            <a:pPr>
              <a:lnSpc>
                <a:spcPct val="150000"/>
              </a:lnSpc>
            </a:pPr>
            <a:r>
              <a:rPr lang="it-IT" sz="1600" dirty="0">
                <a:solidFill>
                  <a:schemeClr val="bg2">
                    <a:lumMod val="10000"/>
                  </a:schemeClr>
                </a:solidFill>
              </a:rPr>
              <a:t>• Password (obbligatorio);</a:t>
            </a:r>
          </a:p>
          <a:p>
            <a:pPr>
              <a:lnSpc>
                <a:spcPct val="150000"/>
              </a:lnSpc>
            </a:pPr>
            <a:r>
              <a:rPr lang="it-IT" sz="1600" dirty="0">
                <a:solidFill>
                  <a:schemeClr val="bg2">
                    <a:lumMod val="10000"/>
                  </a:schemeClr>
                </a:solidFill>
              </a:rPr>
              <a:t>• Tipo di attività (obbligatorio);</a:t>
            </a:r>
          </a:p>
        </p:txBody>
      </p:sp>
      <p:pic>
        <p:nvPicPr>
          <p:cNvPr id="6" name="Immagine 5">
            <a:extLst>
              <a:ext uri="{FF2B5EF4-FFF2-40B4-BE49-F238E27FC236}">
                <a16:creationId xmlns:a16="http://schemas.microsoft.com/office/drawing/2014/main" id="{86D15707-4C74-64A0-D064-75DFCF69F538}"/>
              </a:ext>
            </a:extLst>
          </p:cNvPr>
          <p:cNvPicPr>
            <a:picLocks noChangeAspect="1"/>
          </p:cNvPicPr>
          <p:nvPr/>
        </p:nvPicPr>
        <p:blipFill>
          <a:blip r:embed="rId2"/>
          <a:stretch>
            <a:fillRect/>
          </a:stretch>
        </p:blipFill>
        <p:spPr>
          <a:xfrm>
            <a:off x="179298" y="1509507"/>
            <a:ext cx="6876000" cy="3307021"/>
          </a:xfrm>
          <a:prstGeom prst="rect">
            <a:avLst/>
          </a:prstGeom>
        </p:spPr>
      </p:pic>
    </p:spTree>
    <p:extLst>
      <p:ext uri="{BB962C8B-B14F-4D97-AF65-F5344CB8AC3E}">
        <p14:creationId xmlns:p14="http://schemas.microsoft.com/office/powerpoint/2010/main" val="1557693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9F33F-4E84-FE46-CAE6-7A11E995F77F}"/>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1474CD75-DAF2-7340-7E65-8996A3BB37C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FDB4AC99-792B-1BAA-1261-DC4A10A7DCC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6CB738CF-4B5F-23DE-C892-22696187856B}"/>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7. Produzione ed Esportazione File – Produrre File Primo Invio Mobilità Interregionale Attiva 2/2</a:t>
            </a:r>
          </a:p>
        </p:txBody>
      </p:sp>
      <p:sp>
        <p:nvSpPr>
          <p:cNvPr id="5" name="Rettangolo 4">
            <a:extLst>
              <a:ext uri="{FF2B5EF4-FFF2-40B4-BE49-F238E27FC236}">
                <a16:creationId xmlns:a16="http://schemas.microsoft.com/office/drawing/2014/main" id="{B7C2BB77-5323-5C61-1985-E40DDD298EE6}"/>
              </a:ext>
            </a:extLst>
          </p:cNvPr>
          <p:cNvSpPr/>
          <p:nvPr/>
        </p:nvSpPr>
        <p:spPr>
          <a:xfrm>
            <a:off x="7281557" y="1509507"/>
            <a:ext cx="4731145" cy="264219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Avviare la produzione utilizzando il bottone ‘</a:t>
            </a:r>
            <a:r>
              <a:rPr lang="it-IT" sz="1600" b="1" i="1" dirty="0">
                <a:solidFill>
                  <a:schemeClr val="bg2">
                    <a:lumMod val="10000"/>
                  </a:schemeClr>
                </a:solidFill>
              </a:rPr>
              <a:t>Invia</a:t>
            </a:r>
            <a:r>
              <a:rPr lang="it-IT" sz="1600" dirty="0">
                <a:solidFill>
                  <a:schemeClr val="bg2">
                    <a:lumMod val="10000"/>
                  </a:schemeClr>
                </a:solidFill>
              </a:rPr>
              <a:t>’.</a:t>
            </a:r>
            <a:br>
              <a:rPr lang="it-IT" sz="1600" dirty="0">
                <a:solidFill>
                  <a:schemeClr val="bg2">
                    <a:lumMod val="10000"/>
                  </a:schemeClr>
                </a:solidFill>
              </a:rPr>
            </a:br>
            <a:r>
              <a:rPr lang="it-IT" sz="1600" dirty="0">
                <a:solidFill>
                  <a:schemeClr val="bg2">
                    <a:lumMod val="10000"/>
                  </a:schemeClr>
                </a:solidFill>
              </a:rPr>
              <a:t>A schermo verrà visualizzata la finestra di riepilogo contenente i dati settati in base ai filtri inseriti.</a:t>
            </a:r>
            <a:br>
              <a:rPr lang="it-IT" sz="1600" dirty="0">
                <a:solidFill>
                  <a:schemeClr val="bg2">
                    <a:lumMod val="10000"/>
                  </a:schemeClr>
                </a:solidFill>
              </a:rPr>
            </a:br>
            <a:r>
              <a:rPr lang="it-IT" sz="1600" dirty="0">
                <a:solidFill>
                  <a:schemeClr val="bg2">
                    <a:lumMod val="10000"/>
                  </a:schemeClr>
                </a:solidFill>
              </a:rPr>
              <a:t>Avviare la produzione dei file cliccando sul tasto “</a:t>
            </a:r>
            <a:r>
              <a:rPr lang="it-IT" sz="1600" b="1" i="1" dirty="0">
                <a:solidFill>
                  <a:schemeClr val="bg2">
                    <a:lumMod val="10000"/>
                  </a:schemeClr>
                </a:solidFill>
              </a:rPr>
              <a:t>Download</a:t>
            </a:r>
            <a:r>
              <a:rPr lang="it-IT" sz="1600" dirty="0">
                <a:solidFill>
                  <a:schemeClr val="bg2">
                    <a:lumMod val="10000"/>
                  </a:schemeClr>
                </a:solidFill>
              </a:rPr>
              <a:t>”. La funzionalità produce i file richiesti protetti da password e restituisce il pop-up riportante l’esito dell’operazione.</a:t>
            </a:r>
          </a:p>
        </p:txBody>
      </p:sp>
      <p:pic>
        <p:nvPicPr>
          <p:cNvPr id="6" name="Immagine 5">
            <a:extLst>
              <a:ext uri="{FF2B5EF4-FFF2-40B4-BE49-F238E27FC236}">
                <a16:creationId xmlns:a16="http://schemas.microsoft.com/office/drawing/2014/main" id="{CF6833C2-1E27-2F6C-5970-3023DDFD39E0}"/>
              </a:ext>
            </a:extLst>
          </p:cNvPr>
          <p:cNvPicPr>
            <a:picLocks noChangeAspect="1"/>
          </p:cNvPicPr>
          <p:nvPr/>
        </p:nvPicPr>
        <p:blipFill>
          <a:blip r:embed="rId2"/>
          <a:stretch>
            <a:fillRect/>
          </a:stretch>
        </p:blipFill>
        <p:spPr>
          <a:xfrm>
            <a:off x="179298" y="1509507"/>
            <a:ext cx="6876000" cy="3307021"/>
          </a:xfrm>
          <a:prstGeom prst="rect">
            <a:avLst/>
          </a:prstGeom>
        </p:spPr>
      </p:pic>
      <p:pic>
        <p:nvPicPr>
          <p:cNvPr id="2" name="Immagine 1">
            <a:extLst>
              <a:ext uri="{FF2B5EF4-FFF2-40B4-BE49-F238E27FC236}">
                <a16:creationId xmlns:a16="http://schemas.microsoft.com/office/drawing/2014/main" id="{6D4E07E7-E15D-F27C-1411-C46FB9D0D042}"/>
              </a:ext>
            </a:extLst>
          </p:cNvPr>
          <p:cNvPicPr>
            <a:picLocks noChangeAspect="1"/>
          </p:cNvPicPr>
          <p:nvPr/>
        </p:nvPicPr>
        <p:blipFill rotWithShape="1">
          <a:blip r:embed="rId3"/>
          <a:srcRect l="9713" t="15073" r="9342" b="14668"/>
          <a:stretch>
            <a:fillRect/>
          </a:stretch>
        </p:blipFill>
        <p:spPr bwMode="auto">
          <a:xfrm>
            <a:off x="1200150" y="4275092"/>
            <a:ext cx="5219700" cy="2181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2584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6D47-F05F-336A-320B-7AAC5A3FE162}"/>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2BB7F1A0-20FF-CAFD-D368-B5B19B3BDF7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46801058-9931-E8EB-2E31-B1DD09D68AB6}"/>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CB171E2-291A-600D-BA69-A50A9E8F4184}"/>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8. Produzione ed Esportazione File – Produrre File Ricoveri Per </a:t>
            </a:r>
            <a:r>
              <a:rPr lang="it-IT" sz="2000" b="1" dirty="0" err="1">
                <a:solidFill>
                  <a:srgbClr val="003D6A"/>
                </a:solidFill>
                <a:latin typeface="+mj-lt"/>
              </a:rPr>
              <a:t>Grouper</a:t>
            </a:r>
            <a:endParaRPr lang="it-IT" sz="2000" b="1" dirty="0">
              <a:solidFill>
                <a:srgbClr val="003D6A"/>
              </a:solidFill>
              <a:latin typeface="+mj-lt"/>
            </a:endParaRPr>
          </a:p>
        </p:txBody>
      </p:sp>
      <p:sp>
        <p:nvSpPr>
          <p:cNvPr id="5" name="Rettangolo 4">
            <a:extLst>
              <a:ext uri="{FF2B5EF4-FFF2-40B4-BE49-F238E27FC236}">
                <a16:creationId xmlns:a16="http://schemas.microsoft.com/office/drawing/2014/main" id="{57475AD7-2C10-E670-C2C0-D9F80F4FA7FE}"/>
              </a:ext>
            </a:extLst>
          </p:cNvPr>
          <p:cNvSpPr/>
          <p:nvPr/>
        </p:nvSpPr>
        <p:spPr>
          <a:xfrm>
            <a:off x="7281557" y="1509507"/>
            <a:ext cx="4731145" cy="5227521"/>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funzionalità in oggetto permette di produrre il file contenente i dati dei ricoveri addebitati alla Regione Campania da una Regione o Provincia Autonoma da sottoporre al </a:t>
            </a:r>
            <a:r>
              <a:rPr lang="it-IT" sz="1600" dirty="0" err="1">
                <a:solidFill>
                  <a:schemeClr val="bg2">
                    <a:lumMod val="10000"/>
                  </a:schemeClr>
                </a:solidFill>
              </a:rPr>
              <a:t>Grouper</a:t>
            </a:r>
            <a:r>
              <a:rPr lang="it-IT" sz="1600" dirty="0">
                <a:solidFill>
                  <a:schemeClr val="bg2">
                    <a:lumMod val="10000"/>
                  </a:schemeClr>
                </a:solidFill>
              </a:rPr>
              <a:t> per verificare la corretta attribuzione del DRG. Il file viene prodotto secondo il tracciato record previsto dall'applicativo </a:t>
            </a:r>
            <a:r>
              <a:rPr lang="it-IT" sz="1600" dirty="0" err="1">
                <a:solidFill>
                  <a:schemeClr val="bg2">
                    <a:lumMod val="10000"/>
                  </a:schemeClr>
                </a:solidFill>
              </a:rPr>
              <a:t>Grouper</a:t>
            </a:r>
            <a:r>
              <a:rPr lang="it-IT" sz="1600" dirty="0">
                <a:solidFill>
                  <a:schemeClr val="bg2">
                    <a:lumMod val="10000"/>
                  </a:schemeClr>
                </a:solidFill>
              </a:rPr>
              <a:t>.</a:t>
            </a:r>
            <a:br>
              <a:rPr lang="it-IT" sz="1600" dirty="0">
                <a:solidFill>
                  <a:schemeClr val="bg2">
                    <a:lumMod val="10000"/>
                  </a:schemeClr>
                </a:solidFill>
              </a:rPr>
            </a:br>
            <a:r>
              <a:rPr lang="it-IT" sz="1600" b="1" dirty="0">
                <a:solidFill>
                  <a:schemeClr val="bg2">
                    <a:lumMod val="10000"/>
                  </a:schemeClr>
                </a:solidFill>
              </a:rPr>
              <a:t>Istruzioni</a:t>
            </a:r>
            <a:r>
              <a:rPr lang="it-IT" sz="1600" dirty="0">
                <a:solidFill>
                  <a:schemeClr val="bg2">
                    <a:lumMod val="10000"/>
                  </a:schemeClr>
                </a:solidFill>
              </a:rPr>
              <a:t> </a:t>
            </a:r>
            <a:r>
              <a:rPr lang="it-IT" sz="1600" b="1" dirty="0">
                <a:solidFill>
                  <a:schemeClr val="bg2">
                    <a:lumMod val="10000"/>
                  </a:schemeClr>
                </a:solidFill>
              </a:rPr>
              <a:t>Operative</a:t>
            </a:r>
          </a:p>
          <a:p>
            <a:pPr>
              <a:lnSpc>
                <a:spcPct val="150000"/>
              </a:lnSpc>
            </a:pPr>
            <a:r>
              <a:rPr lang="it-IT" sz="1600" dirty="0">
                <a:solidFill>
                  <a:schemeClr val="bg2">
                    <a:lumMod val="10000"/>
                  </a:schemeClr>
                </a:solidFill>
              </a:rPr>
              <a:t>Indicare:</a:t>
            </a:r>
            <a:br>
              <a:rPr lang="it-IT" sz="1600" b="1" dirty="0">
                <a:solidFill>
                  <a:schemeClr val="bg2">
                    <a:lumMod val="10000"/>
                  </a:schemeClr>
                </a:solidFill>
              </a:rPr>
            </a:br>
            <a:r>
              <a:rPr lang="it-IT" sz="1600" dirty="0">
                <a:solidFill>
                  <a:schemeClr val="bg2">
                    <a:lumMod val="10000"/>
                  </a:schemeClr>
                </a:solidFill>
              </a:rPr>
              <a:t>• Anno di competenza (obbligatorio);</a:t>
            </a:r>
          </a:p>
          <a:p>
            <a:pPr algn="just">
              <a:lnSpc>
                <a:spcPct val="150000"/>
              </a:lnSpc>
            </a:pPr>
            <a:r>
              <a:rPr lang="it-IT" sz="1600" dirty="0">
                <a:solidFill>
                  <a:schemeClr val="bg2">
                    <a:lumMod val="10000"/>
                  </a:schemeClr>
                </a:solidFill>
              </a:rPr>
              <a:t>• Regione creditrice.</a:t>
            </a:r>
          </a:p>
          <a:p>
            <a:pPr algn="just">
              <a:lnSpc>
                <a:spcPct val="150000"/>
              </a:lnSpc>
            </a:pPr>
            <a:r>
              <a:rPr lang="it-IT" sz="1600" dirty="0">
                <a:solidFill>
                  <a:schemeClr val="bg2">
                    <a:lumMod val="10000"/>
                  </a:schemeClr>
                </a:solidFill>
              </a:rPr>
              <a:t>Avvisare la ricerca con il bottone di ‘</a:t>
            </a:r>
            <a:r>
              <a:rPr lang="it-IT" sz="1600" b="1" i="1" dirty="0">
                <a:solidFill>
                  <a:schemeClr val="bg2">
                    <a:lumMod val="10000"/>
                  </a:schemeClr>
                </a:solidFill>
              </a:rPr>
              <a:t>Invia</a:t>
            </a:r>
            <a:r>
              <a:rPr lang="it-IT" sz="1600" dirty="0">
                <a:solidFill>
                  <a:schemeClr val="bg2">
                    <a:lumMod val="10000"/>
                  </a:schemeClr>
                </a:solidFill>
              </a:rPr>
              <a:t>’.</a:t>
            </a:r>
            <a:br>
              <a:rPr lang="it-IT" sz="1600" dirty="0">
                <a:solidFill>
                  <a:schemeClr val="bg2">
                    <a:lumMod val="10000"/>
                  </a:schemeClr>
                </a:solidFill>
              </a:rPr>
            </a:br>
            <a:r>
              <a:rPr lang="it-IT" sz="1600" dirty="0">
                <a:solidFill>
                  <a:schemeClr val="bg2">
                    <a:lumMod val="10000"/>
                  </a:schemeClr>
                </a:solidFill>
              </a:rPr>
              <a:t>A schermo verrà visualizzata la finestra di riepilogo contenente l’anno di competenza e la regione inserite. Avviare la produzione con il ‘</a:t>
            </a:r>
            <a:r>
              <a:rPr lang="it-IT" sz="1600" b="1" i="1" dirty="0">
                <a:solidFill>
                  <a:schemeClr val="bg2">
                    <a:lumMod val="10000"/>
                  </a:schemeClr>
                </a:solidFill>
              </a:rPr>
              <a:t>Download</a:t>
            </a:r>
            <a:r>
              <a:rPr lang="it-IT" sz="1600" dirty="0">
                <a:solidFill>
                  <a:schemeClr val="bg2">
                    <a:lumMod val="10000"/>
                  </a:schemeClr>
                </a:solidFill>
              </a:rPr>
              <a:t>’.</a:t>
            </a:r>
          </a:p>
        </p:txBody>
      </p:sp>
      <p:pic>
        <p:nvPicPr>
          <p:cNvPr id="7" name="Immagine 6">
            <a:extLst>
              <a:ext uri="{FF2B5EF4-FFF2-40B4-BE49-F238E27FC236}">
                <a16:creationId xmlns:a16="http://schemas.microsoft.com/office/drawing/2014/main" id="{3E8A6911-1F44-920D-F279-2A5C90D621D0}"/>
              </a:ext>
            </a:extLst>
          </p:cNvPr>
          <p:cNvPicPr>
            <a:picLocks noChangeAspect="1"/>
          </p:cNvPicPr>
          <p:nvPr/>
        </p:nvPicPr>
        <p:blipFill>
          <a:blip r:embed="rId2"/>
          <a:stretch>
            <a:fillRect/>
          </a:stretch>
        </p:blipFill>
        <p:spPr>
          <a:xfrm>
            <a:off x="179298" y="1509507"/>
            <a:ext cx="6884652" cy="3307020"/>
          </a:xfrm>
          <a:prstGeom prst="rect">
            <a:avLst/>
          </a:prstGeom>
        </p:spPr>
      </p:pic>
      <p:pic>
        <p:nvPicPr>
          <p:cNvPr id="8" name="Immagine 7">
            <a:extLst>
              <a:ext uri="{FF2B5EF4-FFF2-40B4-BE49-F238E27FC236}">
                <a16:creationId xmlns:a16="http://schemas.microsoft.com/office/drawing/2014/main" id="{B9A8C5D3-C07F-4461-E98B-923BF1135213}"/>
              </a:ext>
            </a:extLst>
          </p:cNvPr>
          <p:cNvPicPr>
            <a:picLocks noChangeAspect="1"/>
          </p:cNvPicPr>
          <p:nvPr/>
        </p:nvPicPr>
        <p:blipFill>
          <a:blip r:embed="rId3"/>
          <a:stretch>
            <a:fillRect/>
          </a:stretch>
        </p:blipFill>
        <p:spPr>
          <a:xfrm>
            <a:off x="1298370" y="5042369"/>
            <a:ext cx="5111750" cy="1493520"/>
          </a:xfrm>
          <a:prstGeom prst="rect">
            <a:avLst/>
          </a:prstGeom>
        </p:spPr>
      </p:pic>
    </p:spTree>
    <p:extLst>
      <p:ext uri="{BB962C8B-B14F-4D97-AF65-F5344CB8AC3E}">
        <p14:creationId xmlns:p14="http://schemas.microsoft.com/office/powerpoint/2010/main" val="629011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51B30-7E30-21D9-9B64-619E120EFE7C}"/>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FFF6C824-CFD3-ED2F-FC7F-A8542C0A5E9D}"/>
              </a:ext>
            </a:extLst>
          </p:cNvPr>
          <p:cNvSpPr txBox="1"/>
          <p:nvPr/>
        </p:nvSpPr>
        <p:spPr>
          <a:xfrm>
            <a:off x="1724751" y="3257226"/>
            <a:ext cx="9431079" cy="400110"/>
          </a:xfrm>
          <a:prstGeom prst="rect">
            <a:avLst/>
          </a:prstGeom>
          <a:solidFill>
            <a:schemeClr val="bg1"/>
          </a:solidFill>
        </p:spPr>
        <p:txBody>
          <a:bodyPr wrap="square" lIns="91440" tIns="45720" rIns="91440" bIns="45720" rtlCol="0" anchor="t">
            <a:spAutoFit/>
          </a:bodyPr>
          <a:lstStyle/>
          <a:p>
            <a:endParaRPr lang="it-IT" sz="2000">
              <a:solidFill>
                <a:srgbClr val="003D6A"/>
              </a:solidFill>
              <a:latin typeface="Arial" panose="020B0604020202020204"/>
            </a:endParaRPr>
          </a:p>
        </p:txBody>
      </p:sp>
      <p:sp>
        <p:nvSpPr>
          <p:cNvPr id="4" name="CasellaDiTesto 3">
            <a:extLst>
              <a:ext uri="{FF2B5EF4-FFF2-40B4-BE49-F238E27FC236}">
                <a16:creationId xmlns:a16="http://schemas.microsoft.com/office/drawing/2014/main" id="{C628ECCE-3234-54B1-97BD-5426C907E45A}"/>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9356CC59-A5C3-FCCA-32E4-B0FF04B952C3}"/>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9785D55A-58CF-5493-73E0-E2D353E61745}"/>
              </a:ext>
            </a:extLst>
          </p:cNvPr>
          <p:cNvSpPr/>
          <p:nvPr/>
        </p:nvSpPr>
        <p:spPr>
          <a:xfrm>
            <a:off x="1117256" y="3405654"/>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DF9D5F61-2B6E-03FF-226D-39C585797BAD}"/>
              </a:ext>
            </a:extLst>
          </p:cNvPr>
          <p:cNvSpPr txBox="1"/>
          <p:nvPr/>
        </p:nvSpPr>
        <p:spPr>
          <a:xfrm>
            <a:off x="1760417" y="890072"/>
            <a:ext cx="5513294" cy="4190314"/>
          </a:xfrm>
          <a:prstGeom prst="rect">
            <a:avLst/>
          </a:prstGeom>
          <a:noFill/>
        </p:spPr>
        <p:txBody>
          <a:bodyPr wrap="square" rtlCol="0">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3971886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ABD63-E339-4F4F-E9BA-16BA4BAF5B1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063E8718-DF23-C7B8-07CF-36B74468CC4F}"/>
              </a:ext>
            </a:extLst>
          </p:cNvPr>
          <p:cNvSpPr/>
          <p:nvPr/>
        </p:nvSpPr>
        <p:spPr>
          <a:xfrm>
            <a:off x="867584" y="765411"/>
            <a:ext cx="11145118" cy="400110"/>
          </a:xfrm>
          <a:prstGeom prst="rect">
            <a:avLst/>
          </a:prstGeom>
        </p:spPr>
        <p:txBody>
          <a:bodyPr wrap="square">
            <a:spAutoFit/>
          </a:bodyPr>
          <a:lstStyle/>
          <a:p>
            <a:r>
              <a:rPr lang="it-IT" sz="2000" b="1" dirty="0">
                <a:solidFill>
                  <a:srgbClr val="003D6A"/>
                </a:solidFill>
                <a:latin typeface="+mj-lt"/>
              </a:rPr>
              <a:t> 1. Richieste Acquisizione E Validazione Dati – Gestire Mobilità Interregionale Attiva Primo Invio​</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6320937B-5A6C-CFA5-6E76-2A51666AA52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6B70BEB-E0CE-5FF9-A0E5-EE6CBE41EF7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2" name="Picture 8">
            <a:extLst>
              <a:ext uri="{FF2B5EF4-FFF2-40B4-BE49-F238E27FC236}">
                <a16:creationId xmlns:a16="http://schemas.microsoft.com/office/drawing/2014/main" id="{288CBCF2-58AF-9650-0ADA-989F8B474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8" y="1509507"/>
            <a:ext cx="6912000" cy="3403793"/>
          </a:xfrm>
          <a:prstGeom prst="rect">
            <a:avLst/>
          </a:prstGeom>
          <a:noFill/>
          <a:extLst>
            <a:ext uri="{909E8E84-426E-40DD-AFC4-6F175D3DCCD1}">
              <a14:hiddenFill xmlns:a14="http://schemas.microsoft.com/office/drawing/2010/main">
                <a:solidFill>
                  <a:srgbClr val="FFFFFF"/>
                </a:solidFill>
              </a14:hiddenFill>
            </a:ext>
          </a:extLst>
        </p:spPr>
      </p:pic>
      <p:sp>
        <p:nvSpPr>
          <p:cNvPr id="2" name="Connettore 1">
            <a:extLst>
              <a:ext uri="{FF2B5EF4-FFF2-40B4-BE49-F238E27FC236}">
                <a16:creationId xmlns:a16="http://schemas.microsoft.com/office/drawing/2014/main" id="{F7483971-3CC8-BE02-B68D-AF008B1E0791}"/>
              </a:ext>
            </a:extLst>
          </p:cNvPr>
          <p:cNvSpPr/>
          <p:nvPr/>
        </p:nvSpPr>
        <p:spPr>
          <a:xfrm>
            <a:off x="5591471" y="379837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1600" b="1" dirty="0"/>
              <a:t>1</a:t>
            </a:r>
            <a:endParaRPr lang="en-GB" sz="1600" b="1" dirty="0"/>
          </a:p>
        </p:txBody>
      </p:sp>
      <p:sp>
        <p:nvSpPr>
          <p:cNvPr id="3" name="Connettore 2">
            <a:extLst>
              <a:ext uri="{FF2B5EF4-FFF2-40B4-BE49-F238E27FC236}">
                <a16:creationId xmlns:a16="http://schemas.microsoft.com/office/drawing/2014/main" id="{F7483971-3CC8-BE02-B68D-AF008B1E0791}"/>
              </a:ext>
            </a:extLst>
          </p:cNvPr>
          <p:cNvSpPr/>
          <p:nvPr/>
        </p:nvSpPr>
        <p:spPr>
          <a:xfrm>
            <a:off x="6276207" y="355684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1600" b="1" dirty="0"/>
              <a:t>2</a:t>
            </a:r>
            <a:endParaRPr lang="en-GB" sz="1600" b="1" dirty="0"/>
          </a:p>
        </p:txBody>
      </p:sp>
      <p:sp>
        <p:nvSpPr>
          <p:cNvPr id="5" name="Rettangolo 4">
            <a:extLst>
              <a:ext uri="{FF2B5EF4-FFF2-40B4-BE49-F238E27FC236}">
                <a16:creationId xmlns:a16="http://schemas.microsoft.com/office/drawing/2014/main" id="{8C22AFE2-F054-5F51-2228-DCB6363F79DF}"/>
              </a:ext>
            </a:extLst>
          </p:cNvPr>
          <p:cNvSpPr/>
          <p:nvPr/>
        </p:nvSpPr>
        <p:spPr>
          <a:xfrm>
            <a:off x="7281557" y="1509507"/>
            <a:ext cx="4731145" cy="532863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200" dirty="0">
                <a:solidFill>
                  <a:schemeClr val="bg2">
                    <a:lumMod val="10000"/>
                  </a:schemeClr>
                </a:solidFill>
              </a:rPr>
              <a:t>La funzionalità in oggetto permette di gestire il processo relativo al primo invio della Mobilità Interregionale Attiva, consentendo la creazione del batch di acquisizione e validazione e la produzione dei file di riepilogo e degli eventuali errori, sulla base di specifici parametri di elaborazione.</a:t>
            </a:r>
          </a:p>
          <a:p>
            <a:pPr algn="just">
              <a:lnSpc>
                <a:spcPct val="150000"/>
              </a:lnSpc>
            </a:pPr>
            <a:endParaRPr lang="it-IT" sz="1200" dirty="0">
              <a:solidFill>
                <a:schemeClr val="bg2">
                  <a:lumMod val="10000"/>
                </a:schemeClr>
              </a:solidFill>
            </a:endParaRPr>
          </a:p>
          <a:p>
            <a:pPr algn="just">
              <a:lnSpc>
                <a:spcPct val="150000"/>
              </a:lnSpc>
            </a:pPr>
            <a:r>
              <a:rPr lang="it-IT" sz="1200" b="1" dirty="0">
                <a:solidFill>
                  <a:schemeClr val="bg2">
                    <a:lumMod val="10000"/>
                  </a:schemeClr>
                </a:solidFill>
              </a:rPr>
              <a:t>Istruzioni Operative</a:t>
            </a:r>
          </a:p>
          <a:p>
            <a:pPr algn="just">
              <a:lnSpc>
                <a:spcPct val="150000"/>
              </a:lnSpc>
            </a:pPr>
            <a:r>
              <a:rPr lang="it-IT" sz="1200" dirty="0">
                <a:solidFill>
                  <a:schemeClr val="bg2">
                    <a:lumMod val="10000"/>
                  </a:schemeClr>
                </a:solidFill>
              </a:rPr>
              <a:t>Selezionare e valorizzare i seguenti parametri obbligatori:</a:t>
            </a:r>
          </a:p>
          <a:p>
            <a:pPr algn="just">
              <a:lnSpc>
                <a:spcPct val="150000"/>
              </a:lnSpc>
            </a:pPr>
            <a:r>
              <a:rPr lang="it-IT" sz="1200" dirty="0">
                <a:solidFill>
                  <a:schemeClr val="bg2">
                    <a:lumMod val="10000"/>
                  </a:schemeClr>
                </a:solidFill>
              </a:rPr>
              <a:t>• Anno di riferimento (obbligatorio)</a:t>
            </a:r>
          </a:p>
          <a:p>
            <a:pPr algn="just">
              <a:lnSpc>
                <a:spcPct val="150000"/>
              </a:lnSpc>
            </a:pPr>
            <a:r>
              <a:rPr lang="it-IT" sz="1200" dirty="0">
                <a:solidFill>
                  <a:schemeClr val="bg2">
                    <a:lumMod val="10000"/>
                  </a:schemeClr>
                </a:solidFill>
              </a:rPr>
              <a:t>• Ente inviante (obbligatorio)</a:t>
            </a:r>
          </a:p>
          <a:p>
            <a:pPr algn="just">
              <a:lnSpc>
                <a:spcPct val="150000"/>
              </a:lnSpc>
            </a:pPr>
            <a:r>
              <a:rPr lang="it-IT" sz="1200" dirty="0">
                <a:solidFill>
                  <a:schemeClr val="bg2">
                    <a:lumMod val="10000"/>
                  </a:schemeClr>
                </a:solidFill>
              </a:rPr>
              <a:t>• Procedura (obbligatorio)</a:t>
            </a:r>
          </a:p>
          <a:p>
            <a:pPr algn="just">
              <a:lnSpc>
                <a:spcPct val="150000"/>
              </a:lnSpc>
            </a:pPr>
            <a:r>
              <a:rPr lang="it-IT" sz="1200" dirty="0">
                <a:solidFill>
                  <a:schemeClr val="bg2">
                    <a:lumMod val="10000"/>
                  </a:schemeClr>
                </a:solidFill>
              </a:rPr>
              <a:t>• Flussi (obbligatorio)</a:t>
            </a:r>
          </a:p>
          <a:p>
            <a:pPr algn="just">
              <a:lnSpc>
                <a:spcPct val="150000"/>
              </a:lnSpc>
            </a:pPr>
            <a:r>
              <a:rPr lang="it-IT" sz="1200" dirty="0">
                <a:solidFill>
                  <a:schemeClr val="bg2">
                    <a:lumMod val="10000"/>
                  </a:schemeClr>
                </a:solidFill>
              </a:rPr>
              <a:t>• Azienda sanitaria erogatrice (non obbligatorio)</a:t>
            </a:r>
          </a:p>
          <a:p>
            <a:pPr algn="just">
              <a:lnSpc>
                <a:spcPct val="150000"/>
              </a:lnSpc>
            </a:pPr>
            <a:r>
              <a:rPr lang="it-IT" sz="1200" dirty="0">
                <a:solidFill>
                  <a:schemeClr val="bg2">
                    <a:lumMod val="10000"/>
                  </a:schemeClr>
                </a:solidFill>
              </a:rPr>
              <a:t>• Note aggiuntive (campo testuale facoltativo)</a:t>
            </a:r>
          </a:p>
          <a:p>
            <a:pPr algn="just">
              <a:lnSpc>
                <a:spcPct val="150000"/>
              </a:lnSpc>
            </a:pPr>
            <a:r>
              <a:rPr lang="it-IT" sz="1200" dirty="0">
                <a:solidFill>
                  <a:schemeClr val="bg2">
                    <a:lumMod val="10000"/>
                  </a:schemeClr>
                </a:solidFill>
              </a:rPr>
              <a:t>Al termine, cliccare sul pulsante </a:t>
            </a:r>
            <a:r>
              <a:rPr lang="it-IT" sz="1200" b="1" i="1" dirty="0">
                <a:solidFill>
                  <a:schemeClr val="bg2">
                    <a:lumMod val="10000"/>
                  </a:schemeClr>
                </a:solidFill>
              </a:rPr>
              <a:t>“Invia”</a:t>
            </a:r>
            <a:r>
              <a:rPr lang="it-IT" sz="1200" dirty="0">
                <a:solidFill>
                  <a:schemeClr val="bg2">
                    <a:lumMod val="10000"/>
                  </a:schemeClr>
                </a:solidFill>
              </a:rPr>
              <a:t> (1) per registrare la richiesta di elaborazione batch (per singolo flusso o  per più flussi), consultabile dal pulsante </a:t>
            </a:r>
            <a:r>
              <a:rPr lang="it-IT" sz="1200" b="1" i="1" dirty="0">
                <a:solidFill>
                  <a:schemeClr val="bg2">
                    <a:lumMod val="10000"/>
                  </a:schemeClr>
                </a:solidFill>
              </a:rPr>
              <a:t>“Visualizza Richiesta”</a:t>
            </a:r>
            <a:r>
              <a:rPr lang="it-IT" sz="1200" dirty="0">
                <a:solidFill>
                  <a:schemeClr val="bg2">
                    <a:lumMod val="10000"/>
                  </a:schemeClr>
                </a:solidFill>
              </a:rPr>
              <a:t>, oppure sul pulsante </a:t>
            </a:r>
            <a:r>
              <a:rPr lang="it-IT" sz="1200" b="1" i="1" dirty="0">
                <a:solidFill>
                  <a:schemeClr val="bg2">
                    <a:lumMod val="10000"/>
                  </a:schemeClr>
                </a:solidFill>
              </a:rPr>
              <a:t>“Download” </a:t>
            </a:r>
            <a:r>
              <a:rPr lang="it-IT" sz="1200" dirty="0">
                <a:solidFill>
                  <a:schemeClr val="bg2">
                    <a:lumMod val="10000"/>
                  </a:schemeClr>
                </a:solidFill>
              </a:rPr>
              <a:t>(2) per scaricare il file di riepilogo (per singolo flusso).</a:t>
            </a:r>
          </a:p>
        </p:txBody>
      </p:sp>
    </p:spTree>
    <p:extLst>
      <p:ext uri="{BB962C8B-B14F-4D97-AF65-F5344CB8AC3E}">
        <p14:creationId xmlns:p14="http://schemas.microsoft.com/office/powerpoint/2010/main" val="1655281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F48AC-5660-B805-92D7-51B91EA4A906}"/>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779CF494-7BC0-2B1F-6950-AADCC4C421EA}"/>
              </a:ext>
            </a:extLst>
          </p:cNvPr>
          <p:cNvSpPr/>
          <p:nvPr/>
        </p:nvSpPr>
        <p:spPr>
          <a:xfrm>
            <a:off x="867583" y="765411"/>
            <a:ext cx="11145119" cy="707886"/>
          </a:xfrm>
          <a:prstGeom prst="rect">
            <a:avLst/>
          </a:prstGeom>
        </p:spPr>
        <p:txBody>
          <a:bodyPr wrap="square">
            <a:spAutoFit/>
          </a:bodyPr>
          <a:lstStyle/>
          <a:p>
            <a:r>
              <a:rPr lang="it-IT" sz="2000" b="1" dirty="0">
                <a:solidFill>
                  <a:srgbClr val="003D6A"/>
                </a:solidFill>
                <a:latin typeface="+mj-lt"/>
              </a:rPr>
              <a:t> 2. Richieste Acquisizione E Validazione Dati – Richiedere Acquisizione File Prestazioni 1/2</a:t>
            </a:r>
          </a:p>
          <a:p>
            <a:r>
              <a:rPr lang="it-IT" sz="2000" b="1" dirty="0">
                <a:solidFill>
                  <a:srgbClr val="003D6A"/>
                </a:solidFill>
                <a:latin typeface="+mj-lt"/>
              </a:rPr>
              <a:t>​</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C8C3C562-062C-F71D-2D10-9D6CFB5488A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684B7F83-131D-EE27-40E3-8EB48C666E8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D6CB5A1C-ABC8-3E76-9C27-9A5A40E9137A}"/>
              </a:ext>
            </a:extLst>
          </p:cNvPr>
          <p:cNvSpPr/>
          <p:nvPr/>
        </p:nvSpPr>
        <p:spPr>
          <a:xfrm>
            <a:off x="6581007" y="1509507"/>
            <a:ext cx="5431695" cy="5097806"/>
          </a:xfrm>
          <a:prstGeom prst="rect">
            <a:avLst/>
          </a:prstGeom>
          <a:solidFill>
            <a:srgbClr val="F8FAFD"/>
          </a:solidFill>
          <a:ln w="28575">
            <a:solidFill>
              <a:srgbClr val="3481BB"/>
            </a:solidFill>
          </a:ln>
        </p:spPr>
        <p:txBody>
          <a:bodyPr wrap="square" lIns="91440" tIns="45720" rIns="91440" bIns="45720" anchor="t">
            <a:spAutoFit/>
          </a:bodyPr>
          <a:lstStyle/>
          <a:p>
            <a:pPr marR="93345" algn="just">
              <a:lnSpc>
                <a:spcPct val="150000"/>
              </a:lnSpc>
              <a:spcAft>
                <a:spcPts val="600"/>
              </a:spcAft>
              <a:buNone/>
            </a:pPr>
            <a:r>
              <a:rPr lang="it-IT" sz="1200" dirty="0">
                <a:solidFill>
                  <a:schemeClr val="bg2">
                    <a:lumMod val="10000"/>
                  </a:schemeClr>
                </a:solidFill>
              </a:rPr>
              <a:t>La funzionalità in oggetto permette di registrare, tramite apposita interfaccia web, la richiesta di acquisizione da file dei dati delle prestazioni, inviate da Regioni o Province Autonome durante le varie fasi del processo di mobilità sanitaria interregionale.</a:t>
            </a:r>
          </a:p>
          <a:p>
            <a:pPr marR="93345" algn="just">
              <a:lnSpc>
                <a:spcPct val="150000"/>
              </a:lnSpc>
              <a:spcAft>
                <a:spcPts val="600"/>
              </a:spcAft>
              <a:buNone/>
            </a:pPr>
            <a:r>
              <a:rPr lang="it-IT" sz="1200" dirty="0">
                <a:solidFill>
                  <a:schemeClr val="bg2">
                    <a:lumMod val="10000"/>
                  </a:schemeClr>
                </a:solidFill>
              </a:rPr>
              <a:t>In particolare, la funzionalità consente di richiedere l’acquisizione delle seguenti tipologie di dati:</a:t>
            </a:r>
          </a:p>
          <a:p>
            <a:pPr marL="342900" marR="93345" lvl="0" indent="-342900" algn="just">
              <a:spcAft>
                <a:spcPts val="600"/>
              </a:spcAft>
              <a:buFont typeface="Symbol" panose="05050102010706020507" pitchFamily="18" charset="2"/>
              <a:buChar char=""/>
            </a:pPr>
            <a:r>
              <a:rPr lang="it-IT" sz="1200" dirty="0">
                <a:solidFill>
                  <a:schemeClr val="bg2">
                    <a:lumMod val="10000"/>
                  </a:schemeClr>
                </a:solidFill>
              </a:rPr>
              <a:t>prestazioni erogate in mobilità interregionale passiva primo invio (Primo Invio)</a:t>
            </a:r>
          </a:p>
          <a:p>
            <a:pPr marL="342900" marR="93345" lvl="0" indent="-342900" algn="just">
              <a:spcAft>
                <a:spcPts val="600"/>
              </a:spcAft>
              <a:buFont typeface="Symbol" panose="05050102010706020507" pitchFamily="18" charset="2"/>
              <a:buChar char=""/>
            </a:pPr>
            <a:r>
              <a:rPr lang="it-IT" sz="1200" dirty="0">
                <a:solidFill>
                  <a:schemeClr val="bg2">
                    <a:lumMod val="10000"/>
                  </a:schemeClr>
                </a:solidFill>
              </a:rPr>
              <a:t>prestazioni erogate dalla Regione Campania che sono state contestate dalla Regione debitrice (Contestazioni) </a:t>
            </a:r>
          </a:p>
          <a:p>
            <a:pPr marL="342900" marR="93345" lvl="0" indent="-342900" algn="just">
              <a:spcAft>
                <a:spcPts val="600"/>
              </a:spcAft>
              <a:buFont typeface="Symbol" panose="05050102010706020507" pitchFamily="18" charset="2"/>
              <a:buChar char=""/>
            </a:pPr>
            <a:r>
              <a:rPr lang="it-IT" sz="1200" dirty="0">
                <a:solidFill>
                  <a:schemeClr val="bg2">
                    <a:lumMod val="10000"/>
                  </a:schemeClr>
                </a:solidFill>
              </a:rPr>
              <a:t>prestazioni che sono state controdedotte dalla Regione creditrice a seguito di contestazioni sollevate dalla Regione Campania (Controdeduzioni)</a:t>
            </a:r>
          </a:p>
          <a:p>
            <a:pPr algn="just">
              <a:lnSpc>
                <a:spcPct val="150000"/>
              </a:lnSpc>
            </a:pPr>
            <a:r>
              <a:rPr lang="it-IT" sz="1200" b="1" dirty="0">
                <a:solidFill>
                  <a:schemeClr val="bg2">
                    <a:lumMod val="10000"/>
                  </a:schemeClr>
                </a:solidFill>
                <a:latin typeface="Aptos corpo"/>
              </a:rPr>
              <a:t>Istruzioni Operative</a:t>
            </a:r>
          </a:p>
          <a:p>
            <a:pPr marR="93345" algn="just">
              <a:lnSpc>
                <a:spcPct val="150000"/>
              </a:lnSpc>
              <a:spcAft>
                <a:spcPts val="600"/>
              </a:spcAft>
            </a:pPr>
            <a:r>
              <a:rPr lang="it-IT" sz="1200" dirty="0">
                <a:solidFill>
                  <a:schemeClr val="bg2">
                    <a:lumMod val="10000"/>
                  </a:schemeClr>
                </a:solidFill>
              </a:rPr>
              <a:t>Selezionare i seguenti parametri obbligatori:</a:t>
            </a:r>
          </a:p>
          <a:p>
            <a:pPr marR="93345" algn="just">
              <a:spcAft>
                <a:spcPts val="600"/>
              </a:spcAft>
            </a:pPr>
            <a:r>
              <a:rPr lang="it-IT" sz="1200" dirty="0">
                <a:solidFill>
                  <a:schemeClr val="bg2">
                    <a:lumMod val="10000"/>
                  </a:schemeClr>
                </a:solidFill>
              </a:rPr>
              <a:t>• Tipologia di mobilità (obbligatorio)</a:t>
            </a:r>
          </a:p>
          <a:p>
            <a:pPr marR="93345" algn="just">
              <a:spcAft>
                <a:spcPts val="600"/>
              </a:spcAft>
            </a:pPr>
            <a:r>
              <a:rPr lang="it-IT" sz="1200" dirty="0">
                <a:solidFill>
                  <a:schemeClr val="bg2">
                    <a:lumMod val="10000"/>
                  </a:schemeClr>
                </a:solidFill>
              </a:rPr>
              <a:t>• Anno di riferimento (obbligatorio)</a:t>
            </a:r>
          </a:p>
          <a:p>
            <a:pPr marR="93345" algn="just">
              <a:spcAft>
                <a:spcPts val="600"/>
              </a:spcAft>
            </a:pPr>
            <a:r>
              <a:rPr lang="it-IT" sz="1200" dirty="0">
                <a:solidFill>
                  <a:schemeClr val="bg2">
                    <a:lumMod val="10000"/>
                  </a:schemeClr>
                </a:solidFill>
              </a:rPr>
              <a:t>• File .zip prestazioni da acquisire (icona graffetta)</a:t>
            </a:r>
          </a:p>
          <a:p>
            <a:pPr marR="93345" algn="just">
              <a:lnSpc>
                <a:spcPct val="150000"/>
              </a:lnSpc>
              <a:spcAft>
                <a:spcPts val="600"/>
              </a:spcAft>
            </a:pPr>
            <a:r>
              <a:rPr lang="it-IT" sz="1200" dirty="0">
                <a:solidFill>
                  <a:schemeClr val="bg2">
                    <a:lumMod val="10000"/>
                  </a:schemeClr>
                </a:solidFill>
              </a:rPr>
              <a:t>Al termine, cliccare sul pulsante </a:t>
            </a:r>
            <a:r>
              <a:rPr lang="it-IT" sz="1200" b="1" dirty="0">
                <a:solidFill>
                  <a:schemeClr val="bg2">
                    <a:lumMod val="10000"/>
                  </a:schemeClr>
                </a:solidFill>
              </a:rPr>
              <a:t>“Invia”.</a:t>
            </a:r>
            <a:endParaRPr lang="it-IT" sz="1200" dirty="0">
              <a:solidFill>
                <a:schemeClr val="bg2">
                  <a:lumMod val="10000"/>
                </a:schemeClr>
              </a:solidFill>
            </a:endParaRPr>
          </a:p>
        </p:txBody>
      </p:sp>
      <p:pic>
        <p:nvPicPr>
          <p:cNvPr id="3" name="Immagine 2">
            <a:extLst>
              <a:ext uri="{FF2B5EF4-FFF2-40B4-BE49-F238E27FC236}">
                <a16:creationId xmlns:a16="http://schemas.microsoft.com/office/drawing/2014/main" id="{268C582F-F781-0698-3FD7-A10044263C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902" y="1509507"/>
            <a:ext cx="6111240" cy="2987040"/>
          </a:xfrm>
          <a:prstGeom prst="rect">
            <a:avLst/>
          </a:prstGeom>
          <a:noFill/>
          <a:ln>
            <a:noFill/>
          </a:ln>
        </p:spPr>
      </p:pic>
    </p:spTree>
    <p:extLst>
      <p:ext uri="{BB962C8B-B14F-4D97-AF65-F5344CB8AC3E}">
        <p14:creationId xmlns:p14="http://schemas.microsoft.com/office/powerpoint/2010/main" val="1344532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24AE1-B888-4F3D-B28B-CC13F86531FB}"/>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BF67127-DC19-FBC3-51C0-014B482569D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D6A94906-636E-D02D-459E-CE83CE043D9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C1FF1731-AAB6-D71F-BAB8-CEADEE1A9262}"/>
              </a:ext>
            </a:extLst>
          </p:cNvPr>
          <p:cNvSpPr/>
          <p:nvPr/>
        </p:nvSpPr>
        <p:spPr>
          <a:xfrm>
            <a:off x="7281557" y="1509507"/>
            <a:ext cx="4731145" cy="5054461"/>
          </a:xfrm>
          <a:prstGeom prst="rect">
            <a:avLst/>
          </a:prstGeom>
          <a:solidFill>
            <a:srgbClr val="F8FAFD"/>
          </a:solidFill>
          <a:ln w="28575">
            <a:solidFill>
              <a:srgbClr val="3481BB"/>
            </a:solidFill>
          </a:ln>
        </p:spPr>
        <p:txBody>
          <a:bodyPr wrap="square" lIns="91440" tIns="45720" rIns="91440" bIns="45720" anchor="t">
            <a:spAutoFit/>
          </a:bodyPr>
          <a:lstStyle/>
          <a:p>
            <a:pPr>
              <a:lnSpc>
                <a:spcPct val="115000"/>
              </a:lnSpc>
              <a:spcAft>
                <a:spcPts val="800"/>
              </a:spcAft>
              <a:buNone/>
            </a:pPr>
            <a:r>
              <a:rPr lang="it-IT" sz="1200" dirty="0">
                <a:solidFill>
                  <a:schemeClr val="bg2">
                    <a:lumMod val="10000"/>
                  </a:schemeClr>
                </a:solidFill>
              </a:rPr>
              <a:t>Il sistema esegue quindi i controlli formali sulle denominazioni dei file caricati; qualora tali controlli abbiano esito positivo, viene mostrata una finestra di riepilogo contenente l’elenco dei file in fase di acquisizione. In particolare, nella tabella di riepilogo, per ciascun codice regione viene indicato se si tratta di una nuova acquisizione oppure di un file già presente nel sistema, nel qual caso i dati precedentemente acquisiti verranno sovrascritti.</a:t>
            </a:r>
          </a:p>
          <a:p>
            <a:pPr>
              <a:lnSpc>
                <a:spcPct val="115000"/>
              </a:lnSpc>
              <a:spcAft>
                <a:spcPts val="800"/>
              </a:spcAft>
              <a:buNone/>
            </a:pPr>
            <a:endParaRPr lang="it-IT" sz="1200" dirty="0">
              <a:solidFill>
                <a:schemeClr val="bg2">
                  <a:lumMod val="10000"/>
                </a:schemeClr>
              </a:solidFill>
            </a:endParaRPr>
          </a:p>
          <a:p>
            <a:pPr>
              <a:lnSpc>
                <a:spcPct val="115000"/>
              </a:lnSpc>
              <a:spcAft>
                <a:spcPts val="800"/>
              </a:spcAft>
            </a:pPr>
            <a:r>
              <a:rPr lang="it-IT" sz="1200" dirty="0"/>
              <a:t>Per prima cosa, controllare i file per cui si richiede l’acquisizione. Se si desidera annullare l’operazione oppure selezionare altri file, è possibile cliccare sulla X in alto a sinistra.</a:t>
            </a:r>
          </a:p>
          <a:p>
            <a:pPr>
              <a:lnSpc>
                <a:spcPct val="115000"/>
              </a:lnSpc>
              <a:spcAft>
                <a:spcPts val="800"/>
              </a:spcAft>
            </a:pPr>
            <a:r>
              <a:rPr lang="it-IT" sz="1200" dirty="0"/>
              <a:t>Per avviare la richiesta, cliccare sul tasto </a:t>
            </a:r>
            <a:r>
              <a:rPr lang="it-IT" sz="1200" b="1" i="1" dirty="0">
                <a:solidFill>
                  <a:schemeClr val="bg2">
                    <a:lumMod val="10000"/>
                  </a:schemeClr>
                </a:solidFill>
              </a:rPr>
              <a:t>“Invia”</a:t>
            </a:r>
            <a:r>
              <a:rPr lang="it-IT" sz="1200" dirty="0"/>
              <a:t>(1).</a:t>
            </a:r>
          </a:p>
          <a:p>
            <a:pPr>
              <a:lnSpc>
                <a:spcPct val="115000"/>
              </a:lnSpc>
              <a:spcAft>
                <a:spcPts val="800"/>
              </a:spcAft>
            </a:pPr>
            <a:r>
              <a:rPr lang="it-IT" sz="1200" dirty="0"/>
              <a:t> La funzione esegue i controlli necessari sui file da acquisire e, se questi vengono superati, registra la richiesta di elaborazione e visualizza una pagina con il numero di batch (2) e l’esito della registrazione,</a:t>
            </a:r>
            <a:r>
              <a:rPr lang="it-IT" sz="1200" dirty="0">
                <a:solidFill>
                  <a:schemeClr val="bg2">
                    <a:lumMod val="10000"/>
                  </a:schemeClr>
                </a:solidFill>
              </a:rPr>
              <a:t> consentendo successivamente la consultazione.</a:t>
            </a:r>
          </a:p>
          <a:p>
            <a:pPr>
              <a:lnSpc>
                <a:spcPct val="115000"/>
              </a:lnSpc>
              <a:spcAft>
                <a:spcPts val="800"/>
              </a:spcAft>
            </a:pPr>
            <a:r>
              <a:rPr lang="it-IT" sz="1200" dirty="0">
                <a:solidFill>
                  <a:schemeClr val="bg2">
                    <a:lumMod val="10000"/>
                  </a:schemeClr>
                </a:solidFill>
              </a:rPr>
              <a:t>Attraverso il pulsante </a:t>
            </a:r>
            <a:r>
              <a:rPr lang="it-IT" sz="1200" b="1" i="1" dirty="0">
                <a:solidFill>
                  <a:schemeClr val="bg2">
                    <a:lumMod val="10000"/>
                  </a:schemeClr>
                </a:solidFill>
              </a:rPr>
              <a:t>“Visualizza richiesta”</a:t>
            </a:r>
            <a:r>
              <a:rPr lang="it-IT" sz="1200" dirty="0">
                <a:solidFill>
                  <a:schemeClr val="bg2">
                    <a:lumMod val="10000"/>
                  </a:schemeClr>
                </a:solidFill>
              </a:rPr>
              <a:t> (3) è possibile accedere direttamente alla funzionalità dedicata al monitoraggio dello stato di avanzamento dell’elaborazione. In alternativa, è possibile consultare la richiesta tramite la funzione </a:t>
            </a:r>
            <a:r>
              <a:rPr lang="it-IT" sz="1200" b="1" i="1" dirty="0">
                <a:solidFill>
                  <a:schemeClr val="bg2">
                    <a:lumMod val="10000"/>
                  </a:schemeClr>
                </a:solidFill>
              </a:rPr>
              <a:t>“Visualizza richiesta di elaborazione batch”</a:t>
            </a:r>
            <a:r>
              <a:rPr lang="it-IT" sz="1200" dirty="0">
                <a:solidFill>
                  <a:schemeClr val="bg2">
                    <a:lumMod val="10000"/>
                  </a:schemeClr>
                </a:solidFill>
              </a:rPr>
              <a:t>, inserendo il relativo numero identificativo.</a:t>
            </a:r>
          </a:p>
        </p:txBody>
      </p:sp>
      <p:sp>
        <p:nvSpPr>
          <p:cNvPr id="3" name="Rettangolo 2">
            <a:extLst>
              <a:ext uri="{FF2B5EF4-FFF2-40B4-BE49-F238E27FC236}">
                <a16:creationId xmlns:a16="http://schemas.microsoft.com/office/drawing/2014/main" id="{E326C0DE-ACAE-E94B-B191-4C602B989939}"/>
              </a:ext>
            </a:extLst>
          </p:cNvPr>
          <p:cNvSpPr/>
          <p:nvPr/>
        </p:nvSpPr>
        <p:spPr>
          <a:xfrm>
            <a:off x="867583" y="765411"/>
            <a:ext cx="11145119" cy="400110"/>
          </a:xfrm>
          <a:prstGeom prst="rect">
            <a:avLst/>
          </a:prstGeom>
        </p:spPr>
        <p:txBody>
          <a:bodyPr wrap="square">
            <a:spAutoFit/>
          </a:bodyPr>
          <a:lstStyle/>
          <a:p>
            <a:r>
              <a:rPr lang="it-IT" sz="2000" b="1" dirty="0">
                <a:solidFill>
                  <a:srgbClr val="003D6A"/>
                </a:solidFill>
                <a:latin typeface="+mj-lt"/>
              </a:rPr>
              <a:t> 2. Richieste Acquisizione E Validazione Dati – Richiedere Acquisizione File Prestazioni 2/2​</a:t>
            </a:r>
            <a:endParaRPr lang="en-GB" sz="2000" b="1" dirty="0">
              <a:solidFill>
                <a:srgbClr val="003D6A"/>
              </a:solidFill>
              <a:latin typeface="+mj-lt"/>
            </a:endParaRPr>
          </a:p>
        </p:txBody>
      </p:sp>
      <p:pic>
        <p:nvPicPr>
          <p:cNvPr id="6" name="Immagine 5">
            <a:extLst>
              <a:ext uri="{FF2B5EF4-FFF2-40B4-BE49-F238E27FC236}">
                <a16:creationId xmlns:a16="http://schemas.microsoft.com/office/drawing/2014/main" id="{AE3AADB7-CEA9-CF5D-2A67-6653B374F9EC}"/>
              </a:ext>
            </a:extLst>
          </p:cNvPr>
          <p:cNvPicPr>
            <a:picLocks noChangeAspect="1"/>
          </p:cNvPicPr>
          <p:nvPr/>
        </p:nvPicPr>
        <p:blipFill>
          <a:blip r:embed="rId3"/>
          <a:stretch>
            <a:fillRect/>
          </a:stretch>
        </p:blipFill>
        <p:spPr>
          <a:xfrm>
            <a:off x="179298" y="1509507"/>
            <a:ext cx="6969829" cy="3402352"/>
          </a:xfrm>
          <a:prstGeom prst="rect">
            <a:avLst/>
          </a:prstGeom>
        </p:spPr>
      </p:pic>
      <p:pic>
        <p:nvPicPr>
          <p:cNvPr id="8" name="Immagine 7">
            <a:extLst>
              <a:ext uri="{FF2B5EF4-FFF2-40B4-BE49-F238E27FC236}">
                <a16:creationId xmlns:a16="http://schemas.microsoft.com/office/drawing/2014/main" id="{ACAFB36B-6A1C-3A98-368A-5A4E6E0FF98F}"/>
              </a:ext>
            </a:extLst>
          </p:cNvPr>
          <p:cNvPicPr>
            <a:picLocks noChangeAspect="1"/>
          </p:cNvPicPr>
          <p:nvPr/>
        </p:nvPicPr>
        <p:blipFill>
          <a:blip r:embed="rId4"/>
          <a:stretch>
            <a:fillRect/>
          </a:stretch>
        </p:blipFill>
        <p:spPr>
          <a:xfrm>
            <a:off x="1203459" y="5146272"/>
            <a:ext cx="4921506" cy="879619"/>
          </a:xfrm>
          <a:prstGeom prst="rect">
            <a:avLst/>
          </a:prstGeom>
        </p:spPr>
      </p:pic>
      <p:sp>
        <p:nvSpPr>
          <p:cNvPr id="9" name="Connettore 8">
            <a:extLst>
              <a:ext uri="{FF2B5EF4-FFF2-40B4-BE49-F238E27FC236}">
                <a16:creationId xmlns:a16="http://schemas.microsoft.com/office/drawing/2014/main" id="{FEF2B24D-42AB-8EAB-EAA0-6C097090FC51}"/>
              </a:ext>
            </a:extLst>
          </p:cNvPr>
          <p:cNvSpPr/>
          <p:nvPr/>
        </p:nvSpPr>
        <p:spPr>
          <a:xfrm>
            <a:off x="5166698" y="425674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1</a:t>
            </a:r>
            <a:endParaRPr lang="en-GB" sz="1600" b="1" dirty="0"/>
          </a:p>
        </p:txBody>
      </p:sp>
      <p:sp>
        <p:nvSpPr>
          <p:cNvPr id="10" name="Connettore 9">
            <a:extLst>
              <a:ext uri="{FF2B5EF4-FFF2-40B4-BE49-F238E27FC236}">
                <a16:creationId xmlns:a16="http://schemas.microsoft.com/office/drawing/2014/main" id="{327DBB24-8DE8-1330-F107-5B448EC6B1C3}"/>
              </a:ext>
            </a:extLst>
          </p:cNvPr>
          <p:cNvSpPr/>
          <p:nvPr/>
        </p:nvSpPr>
        <p:spPr>
          <a:xfrm>
            <a:off x="1282854" y="5255845"/>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2</a:t>
            </a:r>
            <a:endParaRPr lang="en-GB" sz="1600" b="1" dirty="0"/>
          </a:p>
        </p:txBody>
      </p:sp>
      <p:sp>
        <p:nvSpPr>
          <p:cNvPr id="11" name="Connettore 10">
            <a:extLst>
              <a:ext uri="{FF2B5EF4-FFF2-40B4-BE49-F238E27FC236}">
                <a16:creationId xmlns:a16="http://schemas.microsoft.com/office/drawing/2014/main" id="{D972926E-80FF-EAE7-6855-639E9F660F4A}"/>
              </a:ext>
            </a:extLst>
          </p:cNvPr>
          <p:cNvSpPr/>
          <p:nvPr/>
        </p:nvSpPr>
        <p:spPr>
          <a:xfrm>
            <a:off x="6332142" y="3954360"/>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3</a:t>
            </a:r>
            <a:endParaRPr lang="en-GB" sz="1600" b="1" dirty="0"/>
          </a:p>
        </p:txBody>
      </p:sp>
    </p:spTree>
    <p:extLst>
      <p:ext uri="{BB962C8B-B14F-4D97-AF65-F5344CB8AC3E}">
        <p14:creationId xmlns:p14="http://schemas.microsoft.com/office/powerpoint/2010/main" val="43210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1C471-4DB4-0C3A-BCD0-5A3B9B22AE6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AA2551B8-02CF-1D28-696F-63E3AE6E3CA2}"/>
              </a:ext>
            </a:extLst>
          </p:cNvPr>
          <p:cNvSpPr/>
          <p:nvPr/>
        </p:nvSpPr>
        <p:spPr>
          <a:xfrm>
            <a:off x="867584" y="765411"/>
            <a:ext cx="5940000" cy="400110"/>
          </a:xfrm>
          <a:prstGeom prst="rect">
            <a:avLst/>
          </a:prstGeom>
        </p:spPr>
        <p:txBody>
          <a:bodyPr wrap="square" lIns="91440" tIns="45720" rIns="91440" bIns="45720" anchor="t">
            <a:spAutoFit/>
          </a:bodyPr>
          <a:lstStyle/>
          <a:p>
            <a:r>
              <a:rPr lang="it-IT" sz="2000" b="1" dirty="0">
                <a:solidFill>
                  <a:srgbClr val="003D6A"/>
                </a:solidFill>
                <a:latin typeface="+mj-lt"/>
              </a:rPr>
              <a:t>Home Page 1/2</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C0740BD6-B6A8-8FA0-C7DA-AA87174157C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098A605-7FFB-4B13-551E-B42F3FD3EB3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624AE37C-1A2E-74C8-870E-917D81889F69}"/>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Una volta selezionato il ruolo, si accederà alla Homepage. Nella parte superiore è sempre visibile il ruolo dell’utente. Selezionando l’apposito menu a tendina (1), è possibile accedere alle seguenti opzioni:</a:t>
            </a:r>
          </a:p>
          <a:p>
            <a:pPr algn="just">
              <a:lnSpc>
                <a:spcPct val="150000"/>
              </a:lnSpc>
            </a:pPr>
            <a:r>
              <a:rPr lang="it-IT" sz="1600" dirty="0">
                <a:solidFill>
                  <a:schemeClr val="bg2">
                    <a:lumMod val="10000"/>
                  </a:schemeClr>
                </a:solidFill>
              </a:rPr>
              <a:t>• Visualizzazione della versione del Sistema;</a:t>
            </a:r>
          </a:p>
          <a:p>
            <a:pPr algn="just">
              <a:lnSpc>
                <a:spcPct val="150000"/>
              </a:lnSpc>
            </a:pPr>
            <a:r>
              <a:rPr lang="it-IT" sz="1600" dirty="0">
                <a:solidFill>
                  <a:schemeClr val="bg2">
                    <a:lumMod val="10000"/>
                  </a:schemeClr>
                </a:solidFill>
              </a:rPr>
              <a:t>• Accesso alla pagina per la modifica del ruolo operatore (se l’utente dispone di più ruoli);</a:t>
            </a:r>
          </a:p>
          <a:p>
            <a:pPr algn="just">
              <a:lnSpc>
                <a:spcPct val="150000"/>
              </a:lnSpc>
            </a:pPr>
            <a:r>
              <a:rPr lang="it-IT" sz="1600" dirty="0">
                <a:solidFill>
                  <a:schemeClr val="bg2">
                    <a:lumMod val="10000"/>
                  </a:schemeClr>
                </a:solidFill>
              </a:rPr>
              <a:t>• Uscita dal Sistema Sinfonia.</a:t>
            </a:r>
          </a:p>
        </p:txBody>
      </p:sp>
      <p:sp>
        <p:nvSpPr>
          <p:cNvPr id="10" name="Connettore 9">
            <a:extLst>
              <a:ext uri="{FF2B5EF4-FFF2-40B4-BE49-F238E27FC236}">
                <a16:creationId xmlns:a16="http://schemas.microsoft.com/office/drawing/2014/main" id="{A90A700C-9A9C-D2E1-4B4A-B6F8FDF70EBA}"/>
              </a:ext>
            </a:extLst>
          </p:cNvPr>
          <p:cNvSpPr/>
          <p:nvPr/>
        </p:nvSpPr>
        <p:spPr>
          <a:xfrm>
            <a:off x="4299627" y="318737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2</a:t>
            </a:r>
            <a:endParaRPr lang="en-GB" sz="1600" b="1"/>
          </a:p>
        </p:txBody>
      </p:sp>
      <p:pic>
        <p:nvPicPr>
          <p:cNvPr id="3" name="Immagine 2">
            <a:extLst>
              <a:ext uri="{FF2B5EF4-FFF2-40B4-BE49-F238E27FC236}">
                <a16:creationId xmlns:a16="http://schemas.microsoft.com/office/drawing/2014/main" id="{F016F622-50B5-32B9-881E-CFD234B2C8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298" y="1509507"/>
            <a:ext cx="6842891" cy="3305464"/>
          </a:xfrm>
          <a:prstGeom prst="rect">
            <a:avLst/>
          </a:prstGeom>
          <a:noFill/>
          <a:ln>
            <a:noFill/>
          </a:ln>
        </p:spPr>
      </p:pic>
      <p:sp>
        <p:nvSpPr>
          <p:cNvPr id="11" name="Connettore 10">
            <a:extLst>
              <a:ext uri="{FF2B5EF4-FFF2-40B4-BE49-F238E27FC236}">
                <a16:creationId xmlns:a16="http://schemas.microsoft.com/office/drawing/2014/main" id="{D36371DC-0EBD-A8CE-D1E2-08F4F7A0824F}"/>
              </a:ext>
            </a:extLst>
          </p:cNvPr>
          <p:cNvSpPr/>
          <p:nvPr/>
        </p:nvSpPr>
        <p:spPr>
          <a:xfrm>
            <a:off x="6867226" y="1818787"/>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1</a:t>
            </a:r>
            <a:endParaRPr lang="en-GB" sz="1600" b="1" dirty="0"/>
          </a:p>
        </p:txBody>
      </p:sp>
    </p:spTree>
    <p:extLst>
      <p:ext uri="{BB962C8B-B14F-4D97-AF65-F5344CB8AC3E}">
        <p14:creationId xmlns:p14="http://schemas.microsoft.com/office/powerpoint/2010/main" val="371692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9B7D1-F889-8F94-F59E-9D439A8EA1AB}"/>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4D63EEBC-B763-E1CF-A4F2-0CC100CB641D}"/>
              </a:ext>
            </a:extLst>
          </p:cNvPr>
          <p:cNvSpPr/>
          <p:nvPr/>
        </p:nvSpPr>
        <p:spPr>
          <a:xfrm>
            <a:off x="688157" y="765411"/>
            <a:ext cx="11503843" cy="400110"/>
          </a:xfrm>
          <a:prstGeom prst="rect">
            <a:avLst/>
          </a:prstGeom>
        </p:spPr>
        <p:txBody>
          <a:bodyPr wrap="square">
            <a:spAutoFit/>
          </a:bodyPr>
          <a:lstStyle/>
          <a:p>
            <a:r>
              <a:rPr lang="it-IT" sz="2000" b="1" dirty="0">
                <a:solidFill>
                  <a:srgbClr val="003D6A"/>
                </a:solidFill>
                <a:latin typeface="+mj-lt"/>
              </a:rPr>
              <a:t> 3. Richieste Acquisizione E Validazione Dati – Richiedere Acquisizione Tariffario Prestazioni Specialistiche</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4C137A76-9129-CD51-0B68-92908E85200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EBCA79D5-5413-A97B-0E2A-F052C5BFC39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9" name="Picture 7">
            <a:extLst>
              <a:ext uri="{FF2B5EF4-FFF2-40B4-BE49-F238E27FC236}">
                <a16:creationId xmlns:a16="http://schemas.microsoft.com/office/drawing/2014/main" id="{91E30ACA-2F55-6CC7-B6F0-59448B1DD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8" y="1478732"/>
            <a:ext cx="6912000" cy="329938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98D06352-1494-57FB-6D88-3279B1F29D88}"/>
              </a:ext>
            </a:extLst>
          </p:cNvPr>
          <p:cNvSpPr/>
          <p:nvPr/>
        </p:nvSpPr>
        <p:spPr>
          <a:xfrm>
            <a:off x="7281557" y="1509507"/>
            <a:ext cx="4731145" cy="477464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200" dirty="0">
                <a:solidFill>
                  <a:schemeClr val="bg2">
                    <a:lumMod val="10000"/>
                  </a:schemeClr>
                </a:solidFill>
              </a:rPr>
              <a:t>La funzionalità in oggetto permette di registrare la richiesta di acquisizione, tramite file, del Tariffario delle Prestazioni Specialistiche Ambulatoriali relativo a una specifica Regione o Provincia Autonoma, al fine di aggiornare gli archivi dell’area dati del sistema.</a:t>
            </a:r>
          </a:p>
          <a:p>
            <a:pPr algn="just">
              <a:lnSpc>
                <a:spcPct val="150000"/>
              </a:lnSpc>
            </a:pPr>
            <a:endParaRPr lang="it-IT" sz="1200" dirty="0">
              <a:solidFill>
                <a:schemeClr val="bg2">
                  <a:lumMod val="10000"/>
                </a:schemeClr>
              </a:solidFill>
            </a:endParaRPr>
          </a:p>
          <a:p>
            <a:pPr algn="just">
              <a:lnSpc>
                <a:spcPct val="150000"/>
              </a:lnSpc>
            </a:pPr>
            <a:r>
              <a:rPr lang="it-IT" sz="1200" b="1" dirty="0">
                <a:solidFill>
                  <a:schemeClr val="bg2">
                    <a:lumMod val="10000"/>
                  </a:schemeClr>
                </a:solidFill>
              </a:rPr>
              <a:t>Istruzioni Operative</a:t>
            </a:r>
          </a:p>
          <a:p>
            <a:pPr algn="just">
              <a:lnSpc>
                <a:spcPct val="150000"/>
              </a:lnSpc>
            </a:pPr>
            <a:r>
              <a:rPr lang="it-IT" sz="1200" dirty="0">
                <a:solidFill>
                  <a:schemeClr val="bg2">
                    <a:lumMod val="10000"/>
                  </a:schemeClr>
                </a:solidFill>
              </a:rPr>
              <a:t>Selezionare i seguenti parametri obbligatori:</a:t>
            </a:r>
          </a:p>
          <a:p>
            <a:pPr algn="just">
              <a:lnSpc>
                <a:spcPct val="150000"/>
              </a:lnSpc>
            </a:pPr>
            <a:r>
              <a:rPr lang="it-IT" sz="1200" dirty="0">
                <a:solidFill>
                  <a:schemeClr val="bg2">
                    <a:lumMod val="10000"/>
                  </a:schemeClr>
                </a:solidFill>
              </a:rPr>
              <a:t>• Anno di riferimento (obbligatorio)</a:t>
            </a:r>
          </a:p>
          <a:p>
            <a:pPr algn="just">
              <a:lnSpc>
                <a:spcPct val="150000"/>
              </a:lnSpc>
            </a:pPr>
            <a:r>
              <a:rPr lang="it-IT" sz="1200" dirty="0">
                <a:solidFill>
                  <a:schemeClr val="bg2">
                    <a:lumMod val="10000"/>
                  </a:schemeClr>
                </a:solidFill>
              </a:rPr>
              <a:t>• Data inizio validità (obbligatorio)</a:t>
            </a:r>
          </a:p>
          <a:p>
            <a:pPr algn="just">
              <a:lnSpc>
                <a:spcPct val="150000"/>
              </a:lnSpc>
            </a:pPr>
            <a:r>
              <a:rPr lang="it-IT" sz="1200" dirty="0">
                <a:solidFill>
                  <a:schemeClr val="bg2">
                    <a:lumMod val="10000"/>
                  </a:schemeClr>
                </a:solidFill>
              </a:rPr>
              <a:t>• Regione inviante (obbligatorio)</a:t>
            </a:r>
          </a:p>
          <a:p>
            <a:pPr algn="just">
              <a:lnSpc>
                <a:spcPct val="150000"/>
              </a:lnSpc>
            </a:pPr>
            <a:r>
              <a:rPr lang="it-IT" sz="1200" dirty="0">
                <a:solidFill>
                  <a:schemeClr val="bg2">
                    <a:lumMod val="10000"/>
                  </a:schemeClr>
                </a:solidFill>
              </a:rPr>
              <a:t>• File del tariffario (icona graffetta - obbligatorio)</a:t>
            </a:r>
          </a:p>
          <a:p>
            <a:pPr algn="just">
              <a:lnSpc>
                <a:spcPct val="150000"/>
              </a:lnSpc>
            </a:pPr>
            <a:r>
              <a:rPr lang="it-IT" sz="1200" dirty="0">
                <a:solidFill>
                  <a:schemeClr val="bg2">
                    <a:lumMod val="10000"/>
                  </a:schemeClr>
                </a:solidFill>
              </a:rPr>
              <a:t>Al termine, cliccare sul pulsante </a:t>
            </a:r>
            <a:r>
              <a:rPr lang="it-IT" sz="1200" b="1" i="1" dirty="0">
                <a:solidFill>
                  <a:schemeClr val="bg2">
                    <a:lumMod val="10000"/>
                  </a:schemeClr>
                </a:solidFill>
              </a:rPr>
              <a:t>“Invia” </a:t>
            </a:r>
            <a:r>
              <a:rPr lang="it-IT" sz="1200" dirty="0">
                <a:solidFill>
                  <a:schemeClr val="bg2">
                    <a:lumMod val="10000"/>
                  </a:schemeClr>
                </a:solidFill>
              </a:rPr>
              <a:t>per registrare la richiesta di acquisizione. Il sistema effettua i controlli previsti, assegna un numero batch e consente la consultazione dello stato di avanzamento della richiesta, consultabile dal pulsante </a:t>
            </a:r>
            <a:r>
              <a:rPr lang="it-IT" sz="1200" b="1" i="1" dirty="0">
                <a:solidFill>
                  <a:schemeClr val="bg2">
                    <a:lumMod val="10000"/>
                  </a:schemeClr>
                </a:solidFill>
              </a:rPr>
              <a:t>“Visualizza Richiesta”.</a:t>
            </a:r>
          </a:p>
        </p:txBody>
      </p:sp>
    </p:spTree>
    <p:extLst>
      <p:ext uri="{BB962C8B-B14F-4D97-AF65-F5344CB8AC3E}">
        <p14:creationId xmlns:p14="http://schemas.microsoft.com/office/powerpoint/2010/main" val="40284556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A3101-8F4C-83ED-CB07-F46484A9D996}"/>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561F438E-E456-6A96-0FE7-7F3ECCBED4A5}"/>
              </a:ext>
            </a:extLst>
          </p:cNvPr>
          <p:cNvSpPr/>
          <p:nvPr/>
        </p:nvSpPr>
        <p:spPr>
          <a:xfrm>
            <a:off x="867584" y="765411"/>
            <a:ext cx="11145118" cy="400110"/>
          </a:xfrm>
          <a:prstGeom prst="rect">
            <a:avLst/>
          </a:prstGeom>
        </p:spPr>
        <p:txBody>
          <a:bodyPr wrap="square">
            <a:spAutoFit/>
          </a:bodyPr>
          <a:lstStyle/>
          <a:p>
            <a:r>
              <a:rPr lang="it-IT" sz="2000" b="1" dirty="0">
                <a:solidFill>
                  <a:srgbClr val="003D6A"/>
                </a:solidFill>
                <a:latin typeface="+mj-lt"/>
              </a:rPr>
              <a:t> 4. Richieste Acquisizione E Validazione Dati – Richiedere Validazione Drg Ricoveri ​</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3A934CF4-90DE-5284-B4A5-729B0C5FA97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22791FCB-60E2-672F-38A2-CCCFABA7057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01" name="Picture 5">
            <a:extLst>
              <a:ext uri="{FF2B5EF4-FFF2-40B4-BE49-F238E27FC236}">
                <a16:creationId xmlns:a16="http://schemas.microsoft.com/office/drawing/2014/main" id="{A4B433CE-4A53-DC73-7AB6-50BB3ABEF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8" y="1509507"/>
            <a:ext cx="6912000" cy="334114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303633BC-B3EF-E18D-F51D-431E870A311D}"/>
              </a:ext>
            </a:extLst>
          </p:cNvPr>
          <p:cNvSpPr/>
          <p:nvPr/>
        </p:nvSpPr>
        <p:spPr>
          <a:xfrm>
            <a:off x="7281557" y="1509507"/>
            <a:ext cx="4731145" cy="4220643"/>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200" dirty="0">
                <a:solidFill>
                  <a:schemeClr val="bg2">
                    <a:lumMod val="10000"/>
                  </a:schemeClr>
                </a:solidFill>
              </a:rPr>
              <a:t>La funzionalità in oggetto permette di registrare la richiesta di acquisizione e validazione del DRG attribuito ai ricoveri addebitati alla Regione Campania da altre Regioni o Province Autonome, consentendo di verificare la correttezza del DRG assegnato e di gestire eventuali contestazioni per difformità rilevate.</a:t>
            </a:r>
          </a:p>
          <a:p>
            <a:pPr algn="just">
              <a:lnSpc>
                <a:spcPct val="150000"/>
              </a:lnSpc>
            </a:pPr>
            <a:endParaRPr lang="it-IT" sz="1200" dirty="0">
              <a:solidFill>
                <a:schemeClr val="bg2">
                  <a:lumMod val="10000"/>
                </a:schemeClr>
              </a:solidFill>
            </a:endParaRPr>
          </a:p>
          <a:p>
            <a:pPr algn="just">
              <a:lnSpc>
                <a:spcPct val="150000"/>
              </a:lnSpc>
            </a:pPr>
            <a:r>
              <a:rPr lang="it-IT" sz="1200" b="1" dirty="0">
                <a:solidFill>
                  <a:schemeClr val="bg2">
                    <a:lumMod val="10000"/>
                  </a:schemeClr>
                </a:solidFill>
              </a:rPr>
              <a:t>Istruzioni Operative</a:t>
            </a:r>
          </a:p>
          <a:p>
            <a:pPr algn="just">
              <a:lnSpc>
                <a:spcPct val="150000"/>
              </a:lnSpc>
            </a:pPr>
            <a:r>
              <a:rPr lang="it-IT" sz="1200" dirty="0">
                <a:solidFill>
                  <a:schemeClr val="bg2">
                    <a:lumMod val="10000"/>
                  </a:schemeClr>
                </a:solidFill>
              </a:rPr>
              <a:t>Selezionare i seguenti parametri obbligatori:</a:t>
            </a:r>
          </a:p>
          <a:p>
            <a:pPr algn="just">
              <a:lnSpc>
                <a:spcPct val="150000"/>
              </a:lnSpc>
            </a:pPr>
            <a:r>
              <a:rPr lang="it-IT" sz="1200" dirty="0">
                <a:solidFill>
                  <a:schemeClr val="bg2">
                    <a:lumMod val="10000"/>
                  </a:schemeClr>
                </a:solidFill>
              </a:rPr>
              <a:t>• Anno di riferimento (obbligatorio)</a:t>
            </a:r>
          </a:p>
          <a:p>
            <a:pPr algn="just">
              <a:lnSpc>
                <a:spcPct val="150000"/>
              </a:lnSpc>
            </a:pPr>
            <a:r>
              <a:rPr lang="it-IT" sz="1200" dirty="0">
                <a:solidFill>
                  <a:schemeClr val="bg2">
                    <a:lumMod val="10000"/>
                  </a:schemeClr>
                </a:solidFill>
              </a:rPr>
              <a:t>• File prodotto dal grouper (obbligatorio)</a:t>
            </a:r>
          </a:p>
          <a:p>
            <a:pPr algn="just">
              <a:lnSpc>
                <a:spcPct val="150000"/>
              </a:lnSpc>
            </a:pPr>
            <a:r>
              <a:rPr lang="it-IT" sz="1200" dirty="0">
                <a:solidFill>
                  <a:schemeClr val="bg2">
                    <a:lumMod val="10000"/>
                  </a:schemeClr>
                </a:solidFill>
              </a:rPr>
              <a:t>• Regione inviante (non obbligatorio)</a:t>
            </a:r>
          </a:p>
          <a:p>
            <a:pPr algn="just">
              <a:lnSpc>
                <a:spcPct val="150000"/>
              </a:lnSpc>
            </a:pPr>
            <a:r>
              <a:rPr lang="it-IT" sz="1200" dirty="0">
                <a:solidFill>
                  <a:schemeClr val="bg2">
                    <a:lumMod val="10000"/>
                  </a:schemeClr>
                </a:solidFill>
              </a:rPr>
              <a:t>Al termine, cliccare sul pulsante </a:t>
            </a:r>
            <a:r>
              <a:rPr lang="it-IT" sz="1200" b="1" i="1" dirty="0">
                <a:solidFill>
                  <a:schemeClr val="bg2">
                    <a:lumMod val="10000"/>
                  </a:schemeClr>
                </a:solidFill>
              </a:rPr>
              <a:t>“Invia” </a:t>
            </a:r>
            <a:r>
              <a:rPr lang="it-IT" sz="1200" dirty="0">
                <a:solidFill>
                  <a:schemeClr val="bg2">
                    <a:lumMod val="10000"/>
                  </a:schemeClr>
                </a:solidFill>
              </a:rPr>
              <a:t>per registrare la richiesta di validazione. Il sistema effettua i controlli previsti, assegna un numero batch e consente la consultazione dello stato di avanzamento della richiesta, consultabile dal pulsante </a:t>
            </a:r>
            <a:r>
              <a:rPr lang="it-IT" sz="1200" b="1" i="1" dirty="0">
                <a:solidFill>
                  <a:schemeClr val="bg2">
                    <a:lumMod val="10000"/>
                  </a:schemeClr>
                </a:solidFill>
              </a:rPr>
              <a:t>“Visualizza Richiesta”.</a:t>
            </a:r>
          </a:p>
        </p:txBody>
      </p:sp>
    </p:spTree>
    <p:extLst>
      <p:ext uri="{BB962C8B-B14F-4D97-AF65-F5344CB8AC3E}">
        <p14:creationId xmlns:p14="http://schemas.microsoft.com/office/powerpoint/2010/main" val="2928743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98CCD-E426-C766-6EEB-92F43C639E39}"/>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2D8C57A5-565B-8E86-6293-5A367FECC09E}"/>
              </a:ext>
            </a:extLst>
          </p:cNvPr>
          <p:cNvSpPr/>
          <p:nvPr/>
        </p:nvSpPr>
        <p:spPr>
          <a:xfrm>
            <a:off x="867583" y="765411"/>
            <a:ext cx="11324417" cy="707886"/>
          </a:xfrm>
          <a:prstGeom prst="rect">
            <a:avLst/>
          </a:prstGeom>
        </p:spPr>
        <p:txBody>
          <a:bodyPr wrap="square">
            <a:spAutoFit/>
          </a:bodyPr>
          <a:lstStyle/>
          <a:p>
            <a:r>
              <a:rPr lang="it-IT" sz="2000" b="1" dirty="0">
                <a:solidFill>
                  <a:srgbClr val="003D6A"/>
                </a:solidFill>
                <a:latin typeface="+mj-lt"/>
              </a:rPr>
              <a:t> 5. Richieste Acquisizione E Validazione Dati – Richiedere Validazione Prestazioni Mobilità Interregionale Passiva</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B31D8A69-15D5-3C42-AB7B-A35DF30A32CE}"/>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D3D0959-56DB-7904-EDB0-888C14C6E033}"/>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22" name="Picture 2">
            <a:extLst>
              <a:ext uri="{FF2B5EF4-FFF2-40B4-BE49-F238E27FC236}">
                <a16:creationId xmlns:a16="http://schemas.microsoft.com/office/drawing/2014/main" id="{B8D7C993-53F3-A19B-E00E-DF9588B32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8" y="1509507"/>
            <a:ext cx="6912000" cy="332026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BE8FA883-B91B-F553-4EB5-BD4C79296684}"/>
              </a:ext>
            </a:extLst>
          </p:cNvPr>
          <p:cNvSpPr/>
          <p:nvPr/>
        </p:nvSpPr>
        <p:spPr>
          <a:xfrm>
            <a:off x="7281557" y="1509507"/>
            <a:ext cx="4731145" cy="5231945"/>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400" dirty="0">
                <a:solidFill>
                  <a:schemeClr val="bg2">
                    <a:lumMod val="10000"/>
                  </a:schemeClr>
                </a:solidFill>
              </a:rPr>
              <a:t>La funzionalità in oggetto permette di registrare la richiesta di validazione dei dati delle prestazioni erogate a cittadini della Regione da strutture sanitarie extra-regionali, al fine di verificarne la correttezza e consentire la gestione di eventuali contestazioni.</a:t>
            </a:r>
          </a:p>
          <a:p>
            <a:pPr algn="just">
              <a:lnSpc>
                <a:spcPct val="150000"/>
              </a:lnSpc>
            </a:pPr>
            <a:endParaRPr lang="it-IT" sz="1400" b="1" dirty="0">
              <a:solidFill>
                <a:schemeClr val="bg2">
                  <a:lumMod val="10000"/>
                </a:schemeClr>
              </a:solidFill>
            </a:endParaRPr>
          </a:p>
          <a:p>
            <a:pPr algn="just">
              <a:lnSpc>
                <a:spcPct val="150000"/>
              </a:lnSpc>
            </a:pPr>
            <a:r>
              <a:rPr lang="it-IT" sz="1400" b="1" dirty="0">
                <a:solidFill>
                  <a:schemeClr val="bg2">
                    <a:lumMod val="10000"/>
                  </a:schemeClr>
                </a:solidFill>
              </a:rPr>
              <a:t>Istruzioni Operative</a:t>
            </a:r>
          </a:p>
          <a:p>
            <a:pPr algn="just">
              <a:lnSpc>
                <a:spcPct val="150000"/>
              </a:lnSpc>
            </a:pPr>
            <a:r>
              <a:rPr lang="it-IT" sz="1400" dirty="0">
                <a:solidFill>
                  <a:schemeClr val="bg2">
                    <a:lumMod val="10000"/>
                  </a:schemeClr>
                </a:solidFill>
              </a:rPr>
              <a:t>Selezionare i seguenti parametri obbligatori:</a:t>
            </a:r>
          </a:p>
          <a:p>
            <a:pPr algn="just">
              <a:lnSpc>
                <a:spcPct val="150000"/>
              </a:lnSpc>
            </a:pPr>
            <a:r>
              <a:rPr lang="it-IT" sz="1400" dirty="0">
                <a:solidFill>
                  <a:schemeClr val="bg2">
                    <a:lumMod val="10000"/>
                  </a:schemeClr>
                </a:solidFill>
              </a:rPr>
              <a:t>• Anno di riferimento (obbligatorio)</a:t>
            </a:r>
          </a:p>
          <a:p>
            <a:pPr algn="just">
              <a:lnSpc>
                <a:spcPct val="150000"/>
              </a:lnSpc>
            </a:pPr>
            <a:r>
              <a:rPr lang="it-IT" sz="1400" dirty="0">
                <a:solidFill>
                  <a:schemeClr val="bg2">
                    <a:lumMod val="10000"/>
                  </a:schemeClr>
                </a:solidFill>
              </a:rPr>
              <a:t>• Regione creditrice (obbligatorio)</a:t>
            </a:r>
          </a:p>
          <a:p>
            <a:pPr algn="just">
              <a:lnSpc>
                <a:spcPct val="150000"/>
              </a:lnSpc>
            </a:pPr>
            <a:r>
              <a:rPr lang="it-IT" sz="1400" dirty="0">
                <a:solidFill>
                  <a:schemeClr val="bg2">
                    <a:lumMod val="10000"/>
                  </a:schemeClr>
                </a:solidFill>
              </a:rPr>
              <a:t>• Tipologia di prestazione da validare (obbligatorio)</a:t>
            </a:r>
          </a:p>
          <a:p>
            <a:pPr algn="just">
              <a:lnSpc>
                <a:spcPct val="150000"/>
              </a:lnSpc>
            </a:pPr>
            <a:r>
              <a:rPr lang="it-IT" sz="1400" dirty="0">
                <a:solidFill>
                  <a:schemeClr val="bg2">
                    <a:lumMod val="10000"/>
                  </a:schemeClr>
                </a:solidFill>
              </a:rPr>
              <a:t>Al termine, cliccare sul pulsante </a:t>
            </a:r>
            <a:r>
              <a:rPr lang="it-IT" sz="1400" b="1" i="1" dirty="0">
                <a:solidFill>
                  <a:schemeClr val="bg2">
                    <a:lumMod val="10000"/>
                  </a:schemeClr>
                </a:solidFill>
              </a:rPr>
              <a:t>“Invia” </a:t>
            </a:r>
            <a:r>
              <a:rPr lang="it-IT" sz="1400" dirty="0">
                <a:solidFill>
                  <a:schemeClr val="bg2">
                    <a:lumMod val="10000"/>
                  </a:schemeClr>
                </a:solidFill>
              </a:rPr>
              <a:t>per registrare la richiesta di validazione. Il sistema effettua i controlli previsti, assegna un numero batch e consente la consultazione dello stato di avanzamento della richiesta, consultabile dal pulsante </a:t>
            </a:r>
            <a:r>
              <a:rPr lang="it-IT" sz="1400" b="1" i="1" dirty="0">
                <a:solidFill>
                  <a:schemeClr val="bg2">
                    <a:lumMod val="10000"/>
                  </a:schemeClr>
                </a:solidFill>
              </a:rPr>
              <a:t>“Visualizza Richiesta”.</a:t>
            </a:r>
          </a:p>
        </p:txBody>
      </p:sp>
    </p:spTree>
    <p:extLst>
      <p:ext uri="{BB962C8B-B14F-4D97-AF65-F5344CB8AC3E}">
        <p14:creationId xmlns:p14="http://schemas.microsoft.com/office/powerpoint/2010/main" val="3792413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7FC9C-0F30-531F-4C61-39A21CB18C1F}"/>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B864C675-775C-FBCA-0ECF-D738917A02C0}"/>
              </a:ext>
            </a:extLst>
          </p:cNvPr>
          <p:cNvSpPr txBox="1"/>
          <p:nvPr/>
        </p:nvSpPr>
        <p:spPr>
          <a:xfrm>
            <a:off x="1760417" y="3716640"/>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dirty="0"/>
          </a:p>
        </p:txBody>
      </p:sp>
      <p:sp>
        <p:nvSpPr>
          <p:cNvPr id="4" name="CasellaDiTesto 3">
            <a:extLst>
              <a:ext uri="{FF2B5EF4-FFF2-40B4-BE49-F238E27FC236}">
                <a16:creationId xmlns:a16="http://schemas.microsoft.com/office/drawing/2014/main" id="{8F1F780F-0E9C-BEBE-3B82-BB610902A808}"/>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D3231743-E1E8-D8E6-E29F-223FB86DB689}"/>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34B1D624-C017-3134-E54C-B409EE17FE05}"/>
              </a:ext>
            </a:extLst>
          </p:cNvPr>
          <p:cNvSpPr/>
          <p:nvPr/>
        </p:nvSpPr>
        <p:spPr>
          <a:xfrm>
            <a:off x="1117256" y="3871213"/>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4EDE889C-4980-CD37-8300-663F30770D2E}"/>
              </a:ext>
            </a:extLst>
          </p:cNvPr>
          <p:cNvSpPr txBox="1"/>
          <p:nvPr/>
        </p:nvSpPr>
        <p:spPr>
          <a:xfrm>
            <a:off x="1760416" y="890072"/>
            <a:ext cx="9314327" cy="4190314"/>
          </a:xfrm>
          <a:prstGeom prst="rect">
            <a:avLst/>
          </a:prstGeom>
          <a:noFill/>
        </p:spPr>
        <p:txBody>
          <a:bodyPr wrap="square" rtlCol="0">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Visualizzare</a:t>
            </a:r>
            <a:r>
              <a:rPr lang="it-IT" sz="2000" dirty="0">
                <a:solidFill>
                  <a:schemeClr val="bg1"/>
                </a:solidFill>
                <a:latin typeface="Arial" panose="020B0604020202020204" pitchFamily="34" charset="0"/>
                <a:cs typeface="Arial" panose="020B0604020202020204" pitchFamily="34" charset="0"/>
              </a:rPr>
              <a:t> </a:t>
            </a:r>
            <a:r>
              <a:rPr lang="it-IT" sz="2000" b="1" dirty="0">
                <a:solidFill>
                  <a:srgbClr val="003D6A"/>
                </a:solidFill>
                <a:latin typeface="Arial" panose="020B0604020202020204" pitchFamily="34" charset="0"/>
                <a:cs typeface="Arial" panose="020B0604020202020204" pitchFamily="34" charset="0"/>
              </a:rPr>
              <a:t>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2824261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38EB8-0346-24E8-179C-5BE86A82418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9BD8ED92-1CE1-FC25-538F-E495F330BD61}"/>
              </a:ext>
            </a:extLst>
          </p:cNvPr>
          <p:cNvSpPr/>
          <p:nvPr/>
        </p:nvSpPr>
        <p:spPr>
          <a:xfrm>
            <a:off x="867584" y="765411"/>
            <a:ext cx="5940000" cy="400110"/>
          </a:xfrm>
          <a:prstGeom prst="rect">
            <a:avLst/>
          </a:prstGeom>
        </p:spPr>
        <p:txBody>
          <a:bodyPr wrap="square" lIns="91440" tIns="45720" rIns="91440" bIns="45720" anchor="t">
            <a:spAutoFit/>
          </a:bodyPr>
          <a:lstStyle/>
          <a:p>
            <a:r>
              <a:rPr lang="it-IT" sz="2000" b="1" dirty="0">
                <a:solidFill>
                  <a:srgbClr val="003D6A"/>
                </a:solidFill>
                <a:latin typeface="+mj-lt"/>
              </a:rPr>
              <a:t>Visualizzare Richiesta Elaborazione Batch</a:t>
            </a:r>
            <a:endParaRPr lang="en-GB" sz="2000" b="1" dirty="0">
              <a:solidFill>
                <a:srgbClr val="003D6A"/>
              </a:solidFill>
              <a:latin typeface="+mj-lt"/>
            </a:endParaRPr>
          </a:p>
        </p:txBody>
      </p:sp>
      <p:sp>
        <p:nvSpPr>
          <p:cNvPr id="20" name="Rettangolo 19">
            <a:extLst>
              <a:ext uri="{FF2B5EF4-FFF2-40B4-BE49-F238E27FC236}">
                <a16:creationId xmlns:a16="http://schemas.microsoft.com/office/drawing/2014/main" id="{D68A0E74-56A8-EA03-BBFF-04C7329BF98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99416A4-0C52-C9DF-4E78-4CE41C7FB07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testo, schermata, software, Icona del computer&#10;&#10;Il contenuto generato dall'IA potrebbe non essere corretto.">
            <a:extLst>
              <a:ext uri="{FF2B5EF4-FFF2-40B4-BE49-F238E27FC236}">
                <a16:creationId xmlns:a16="http://schemas.microsoft.com/office/drawing/2014/main" id="{59DDE71A-C0EF-3702-8AB7-5E068A66EDF0}"/>
              </a:ext>
            </a:extLst>
          </p:cNvPr>
          <p:cNvPicPr>
            <a:picLocks noChangeAspect="1"/>
          </p:cNvPicPr>
          <p:nvPr/>
        </p:nvPicPr>
        <p:blipFill>
          <a:blip r:embed="rId2"/>
          <a:stretch>
            <a:fillRect/>
          </a:stretch>
        </p:blipFill>
        <p:spPr>
          <a:xfrm>
            <a:off x="179298" y="1509507"/>
            <a:ext cx="6912000" cy="3244178"/>
          </a:xfrm>
          <a:prstGeom prst="rect">
            <a:avLst/>
          </a:prstGeom>
        </p:spPr>
      </p:pic>
      <p:sp>
        <p:nvSpPr>
          <p:cNvPr id="3" name="Rettangolo 2">
            <a:extLst>
              <a:ext uri="{FF2B5EF4-FFF2-40B4-BE49-F238E27FC236}">
                <a16:creationId xmlns:a16="http://schemas.microsoft.com/office/drawing/2014/main" id="{D1296006-4389-7CAF-CFCD-C3B203B2EF7A}"/>
              </a:ext>
            </a:extLst>
          </p:cNvPr>
          <p:cNvSpPr/>
          <p:nvPr/>
        </p:nvSpPr>
        <p:spPr>
          <a:xfrm>
            <a:off x="7281557" y="1509507"/>
            <a:ext cx="4731145" cy="477464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200" dirty="0">
                <a:solidFill>
                  <a:schemeClr val="bg2">
                    <a:lumMod val="10000"/>
                  </a:schemeClr>
                </a:solidFill>
              </a:rPr>
              <a:t>La funzionalità in oggetto permette di visualizzare lo stato di elaborazione delle richieste registrate, tramite la consultazione delle informazioni associate a uno specifico batch.</a:t>
            </a:r>
          </a:p>
          <a:p>
            <a:pPr algn="just">
              <a:lnSpc>
                <a:spcPct val="150000"/>
              </a:lnSpc>
            </a:pPr>
            <a:endParaRPr lang="it-IT" sz="1200" dirty="0">
              <a:solidFill>
                <a:schemeClr val="bg2">
                  <a:lumMod val="10000"/>
                </a:schemeClr>
              </a:solidFill>
            </a:endParaRPr>
          </a:p>
          <a:p>
            <a:pPr>
              <a:lnSpc>
                <a:spcPct val="150000"/>
              </a:lnSpc>
            </a:pPr>
            <a:r>
              <a:rPr lang="it-IT" sz="1200" b="1" dirty="0">
                <a:solidFill>
                  <a:schemeClr val="bg2">
                    <a:lumMod val="10000"/>
                  </a:schemeClr>
                </a:solidFill>
              </a:rPr>
              <a:t>Istruzioni Operative</a:t>
            </a:r>
            <a:br>
              <a:rPr lang="it-IT" sz="1200" dirty="0">
                <a:solidFill>
                  <a:schemeClr val="bg2">
                    <a:lumMod val="10000"/>
                  </a:schemeClr>
                </a:solidFill>
              </a:rPr>
            </a:br>
            <a:r>
              <a:rPr lang="it-IT" sz="1200" dirty="0">
                <a:solidFill>
                  <a:schemeClr val="bg2">
                    <a:lumMod val="10000"/>
                  </a:schemeClr>
                </a:solidFill>
              </a:rPr>
              <a:t>Selezionare uno dei seguenti parametri:</a:t>
            </a:r>
          </a:p>
          <a:p>
            <a:pPr>
              <a:lnSpc>
                <a:spcPct val="150000"/>
              </a:lnSpc>
            </a:pPr>
            <a:r>
              <a:rPr lang="it-IT" sz="1200" dirty="0">
                <a:solidFill>
                  <a:schemeClr val="bg2">
                    <a:lumMod val="10000"/>
                  </a:schemeClr>
                </a:solidFill>
              </a:rPr>
              <a:t>• ID Richiesta (digitare il codice identificativo del batch)</a:t>
            </a:r>
            <a:br>
              <a:rPr lang="it-IT" sz="1200" dirty="0">
                <a:solidFill>
                  <a:schemeClr val="bg2">
                    <a:lumMod val="10000"/>
                  </a:schemeClr>
                </a:solidFill>
              </a:rPr>
            </a:br>
            <a:r>
              <a:rPr lang="it-IT" sz="1200" dirty="0">
                <a:solidFill>
                  <a:schemeClr val="bg2">
                    <a:lumMod val="10000"/>
                  </a:schemeClr>
                </a:solidFill>
              </a:rPr>
              <a:t>• Descrizione (riferita allo specifica funzionalità)</a:t>
            </a:r>
            <a:br>
              <a:rPr lang="it-IT" sz="1200" dirty="0">
                <a:solidFill>
                  <a:schemeClr val="bg2">
                    <a:lumMod val="10000"/>
                  </a:schemeClr>
                </a:solidFill>
              </a:rPr>
            </a:br>
            <a:r>
              <a:rPr lang="it-IT" sz="1200" dirty="0">
                <a:solidFill>
                  <a:schemeClr val="bg2">
                    <a:lumMod val="10000"/>
                  </a:schemeClr>
                </a:solidFill>
              </a:rPr>
              <a:t>• Data Richiesta Da</a:t>
            </a:r>
            <a:br>
              <a:rPr lang="it-IT" sz="1200" dirty="0">
                <a:solidFill>
                  <a:schemeClr val="bg2">
                    <a:lumMod val="10000"/>
                  </a:schemeClr>
                </a:solidFill>
              </a:rPr>
            </a:br>
            <a:r>
              <a:rPr lang="it-IT" sz="1200" dirty="0">
                <a:solidFill>
                  <a:schemeClr val="bg2">
                    <a:lumMod val="10000"/>
                  </a:schemeClr>
                </a:solidFill>
              </a:rPr>
              <a:t>• Data Richiesta A</a:t>
            </a:r>
            <a:br>
              <a:rPr lang="it-IT" sz="1200" dirty="0">
                <a:solidFill>
                  <a:schemeClr val="bg2">
                    <a:lumMod val="10000"/>
                  </a:schemeClr>
                </a:solidFill>
              </a:rPr>
            </a:br>
            <a:r>
              <a:rPr lang="it-IT" sz="1200" dirty="0">
                <a:solidFill>
                  <a:schemeClr val="bg2">
                    <a:lumMod val="10000"/>
                  </a:schemeClr>
                </a:solidFill>
              </a:rPr>
              <a:t>• Tipo Elaborazione</a:t>
            </a:r>
            <a:br>
              <a:rPr lang="it-IT" sz="1200" dirty="0">
                <a:solidFill>
                  <a:schemeClr val="bg2">
                    <a:lumMod val="10000"/>
                  </a:schemeClr>
                </a:solidFill>
              </a:rPr>
            </a:br>
            <a:r>
              <a:rPr lang="it-IT" sz="1200" dirty="0">
                <a:solidFill>
                  <a:schemeClr val="bg2">
                    <a:lumMod val="10000"/>
                  </a:schemeClr>
                </a:solidFill>
              </a:rPr>
              <a:t>• Stato Batch</a:t>
            </a:r>
          </a:p>
          <a:p>
            <a:pPr algn="just">
              <a:lnSpc>
                <a:spcPct val="150000"/>
              </a:lnSpc>
            </a:pPr>
            <a:r>
              <a:rPr lang="it-IT" sz="1200" dirty="0">
                <a:solidFill>
                  <a:schemeClr val="bg2">
                    <a:lumMod val="10000"/>
                  </a:schemeClr>
                </a:solidFill>
              </a:rPr>
              <a:t>Al termine, cliccare sul pulsante </a:t>
            </a:r>
            <a:r>
              <a:rPr lang="it-IT" sz="1200" b="1" i="1" dirty="0">
                <a:solidFill>
                  <a:schemeClr val="bg2">
                    <a:lumMod val="10000"/>
                  </a:schemeClr>
                </a:solidFill>
              </a:rPr>
              <a:t>“Cerca” </a:t>
            </a:r>
            <a:r>
              <a:rPr lang="it-IT" sz="1200" dirty="0">
                <a:solidFill>
                  <a:schemeClr val="bg2">
                    <a:lumMod val="10000"/>
                  </a:schemeClr>
                </a:solidFill>
              </a:rPr>
              <a:t>per visualizzare lo stato di elaborazione e i dettagli della richiesta associata al batch selezionato.</a:t>
            </a:r>
          </a:p>
          <a:p>
            <a:pPr algn="just">
              <a:lnSpc>
                <a:spcPct val="150000"/>
              </a:lnSpc>
            </a:pPr>
            <a:r>
              <a:rPr lang="it-IT" sz="1200" dirty="0">
                <a:solidFill>
                  <a:schemeClr val="bg2">
                    <a:lumMod val="10000"/>
                  </a:schemeClr>
                </a:solidFill>
              </a:rPr>
              <a:t>Il pulsante </a:t>
            </a:r>
            <a:r>
              <a:rPr lang="it-IT" sz="1200" b="1" i="1" dirty="0">
                <a:solidFill>
                  <a:schemeClr val="bg2">
                    <a:lumMod val="10000"/>
                  </a:schemeClr>
                </a:solidFill>
              </a:rPr>
              <a:t>“Reset” </a:t>
            </a:r>
            <a:r>
              <a:rPr lang="it-IT" sz="1200" dirty="0">
                <a:solidFill>
                  <a:schemeClr val="bg2">
                    <a:lumMod val="10000"/>
                  </a:schemeClr>
                </a:solidFill>
              </a:rPr>
              <a:t>consente di pulire i campi inseriti e impostare una nuova ricerca.</a:t>
            </a:r>
          </a:p>
        </p:txBody>
      </p:sp>
    </p:spTree>
    <p:extLst>
      <p:ext uri="{BB962C8B-B14F-4D97-AF65-F5344CB8AC3E}">
        <p14:creationId xmlns:p14="http://schemas.microsoft.com/office/powerpoint/2010/main" val="22940483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C4B33-8928-B15E-18FE-0AC475202B4D}"/>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15DE90DA-0E73-0EF1-3350-1625FD70E3F7}"/>
              </a:ext>
            </a:extLst>
          </p:cNvPr>
          <p:cNvSpPr txBox="1"/>
          <p:nvPr/>
        </p:nvSpPr>
        <p:spPr>
          <a:xfrm>
            <a:off x="1760417" y="4187751"/>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a:p>
        </p:txBody>
      </p:sp>
      <p:sp>
        <p:nvSpPr>
          <p:cNvPr id="4" name="CasellaDiTesto 3">
            <a:extLst>
              <a:ext uri="{FF2B5EF4-FFF2-40B4-BE49-F238E27FC236}">
                <a16:creationId xmlns:a16="http://schemas.microsoft.com/office/drawing/2014/main" id="{4CF36B02-2813-7069-606E-C89051F87024}"/>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3F31520E-2F56-B01E-014A-63667EAA3A31}"/>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747B182F-856D-9FCE-0395-531451EC1428}"/>
              </a:ext>
            </a:extLst>
          </p:cNvPr>
          <p:cNvSpPr/>
          <p:nvPr/>
        </p:nvSpPr>
        <p:spPr>
          <a:xfrm>
            <a:off x="1117256" y="4321788"/>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C001C0FC-3888-231B-3547-16DDC71E04AF}"/>
              </a:ext>
            </a:extLst>
          </p:cNvPr>
          <p:cNvSpPr txBox="1"/>
          <p:nvPr/>
        </p:nvSpPr>
        <p:spPr>
          <a:xfrm>
            <a:off x="1760417" y="890072"/>
            <a:ext cx="5513294" cy="4190314"/>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5564688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F9DED-2F01-3D5C-B321-EF93A2E2573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88F53C02-FDC7-4E54-D5F0-47B17D9FF7F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0852F8E0-0E4D-40B8-A027-E58DD7073564}"/>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9F2919B-CE2F-BF98-0468-5533AB83DFF2}"/>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Data Manager – Query 1/4</a:t>
            </a:r>
          </a:p>
        </p:txBody>
      </p:sp>
      <p:sp>
        <p:nvSpPr>
          <p:cNvPr id="5" name="Rettangolo 4">
            <a:extLst>
              <a:ext uri="{FF2B5EF4-FFF2-40B4-BE49-F238E27FC236}">
                <a16:creationId xmlns:a16="http://schemas.microsoft.com/office/drawing/2014/main" id="{EF813C2D-15D9-8FC0-0CE7-3F6886DB031B}"/>
              </a:ext>
            </a:extLst>
          </p:cNvPr>
          <p:cNvSpPr/>
          <p:nvPr/>
        </p:nvSpPr>
        <p:spPr>
          <a:xfrm>
            <a:off x="6581007" y="1450515"/>
            <a:ext cx="5431695" cy="3750194"/>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Nella sezione ‘Data Manager’ sono riportate tutte le </a:t>
            </a:r>
            <a:r>
              <a:rPr lang="it-IT" sz="1600" b="1" dirty="0">
                <a:solidFill>
                  <a:schemeClr val="bg2">
                    <a:lumMod val="10000"/>
                  </a:schemeClr>
                </a:solidFill>
              </a:rPr>
              <a:t>query</a:t>
            </a:r>
            <a:r>
              <a:rPr lang="it-IT" sz="1600" dirty="0">
                <a:solidFill>
                  <a:schemeClr val="bg2">
                    <a:lumMod val="10000"/>
                  </a:schemeClr>
                </a:solidFill>
              </a:rPr>
              <a:t> disponibili a sistema.</a:t>
            </a:r>
          </a:p>
          <a:p>
            <a:pPr algn="just">
              <a:lnSpc>
                <a:spcPct val="150000"/>
              </a:lnSpc>
            </a:pPr>
            <a:r>
              <a:rPr lang="it-IT" sz="1600" dirty="0">
                <a:solidFill>
                  <a:schemeClr val="bg2">
                    <a:lumMod val="10000"/>
                  </a:schemeClr>
                </a:solidFill>
              </a:rPr>
              <a:t>Tutte le query dell’area sono state realizzate in modo da consentire all’utente l’inserimento di parametri di input necessari per la selezione ed elaborazione dei dati richiesti ed eventualmente la scelta della modalità di ordinamento dei dati.</a:t>
            </a:r>
          </a:p>
          <a:p>
            <a:pPr algn="just">
              <a:lnSpc>
                <a:spcPct val="150000"/>
              </a:lnSpc>
            </a:pPr>
            <a:r>
              <a:rPr lang="it-IT" sz="1600" dirty="0">
                <a:solidFill>
                  <a:schemeClr val="bg2">
                    <a:lumMod val="10000"/>
                  </a:schemeClr>
                </a:solidFill>
              </a:rPr>
              <a:t>In questo manuale, a titolo di esempio, verrà riportata la descrizione dettagliata della query ‘Elenco e Dettaglio Delle Prestazioni Ancora Da Controdedurre’.</a:t>
            </a:r>
          </a:p>
        </p:txBody>
      </p:sp>
      <p:pic>
        <p:nvPicPr>
          <p:cNvPr id="6" name="Immagine 5">
            <a:extLst>
              <a:ext uri="{FF2B5EF4-FFF2-40B4-BE49-F238E27FC236}">
                <a16:creationId xmlns:a16="http://schemas.microsoft.com/office/drawing/2014/main" id="{22AC3274-32ED-3802-56CF-1E3A5A7DFE7A}"/>
              </a:ext>
            </a:extLst>
          </p:cNvPr>
          <p:cNvPicPr>
            <a:picLocks noChangeAspect="1"/>
          </p:cNvPicPr>
          <p:nvPr/>
        </p:nvPicPr>
        <p:blipFill>
          <a:blip r:embed="rId2"/>
          <a:stretch>
            <a:fillRect/>
          </a:stretch>
        </p:blipFill>
        <p:spPr>
          <a:xfrm>
            <a:off x="179298" y="1450515"/>
            <a:ext cx="6002276" cy="4832714"/>
          </a:xfrm>
          <a:prstGeom prst="rect">
            <a:avLst/>
          </a:prstGeom>
        </p:spPr>
      </p:pic>
    </p:spTree>
    <p:extLst>
      <p:ext uri="{BB962C8B-B14F-4D97-AF65-F5344CB8AC3E}">
        <p14:creationId xmlns:p14="http://schemas.microsoft.com/office/powerpoint/2010/main" val="536727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AD54E-9D13-5055-1787-5BE59A7BEC6F}"/>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026AFF10-184D-0474-8B76-42C6296C51C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E1F0D647-157C-1FA1-A225-754862DC256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53B1AC3B-FD89-5573-03ED-C8523162B344}"/>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Data Manager – Query 2/4</a:t>
            </a:r>
          </a:p>
        </p:txBody>
      </p:sp>
      <p:sp>
        <p:nvSpPr>
          <p:cNvPr id="5" name="Rettangolo 4">
            <a:extLst>
              <a:ext uri="{FF2B5EF4-FFF2-40B4-BE49-F238E27FC236}">
                <a16:creationId xmlns:a16="http://schemas.microsoft.com/office/drawing/2014/main" id="{CA045C43-1D84-BE96-855D-C762EC3A2276}"/>
              </a:ext>
            </a:extLst>
          </p:cNvPr>
          <p:cNvSpPr/>
          <p:nvPr/>
        </p:nvSpPr>
        <p:spPr>
          <a:xfrm>
            <a:off x="6740013" y="1450515"/>
            <a:ext cx="5272689"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query in ‘</a:t>
            </a:r>
            <a:r>
              <a:rPr lang="it-IT" sz="1600" b="1" i="1" dirty="0">
                <a:solidFill>
                  <a:schemeClr val="bg2">
                    <a:lumMod val="10000"/>
                  </a:schemeClr>
                </a:solidFill>
              </a:rPr>
              <a:t>Elenco e Dettaglio Delle Prestazioni Ancora Da Controdedurre</a:t>
            </a:r>
            <a:r>
              <a:rPr lang="it-IT" sz="1600" dirty="0">
                <a:solidFill>
                  <a:schemeClr val="bg2">
                    <a:lumMod val="10000"/>
                  </a:schemeClr>
                </a:solidFill>
              </a:rPr>
              <a:t>’, permette di ottenere l’elenco delle prestazioni erogate in regime di Mobilità Interregionale attiva che sono state contestate dalle Regioni/P.A. debitrici e che non sono state ancora </a:t>
            </a:r>
            <a:r>
              <a:rPr lang="it-IT" sz="1600" dirty="0" err="1">
                <a:solidFill>
                  <a:schemeClr val="bg2">
                    <a:lumMod val="10000"/>
                  </a:schemeClr>
                </a:solidFill>
              </a:rPr>
              <a:t>controdedotte</a:t>
            </a:r>
            <a:r>
              <a:rPr lang="it-IT" sz="1600" dirty="0">
                <a:solidFill>
                  <a:schemeClr val="bg2">
                    <a:lumMod val="10000"/>
                  </a:schemeClr>
                </a:solidFill>
              </a:rPr>
              <a:t>.</a:t>
            </a:r>
          </a:p>
          <a:p>
            <a:pPr algn="just">
              <a:lnSpc>
                <a:spcPct val="150000"/>
              </a:lnSpc>
            </a:pPr>
            <a:r>
              <a:rPr lang="it-IT" sz="1600" dirty="0">
                <a:solidFill>
                  <a:schemeClr val="bg2">
                    <a:lumMod val="10000"/>
                  </a:schemeClr>
                </a:solidFill>
              </a:rPr>
              <a:t>Restituisce informazioni in base alla tipologia di prestazione selezionata (Ricovero, Medicina Generale, Medicina Specialistica, Farmaceutica, Cure Termali, Somministrazioni Farmaci).</a:t>
            </a:r>
          </a:p>
        </p:txBody>
      </p:sp>
      <p:pic>
        <p:nvPicPr>
          <p:cNvPr id="2" name="Immagine 1">
            <a:extLst>
              <a:ext uri="{FF2B5EF4-FFF2-40B4-BE49-F238E27FC236}">
                <a16:creationId xmlns:a16="http://schemas.microsoft.com/office/drawing/2014/main" id="{0140003F-803D-5702-EE73-A2C8F954843E}"/>
              </a:ext>
            </a:extLst>
          </p:cNvPr>
          <p:cNvPicPr>
            <a:picLocks noChangeAspect="1"/>
          </p:cNvPicPr>
          <p:nvPr/>
        </p:nvPicPr>
        <p:blipFill>
          <a:blip r:embed="rId2"/>
          <a:stretch>
            <a:fillRect/>
          </a:stretch>
        </p:blipFill>
        <p:spPr>
          <a:xfrm>
            <a:off x="179298" y="1450515"/>
            <a:ext cx="6300470" cy="3003550"/>
          </a:xfrm>
          <a:prstGeom prst="rect">
            <a:avLst/>
          </a:prstGeom>
        </p:spPr>
      </p:pic>
    </p:spTree>
    <p:extLst>
      <p:ext uri="{BB962C8B-B14F-4D97-AF65-F5344CB8AC3E}">
        <p14:creationId xmlns:p14="http://schemas.microsoft.com/office/powerpoint/2010/main" val="2628990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69B69-B271-3A48-C3AB-1376E9BA3806}"/>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5073B26-BDC1-8B47-550C-399FB3974B0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C504C9AA-5E9D-4A19-C58A-030BB971ACDA}"/>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583E9B96-5804-5E21-F06C-4E8F0F2E854D}"/>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Data Manager – Query 3/4</a:t>
            </a:r>
          </a:p>
        </p:txBody>
      </p:sp>
      <p:sp>
        <p:nvSpPr>
          <p:cNvPr id="5" name="Rettangolo 4">
            <a:extLst>
              <a:ext uri="{FF2B5EF4-FFF2-40B4-BE49-F238E27FC236}">
                <a16:creationId xmlns:a16="http://schemas.microsoft.com/office/drawing/2014/main" id="{4C2C3216-6AFC-2362-C58E-22052CCFAB3D}"/>
              </a:ext>
            </a:extLst>
          </p:cNvPr>
          <p:cNvSpPr/>
          <p:nvPr/>
        </p:nvSpPr>
        <p:spPr>
          <a:xfrm>
            <a:off x="6740013" y="1450515"/>
            <a:ext cx="5272689" cy="448885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Specificare il valore per i seguenti campi di filtro:</a:t>
            </a:r>
          </a:p>
          <a:p>
            <a:pPr algn="just">
              <a:lnSpc>
                <a:spcPct val="150000"/>
              </a:lnSpc>
            </a:pPr>
            <a:r>
              <a:rPr lang="it-IT" sz="1600" dirty="0">
                <a:solidFill>
                  <a:schemeClr val="bg2">
                    <a:lumMod val="10000"/>
                  </a:schemeClr>
                </a:solidFill>
              </a:rPr>
              <a:t>• Tipo di prestazione (obbligatorio);</a:t>
            </a:r>
          </a:p>
          <a:p>
            <a:pPr algn="just">
              <a:lnSpc>
                <a:spcPct val="150000"/>
              </a:lnSpc>
            </a:pPr>
            <a:r>
              <a:rPr lang="it-IT" sz="1600" dirty="0">
                <a:solidFill>
                  <a:schemeClr val="bg2">
                    <a:lumMod val="10000"/>
                  </a:schemeClr>
                </a:solidFill>
              </a:rPr>
              <a:t>• Azienda sanitaria creditrice;</a:t>
            </a:r>
          </a:p>
          <a:p>
            <a:pPr algn="just">
              <a:lnSpc>
                <a:spcPct val="150000"/>
              </a:lnSpc>
            </a:pPr>
            <a:r>
              <a:rPr lang="it-IT" sz="1600" dirty="0">
                <a:solidFill>
                  <a:schemeClr val="bg2">
                    <a:lumMod val="10000"/>
                  </a:schemeClr>
                </a:solidFill>
              </a:rPr>
              <a:t>• Anno di competenza (obbligatorio);</a:t>
            </a:r>
          </a:p>
          <a:p>
            <a:pPr algn="just">
              <a:lnSpc>
                <a:spcPct val="150000"/>
              </a:lnSpc>
            </a:pPr>
            <a:r>
              <a:rPr lang="it-IT" sz="1600" dirty="0">
                <a:solidFill>
                  <a:schemeClr val="bg2">
                    <a:lumMod val="10000"/>
                  </a:schemeClr>
                </a:solidFill>
              </a:rPr>
              <a:t>• Tipologia errore</a:t>
            </a:r>
          </a:p>
          <a:p>
            <a:pPr algn="just">
              <a:lnSpc>
                <a:spcPct val="150000"/>
              </a:lnSpc>
            </a:pPr>
            <a:r>
              <a:rPr lang="it-IT" sz="1600" dirty="0">
                <a:solidFill>
                  <a:schemeClr val="bg2">
                    <a:lumMod val="10000"/>
                  </a:schemeClr>
                </a:solidFill>
              </a:rPr>
              <a:t>• Errore</a:t>
            </a:r>
          </a:p>
          <a:p>
            <a:pPr algn="just">
              <a:lnSpc>
                <a:spcPct val="150000"/>
              </a:lnSpc>
            </a:pPr>
            <a:r>
              <a:rPr lang="it-IT" sz="1600" dirty="0">
                <a:solidFill>
                  <a:schemeClr val="bg2">
                    <a:lumMod val="10000"/>
                  </a:schemeClr>
                </a:solidFill>
              </a:rPr>
              <a:t>• Ente Creditore</a:t>
            </a:r>
          </a:p>
          <a:p>
            <a:pPr algn="just">
              <a:lnSpc>
                <a:spcPct val="150000"/>
              </a:lnSpc>
            </a:pPr>
            <a:br>
              <a:rPr lang="it-IT" sz="1600" dirty="0">
                <a:solidFill>
                  <a:schemeClr val="bg2">
                    <a:lumMod val="10000"/>
                  </a:schemeClr>
                </a:solidFill>
              </a:rPr>
            </a:br>
            <a:r>
              <a:rPr lang="it-IT" sz="1600" dirty="0">
                <a:solidFill>
                  <a:schemeClr val="bg2">
                    <a:lumMod val="10000"/>
                  </a:schemeClr>
                </a:solidFill>
              </a:rPr>
              <a:t>Avviare la query cliccando sul tasto “</a:t>
            </a:r>
            <a:r>
              <a:rPr lang="it-IT" sz="1600" b="1" i="1" dirty="0">
                <a:solidFill>
                  <a:schemeClr val="bg2">
                    <a:lumMod val="10000"/>
                  </a:schemeClr>
                </a:solidFill>
              </a:rPr>
              <a:t>Cerca</a:t>
            </a:r>
            <a:r>
              <a:rPr lang="it-IT" sz="1600" dirty="0">
                <a:solidFill>
                  <a:schemeClr val="bg2">
                    <a:lumMod val="10000"/>
                  </a:schemeClr>
                </a:solidFill>
              </a:rPr>
              <a:t>”. </a:t>
            </a:r>
            <a:br>
              <a:rPr lang="it-IT" sz="1600" dirty="0">
                <a:solidFill>
                  <a:schemeClr val="bg2">
                    <a:lumMod val="10000"/>
                  </a:schemeClr>
                </a:solidFill>
              </a:rPr>
            </a:br>
            <a:r>
              <a:rPr lang="it-IT" sz="1600" dirty="0">
                <a:solidFill>
                  <a:schemeClr val="bg2">
                    <a:lumMod val="10000"/>
                  </a:schemeClr>
                </a:solidFill>
              </a:rPr>
              <a:t>La query avvia la ricerca e restituisce la pagina che riporta le prestazioni che soddisfano i parametri specificati in input.</a:t>
            </a:r>
          </a:p>
        </p:txBody>
      </p:sp>
      <p:pic>
        <p:nvPicPr>
          <p:cNvPr id="2" name="Immagine 1">
            <a:extLst>
              <a:ext uri="{FF2B5EF4-FFF2-40B4-BE49-F238E27FC236}">
                <a16:creationId xmlns:a16="http://schemas.microsoft.com/office/drawing/2014/main" id="{D9FF4D72-3869-5F16-CADA-5B194305DBF1}"/>
              </a:ext>
            </a:extLst>
          </p:cNvPr>
          <p:cNvPicPr>
            <a:picLocks noChangeAspect="1"/>
          </p:cNvPicPr>
          <p:nvPr/>
        </p:nvPicPr>
        <p:blipFill>
          <a:blip r:embed="rId2"/>
          <a:stretch>
            <a:fillRect/>
          </a:stretch>
        </p:blipFill>
        <p:spPr>
          <a:xfrm>
            <a:off x="179298" y="1450515"/>
            <a:ext cx="5171451" cy="2465326"/>
          </a:xfrm>
          <a:prstGeom prst="rect">
            <a:avLst/>
          </a:prstGeom>
        </p:spPr>
      </p:pic>
      <p:pic>
        <p:nvPicPr>
          <p:cNvPr id="6" name="Immagine 5">
            <a:extLst>
              <a:ext uri="{FF2B5EF4-FFF2-40B4-BE49-F238E27FC236}">
                <a16:creationId xmlns:a16="http://schemas.microsoft.com/office/drawing/2014/main" id="{24A610BA-C0A6-4C74-3609-5EC1546BAED4}"/>
              </a:ext>
            </a:extLst>
          </p:cNvPr>
          <p:cNvPicPr>
            <a:picLocks noChangeAspect="1"/>
          </p:cNvPicPr>
          <p:nvPr/>
        </p:nvPicPr>
        <p:blipFill>
          <a:blip r:embed="rId3"/>
          <a:stretch>
            <a:fillRect/>
          </a:stretch>
        </p:blipFill>
        <p:spPr>
          <a:xfrm>
            <a:off x="281172" y="2906613"/>
            <a:ext cx="6299835" cy="3032760"/>
          </a:xfrm>
          <a:prstGeom prst="rect">
            <a:avLst/>
          </a:prstGeom>
        </p:spPr>
      </p:pic>
    </p:spTree>
    <p:extLst>
      <p:ext uri="{BB962C8B-B14F-4D97-AF65-F5344CB8AC3E}">
        <p14:creationId xmlns:p14="http://schemas.microsoft.com/office/powerpoint/2010/main" val="2851369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9E268-2D1B-E8CE-1695-64CA296FAAE9}"/>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08D59C8-F339-3FA3-0382-0C9317B21178}"/>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9D1A7EC2-CCA0-CFEC-14FC-AD3E017E18B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05F4F461-92EE-13B6-A9D2-C215622402F3}"/>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Data Manager – Query 4/4</a:t>
            </a:r>
          </a:p>
        </p:txBody>
      </p:sp>
      <p:sp>
        <p:nvSpPr>
          <p:cNvPr id="5" name="Rettangolo 4">
            <a:extLst>
              <a:ext uri="{FF2B5EF4-FFF2-40B4-BE49-F238E27FC236}">
                <a16:creationId xmlns:a16="http://schemas.microsoft.com/office/drawing/2014/main" id="{E8B9D629-C5B5-AED8-6AA5-66011EA7A991}"/>
              </a:ext>
            </a:extLst>
          </p:cNvPr>
          <p:cNvSpPr/>
          <p:nvPr/>
        </p:nvSpPr>
        <p:spPr>
          <a:xfrm>
            <a:off x="6740013" y="1450515"/>
            <a:ext cx="5272689" cy="3011530"/>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visualizzare i dati delle contestazioni sollevate su uno specifico ricovero, selezionarlo e cliccare sul tasto “</a:t>
            </a:r>
            <a:r>
              <a:rPr lang="it-IT" sz="1600" b="1" i="1" dirty="0">
                <a:solidFill>
                  <a:schemeClr val="bg2">
                    <a:lumMod val="10000"/>
                  </a:schemeClr>
                </a:solidFill>
              </a:rPr>
              <a:t>Visualizza</a:t>
            </a:r>
            <a:r>
              <a:rPr lang="it-IT" sz="1600" dirty="0">
                <a:solidFill>
                  <a:schemeClr val="bg2">
                    <a:lumMod val="10000"/>
                  </a:schemeClr>
                </a:solidFill>
              </a:rPr>
              <a:t>” presente nella sezione Azioni. Si aprirà il dettaglio, come in figura.</a:t>
            </a:r>
          </a:p>
          <a:p>
            <a:pPr algn="just">
              <a:lnSpc>
                <a:spcPct val="150000"/>
              </a:lnSpc>
            </a:pPr>
            <a:r>
              <a:rPr lang="it-IT" sz="1600" dirty="0">
                <a:solidFill>
                  <a:schemeClr val="bg2">
                    <a:lumMod val="10000"/>
                  </a:schemeClr>
                </a:solidFill>
              </a:rPr>
              <a:t>Per avviare la produzione del file cliccare sul tasto “</a:t>
            </a:r>
            <a:r>
              <a:rPr lang="it-IT" sz="1600" b="1" i="1" dirty="0">
                <a:solidFill>
                  <a:schemeClr val="bg2">
                    <a:lumMod val="10000"/>
                  </a:schemeClr>
                </a:solidFill>
              </a:rPr>
              <a:t>Esporta</a:t>
            </a:r>
            <a:r>
              <a:rPr lang="it-IT" sz="1600" dirty="0">
                <a:solidFill>
                  <a:schemeClr val="bg2">
                    <a:lumMod val="10000"/>
                  </a:schemeClr>
                </a:solidFill>
              </a:rPr>
              <a:t>”. La query avvia la ricerca, produce il file richiesto che riporta l’elenco delle prestazioni che soddisfano i parametri specificati in input.</a:t>
            </a:r>
          </a:p>
        </p:txBody>
      </p:sp>
      <p:pic>
        <p:nvPicPr>
          <p:cNvPr id="6" name="Immagine 5">
            <a:extLst>
              <a:ext uri="{FF2B5EF4-FFF2-40B4-BE49-F238E27FC236}">
                <a16:creationId xmlns:a16="http://schemas.microsoft.com/office/drawing/2014/main" id="{BFCBF48B-5F76-616B-7056-959949697F3C}"/>
              </a:ext>
            </a:extLst>
          </p:cNvPr>
          <p:cNvPicPr>
            <a:picLocks noChangeAspect="1"/>
          </p:cNvPicPr>
          <p:nvPr/>
        </p:nvPicPr>
        <p:blipFill>
          <a:blip r:embed="rId2"/>
          <a:stretch>
            <a:fillRect/>
          </a:stretch>
        </p:blipFill>
        <p:spPr>
          <a:xfrm>
            <a:off x="179298" y="1450515"/>
            <a:ext cx="4172710" cy="2008755"/>
          </a:xfrm>
          <a:prstGeom prst="rect">
            <a:avLst/>
          </a:prstGeom>
        </p:spPr>
      </p:pic>
      <p:pic>
        <p:nvPicPr>
          <p:cNvPr id="7" name="Immagine 6">
            <a:extLst>
              <a:ext uri="{FF2B5EF4-FFF2-40B4-BE49-F238E27FC236}">
                <a16:creationId xmlns:a16="http://schemas.microsoft.com/office/drawing/2014/main" id="{333EA5F8-4AF7-80EA-8EC6-9553380542FF}"/>
              </a:ext>
            </a:extLst>
          </p:cNvPr>
          <p:cNvPicPr>
            <a:picLocks noChangeAspect="1"/>
          </p:cNvPicPr>
          <p:nvPr/>
        </p:nvPicPr>
        <p:blipFill>
          <a:blip r:embed="rId3"/>
          <a:stretch>
            <a:fillRect/>
          </a:stretch>
        </p:blipFill>
        <p:spPr>
          <a:xfrm>
            <a:off x="507912" y="3295374"/>
            <a:ext cx="6073095" cy="3426790"/>
          </a:xfrm>
          <a:prstGeom prst="rect">
            <a:avLst/>
          </a:prstGeom>
        </p:spPr>
      </p:pic>
    </p:spTree>
    <p:extLst>
      <p:ext uri="{BB962C8B-B14F-4D97-AF65-F5344CB8AC3E}">
        <p14:creationId xmlns:p14="http://schemas.microsoft.com/office/powerpoint/2010/main" val="1993141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38EB8-0346-24E8-179C-5BE86A82418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9BD8ED92-1CE1-FC25-538F-E495F330BD61}"/>
              </a:ext>
            </a:extLst>
          </p:cNvPr>
          <p:cNvSpPr/>
          <p:nvPr/>
        </p:nvSpPr>
        <p:spPr>
          <a:xfrm>
            <a:off x="867584" y="765411"/>
            <a:ext cx="5940000" cy="400110"/>
          </a:xfrm>
          <a:prstGeom prst="rect">
            <a:avLst/>
          </a:prstGeom>
        </p:spPr>
        <p:txBody>
          <a:bodyPr wrap="square" lIns="91440" tIns="45720" rIns="91440" bIns="45720" anchor="t">
            <a:spAutoFit/>
          </a:bodyPr>
          <a:lstStyle/>
          <a:p>
            <a:r>
              <a:rPr lang="it-IT" sz="2000" b="1">
                <a:solidFill>
                  <a:srgbClr val="003D6A"/>
                </a:solidFill>
                <a:latin typeface="+mj-lt"/>
              </a:rPr>
              <a:t>Home Page 2/2</a:t>
            </a:r>
            <a:endParaRPr lang="en-GB" sz="2000" b="1">
              <a:solidFill>
                <a:srgbClr val="003D6A"/>
              </a:solidFill>
              <a:latin typeface="+mj-lt"/>
            </a:endParaRPr>
          </a:p>
        </p:txBody>
      </p:sp>
      <p:sp>
        <p:nvSpPr>
          <p:cNvPr id="20" name="Rettangolo 19">
            <a:extLst>
              <a:ext uri="{FF2B5EF4-FFF2-40B4-BE49-F238E27FC236}">
                <a16:creationId xmlns:a16="http://schemas.microsoft.com/office/drawing/2014/main" id="{D68A0E74-56A8-EA03-BBFF-04C7329BF98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99416A4-0C52-C9DF-4E78-4CE41C7FB075}"/>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5E1A7632-B910-DF83-4D6E-B3BD4E1CD758}"/>
              </a:ext>
            </a:extLst>
          </p:cNvPr>
          <p:cNvSpPr/>
          <p:nvPr/>
        </p:nvSpPr>
        <p:spPr>
          <a:xfrm>
            <a:off x="7281557" y="1509507"/>
            <a:ext cx="473114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La navigazione è facilitata da una </a:t>
            </a:r>
            <a:r>
              <a:rPr lang="it-IT" sz="1600" dirty="0" err="1">
                <a:solidFill>
                  <a:schemeClr val="bg2">
                    <a:lumMod val="10000"/>
                  </a:schemeClr>
                </a:solidFill>
              </a:rPr>
              <a:t>Sidebar</a:t>
            </a:r>
            <a:r>
              <a:rPr lang="it-IT" sz="1600" dirty="0">
                <a:solidFill>
                  <a:schemeClr val="bg2">
                    <a:lumMod val="10000"/>
                  </a:schemeClr>
                </a:solidFill>
              </a:rPr>
              <a:t> a scomparsa, che organizza le diverse funzionalità disponibili secondo criteri di utilizzo.</a:t>
            </a:r>
          </a:p>
          <a:p>
            <a:pPr algn="just">
              <a:lnSpc>
                <a:spcPct val="150000"/>
              </a:lnSpc>
            </a:pPr>
            <a:r>
              <a:rPr lang="it-IT" sz="1600" dirty="0">
                <a:solidFill>
                  <a:schemeClr val="bg2">
                    <a:lumMod val="10000"/>
                  </a:schemeClr>
                </a:solidFill>
              </a:rPr>
              <a:t>Le voci presenti sono disposte nel seguente ordine:</a:t>
            </a:r>
          </a:p>
          <a:p>
            <a:pPr algn="just">
              <a:lnSpc>
                <a:spcPct val="150000"/>
              </a:lnSpc>
            </a:pPr>
            <a:r>
              <a:rPr lang="it-IT" sz="1600" dirty="0">
                <a:solidFill>
                  <a:schemeClr val="bg2">
                    <a:lumMod val="10000"/>
                  </a:schemeClr>
                </a:solidFill>
              </a:rPr>
              <a:t>• Accesso alla pagina iniziale dell’Area (Home page del Sistema) (2);</a:t>
            </a:r>
          </a:p>
          <a:p>
            <a:pPr algn="just">
              <a:lnSpc>
                <a:spcPct val="150000"/>
              </a:lnSpc>
            </a:pPr>
            <a:r>
              <a:rPr lang="it-IT" sz="1600" dirty="0">
                <a:solidFill>
                  <a:schemeClr val="bg2">
                    <a:lumMod val="10000"/>
                  </a:schemeClr>
                </a:solidFill>
              </a:rPr>
              <a:t>• Funzionalità dell’Area, suddivise in gruppi accessibili tramite menu a tendina (3);</a:t>
            </a:r>
          </a:p>
          <a:p>
            <a:pPr algn="just">
              <a:lnSpc>
                <a:spcPct val="150000"/>
              </a:lnSpc>
            </a:pPr>
            <a:r>
              <a:rPr lang="it-IT" sz="1600" dirty="0">
                <a:solidFill>
                  <a:schemeClr val="bg2">
                    <a:lumMod val="10000"/>
                  </a:schemeClr>
                </a:solidFill>
              </a:rPr>
              <a:t>• Sezione dedicata alle query e ai report (4);</a:t>
            </a:r>
          </a:p>
        </p:txBody>
      </p:sp>
      <p:sp>
        <p:nvSpPr>
          <p:cNvPr id="10" name="Connettore 9">
            <a:extLst>
              <a:ext uri="{FF2B5EF4-FFF2-40B4-BE49-F238E27FC236}">
                <a16:creationId xmlns:a16="http://schemas.microsoft.com/office/drawing/2014/main" id="{11B560ED-6A42-7412-F337-F8794EC8C851}"/>
              </a:ext>
            </a:extLst>
          </p:cNvPr>
          <p:cNvSpPr/>
          <p:nvPr/>
        </p:nvSpPr>
        <p:spPr>
          <a:xfrm>
            <a:off x="4299627" y="3187374"/>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2</a:t>
            </a:r>
            <a:endParaRPr lang="en-GB" sz="1600" b="1"/>
          </a:p>
        </p:txBody>
      </p:sp>
      <p:pic>
        <p:nvPicPr>
          <p:cNvPr id="3" name="Immagine 2">
            <a:extLst>
              <a:ext uri="{FF2B5EF4-FFF2-40B4-BE49-F238E27FC236}">
                <a16:creationId xmlns:a16="http://schemas.microsoft.com/office/drawing/2014/main" id="{1580D6DD-1087-58FF-3244-ED298B071B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298" y="1509507"/>
            <a:ext cx="6842891" cy="3305464"/>
          </a:xfrm>
          <a:prstGeom prst="rect">
            <a:avLst/>
          </a:prstGeom>
          <a:noFill/>
          <a:ln>
            <a:noFill/>
          </a:ln>
        </p:spPr>
      </p:pic>
      <p:sp>
        <p:nvSpPr>
          <p:cNvPr id="11" name="Connettore 10">
            <a:extLst>
              <a:ext uri="{FF2B5EF4-FFF2-40B4-BE49-F238E27FC236}">
                <a16:creationId xmlns:a16="http://schemas.microsoft.com/office/drawing/2014/main" id="{703BFEF3-E275-B715-B027-949F482AF655}"/>
              </a:ext>
            </a:extLst>
          </p:cNvPr>
          <p:cNvSpPr/>
          <p:nvPr/>
        </p:nvSpPr>
        <p:spPr>
          <a:xfrm>
            <a:off x="1244968" y="1818788"/>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2</a:t>
            </a:r>
            <a:endParaRPr lang="en-GB" sz="1600" b="1" dirty="0"/>
          </a:p>
        </p:txBody>
      </p:sp>
      <p:sp>
        <p:nvSpPr>
          <p:cNvPr id="5" name="Connettore 4">
            <a:extLst>
              <a:ext uri="{FF2B5EF4-FFF2-40B4-BE49-F238E27FC236}">
                <a16:creationId xmlns:a16="http://schemas.microsoft.com/office/drawing/2014/main" id="{06B8354D-BDC3-93BB-5DC9-E04E30513BA1}"/>
              </a:ext>
            </a:extLst>
          </p:cNvPr>
          <p:cNvSpPr/>
          <p:nvPr/>
        </p:nvSpPr>
        <p:spPr>
          <a:xfrm>
            <a:off x="1244968" y="283179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3</a:t>
            </a:r>
            <a:endParaRPr lang="en-GB" sz="1600" b="1"/>
          </a:p>
        </p:txBody>
      </p:sp>
      <p:sp>
        <p:nvSpPr>
          <p:cNvPr id="6" name="Connettore 5">
            <a:extLst>
              <a:ext uri="{FF2B5EF4-FFF2-40B4-BE49-F238E27FC236}">
                <a16:creationId xmlns:a16="http://schemas.microsoft.com/office/drawing/2014/main" id="{E096B7C8-DD79-2E3B-2DC3-1FE669221FCD}"/>
              </a:ext>
            </a:extLst>
          </p:cNvPr>
          <p:cNvSpPr/>
          <p:nvPr/>
        </p:nvSpPr>
        <p:spPr>
          <a:xfrm>
            <a:off x="1244968" y="3702202"/>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a:t>4</a:t>
            </a:r>
            <a:endParaRPr lang="en-GB" sz="1600" b="1"/>
          </a:p>
        </p:txBody>
      </p:sp>
    </p:spTree>
    <p:extLst>
      <p:ext uri="{BB962C8B-B14F-4D97-AF65-F5344CB8AC3E}">
        <p14:creationId xmlns:p14="http://schemas.microsoft.com/office/powerpoint/2010/main" val="14045109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CE464-4965-3351-FA3C-D7D5A2439604}"/>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D9801A84-801B-F1EE-44C1-6371FEA2CD1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C0A8812A-9DF6-C7CC-D53D-F87AF220A7A7}"/>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B453BCED-3FF8-F316-F0C1-B118173737BC}"/>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Data Manager – Report 1/2</a:t>
            </a:r>
          </a:p>
        </p:txBody>
      </p:sp>
      <p:sp>
        <p:nvSpPr>
          <p:cNvPr id="5" name="Rettangolo 4">
            <a:extLst>
              <a:ext uri="{FF2B5EF4-FFF2-40B4-BE49-F238E27FC236}">
                <a16:creationId xmlns:a16="http://schemas.microsoft.com/office/drawing/2014/main" id="{511ABB2D-A56C-7EEC-1B0B-EEC572532DDB}"/>
              </a:ext>
            </a:extLst>
          </p:cNvPr>
          <p:cNvSpPr/>
          <p:nvPr/>
        </p:nvSpPr>
        <p:spPr>
          <a:xfrm>
            <a:off x="6581007" y="1450515"/>
            <a:ext cx="5431695" cy="3380862"/>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Nella sezione ‘Data Manager’ sono riportate tutti i </a:t>
            </a:r>
            <a:r>
              <a:rPr lang="it-IT" sz="1600" b="1" dirty="0">
                <a:solidFill>
                  <a:schemeClr val="bg2">
                    <a:lumMod val="10000"/>
                  </a:schemeClr>
                </a:solidFill>
              </a:rPr>
              <a:t>report</a:t>
            </a:r>
            <a:r>
              <a:rPr lang="it-IT" sz="1600" dirty="0">
                <a:solidFill>
                  <a:schemeClr val="bg2">
                    <a:lumMod val="10000"/>
                  </a:schemeClr>
                </a:solidFill>
              </a:rPr>
              <a:t> disponibili a sistema.</a:t>
            </a:r>
            <a:br>
              <a:rPr lang="it-IT" sz="1600" dirty="0">
                <a:solidFill>
                  <a:schemeClr val="bg2">
                    <a:lumMod val="10000"/>
                  </a:schemeClr>
                </a:solidFill>
              </a:rPr>
            </a:br>
            <a:r>
              <a:rPr lang="it-IT" sz="1600" dirty="0">
                <a:solidFill>
                  <a:schemeClr val="bg2">
                    <a:lumMod val="10000"/>
                  </a:schemeClr>
                </a:solidFill>
              </a:rPr>
              <a:t>Tutti i report dell’area sono realizzati in modo da consentire all’utente l’inserimento di parametri di input necessari ai processi di reporting ed eventualmente la scelta della modalità di ordinamento dei dati.</a:t>
            </a:r>
            <a:br>
              <a:rPr lang="it-IT" sz="1600" dirty="0">
                <a:solidFill>
                  <a:schemeClr val="bg2">
                    <a:lumMod val="10000"/>
                  </a:schemeClr>
                </a:solidFill>
              </a:rPr>
            </a:br>
            <a:r>
              <a:rPr lang="it-IT" sz="1600" dirty="0">
                <a:solidFill>
                  <a:schemeClr val="bg2">
                    <a:lumMod val="10000"/>
                  </a:schemeClr>
                </a:solidFill>
              </a:rPr>
              <a:t>In questo manuale, a titolo di esempio, verrà riportata la descrizione dettagliata del report ‘Report Anomalie Per Acquisizione Contestazioni Mobilità Interregionale Attiva’.</a:t>
            </a:r>
          </a:p>
        </p:txBody>
      </p:sp>
      <p:pic>
        <p:nvPicPr>
          <p:cNvPr id="10" name="Immagine 9">
            <a:extLst>
              <a:ext uri="{FF2B5EF4-FFF2-40B4-BE49-F238E27FC236}">
                <a16:creationId xmlns:a16="http://schemas.microsoft.com/office/drawing/2014/main" id="{65E43507-801B-87EF-7096-5140190ACF24}"/>
              </a:ext>
            </a:extLst>
          </p:cNvPr>
          <p:cNvPicPr>
            <a:picLocks noChangeAspect="1"/>
          </p:cNvPicPr>
          <p:nvPr/>
        </p:nvPicPr>
        <p:blipFill>
          <a:blip r:embed="rId2"/>
          <a:stretch>
            <a:fillRect/>
          </a:stretch>
        </p:blipFill>
        <p:spPr>
          <a:xfrm>
            <a:off x="179298" y="1450515"/>
            <a:ext cx="5977272" cy="5112000"/>
          </a:xfrm>
          <a:prstGeom prst="rect">
            <a:avLst/>
          </a:prstGeom>
        </p:spPr>
      </p:pic>
    </p:spTree>
    <p:extLst>
      <p:ext uri="{BB962C8B-B14F-4D97-AF65-F5344CB8AC3E}">
        <p14:creationId xmlns:p14="http://schemas.microsoft.com/office/powerpoint/2010/main" val="9885575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E9F4A-4B1C-0044-340B-4415807BD330}"/>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A1D3C51B-F0DD-3BCB-99CB-5BDF6A321E1F}"/>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BF0C7FAE-5ECB-B921-5771-30219B284FA1}"/>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36ED3A0E-AE2D-79D2-50E0-AD6768C9628C}"/>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2. Data Manager – Report 2/2</a:t>
            </a:r>
          </a:p>
        </p:txBody>
      </p:sp>
      <p:sp>
        <p:nvSpPr>
          <p:cNvPr id="5" name="Rettangolo 4">
            <a:extLst>
              <a:ext uri="{FF2B5EF4-FFF2-40B4-BE49-F238E27FC236}">
                <a16:creationId xmlns:a16="http://schemas.microsoft.com/office/drawing/2014/main" id="{2EBEC7B6-5099-C5EB-F1DF-CCA6D7A44DBC}"/>
              </a:ext>
            </a:extLst>
          </p:cNvPr>
          <p:cNvSpPr/>
          <p:nvPr/>
        </p:nvSpPr>
        <p:spPr>
          <a:xfrm>
            <a:off x="6734908" y="1450515"/>
            <a:ext cx="5277794" cy="2642198"/>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Nella funzionalità che permette di utilizzare Il report ‘</a:t>
            </a:r>
            <a:r>
              <a:rPr lang="it-IT" sz="1600" b="1" i="1" dirty="0">
                <a:solidFill>
                  <a:schemeClr val="bg2">
                    <a:lumMod val="10000"/>
                  </a:schemeClr>
                </a:solidFill>
              </a:rPr>
              <a:t>Report Anomalie Per Acquisizione Contestazioni Mobilità Interregionale Attiva</a:t>
            </a:r>
            <a:r>
              <a:rPr lang="it-IT" sz="1600" dirty="0">
                <a:solidFill>
                  <a:schemeClr val="bg2">
                    <a:lumMod val="10000"/>
                  </a:schemeClr>
                </a:solidFill>
              </a:rPr>
              <a:t>’  occorre specificare:</a:t>
            </a:r>
          </a:p>
          <a:p>
            <a:pPr marL="285750" indent="-285750">
              <a:lnSpc>
                <a:spcPct val="150000"/>
              </a:lnSpc>
              <a:buFont typeface="Arial" panose="020B0604020202020204" pitchFamily="34" charset="0"/>
              <a:buChar char="•"/>
            </a:pPr>
            <a:r>
              <a:rPr lang="it-IT" sz="1600" dirty="0">
                <a:solidFill>
                  <a:schemeClr val="bg2">
                    <a:lumMod val="10000"/>
                  </a:schemeClr>
                </a:solidFill>
              </a:rPr>
              <a:t>Anno di Riferimento (obbligatorio);</a:t>
            </a:r>
          </a:p>
          <a:p>
            <a:pPr marL="285750" indent="-285750">
              <a:lnSpc>
                <a:spcPct val="150000"/>
              </a:lnSpc>
              <a:buFont typeface="Arial" panose="020B0604020202020204" pitchFamily="34" charset="0"/>
              <a:buChar char="•"/>
            </a:pPr>
            <a:r>
              <a:rPr lang="it-IT" sz="1600" dirty="0">
                <a:solidFill>
                  <a:schemeClr val="bg2">
                    <a:lumMod val="10000"/>
                  </a:schemeClr>
                </a:solidFill>
              </a:rPr>
              <a:t>Regione Inviante (obbligatorio);</a:t>
            </a:r>
          </a:p>
          <a:p>
            <a:pPr marL="285750" indent="-285750">
              <a:lnSpc>
                <a:spcPct val="150000"/>
              </a:lnSpc>
              <a:buFont typeface="Arial" panose="020B0604020202020204" pitchFamily="34" charset="0"/>
              <a:buChar char="•"/>
            </a:pPr>
            <a:r>
              <a:rPr lang="it-IT" sz="1600" dirty="0">
                <a:solidFill>
                  <a:schemeClr val="bg2">
                    <a:lumMod val="10000"/>
                  </a:schemeClr>
                </a:solidFill>
              </a:rPr>
              <a:t>Ente Creditore obbligatorio).</a:t>
            </a:r>
          </a:p>
          <a:p>
            <a:pPr algn="just">
              <a:lnSpc>
                <a:spcPct val="150000"/>
              </a:lnSpc>
            </a:pPr>
            <a:r>
              <a:rPr lang="it-IT" sz="1600" dirty="0">
                <a:solidFill>
                  <a:schemeClr val="bg2">
                    <a:lumMod val="10000"/>
                  </a:schemeClr>
                </a:solidFill>
              </a:rPr>
              <a:t>Produrre il report cliccando sul tasto “</a:t>
            </a:r>
            <a:r>
              <a:rPr lang="it-IT" sz="1600" b="1" i="1" dirty="0">
                <a:solidFill>
                  <a:schemeClr val="bg2">
                    <a:lumMod val="10000"/>
                  </a:schemeClr>
                </a:solidFill>
              </a:rPr>
              <a:t>Download</a:t>
            </a:r>
            <a:r>
              <a:rPr lang="it-IT" sz="1600" dirty="0">
                <a:solidFill>
                  <a:schemeClr val="bg2">
                    <a:lumMod val="10000"/>
                  </a:schemeClr>
                </a:solidFill>
              </a:rPr>
              <a:t>”.</a:t>
            </a:r>
          </a:p>
        </p:txBody>
      </p:sp>
      <p:pic>
        <p:nvPicPr>
          <p:cNvPr id="2" name="Immagine 1">
            <a:extLst>
              <a:ext uri="{FF2B5EF4-FFF2-40B4-BE49-F238E27FC236}">
                <a16:creationId xmlns:a16="http://schemas.microsoft.com/office/drawing/2014/main" id="{55452ABE-D9B5-23BE-F8A3-62EAEDD6FE40}"/>
              </a:ext>
            </a:extLst>
          </p:cNvPr>
          <p:cNvPicPr>
            <a:picLocks noChangeAspect="1"/>
          </p:cNvPicPr>
          <p:nvPr/>
        </p:nvPicPr>
        <p:blipFill>
          <a:blip r:embed="rId2"/>
          <a:stretch>
            <a:fillRect/>
          </a:stretch>
        </p:blipFill>
        <p:spPr>
          <a:xfrm>
            <a:off x="179298" y="1450515"/>
            <a:ext cx="6300470" cy="3043555"/>
          </a:xfrm>
          <a:prstGeom prst="rect">
            <a:avLst/>
          </a:prstGeom>
        </p:spPr>
      </p:pic>
    </p:spTree>
    <p:extLst>
      <p:ext uri="{BB962C8B-B14F-4D97-AF65-F5344CB8AC3E}">
        <p14:creationId xmlns:p14="http://schemas.microsoft.com/office/powerpoint/2010/main" val="32675207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45325-65CA-DFD5-7AF2-F6DFD4CCA695}"/>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1976E710-6005-7FF8-69F3-36E4A0193AC6}"/>
              </a:ext>
            </a:extLst>
          </p:cNvPr>
          <p:cNvSpPr txBox="1"/>
          <p:nvPr/>
        </p:nvSpPr>
        <p:spPr>
          <a:xfrm>
            <a:off x="1715785" y="4647481"/>
            <a:ext cx="9431079" cy="400110"/>
          </a:xfrm>
          <a:prstGeom prst="rect">
            <a:avLst/>
          </a:prstGeom>
          <a:solidFill>
            <a:schemeClr val="bg1"/>
          </a:solidFill>
        </p:spPr>
        <p:txBody>
          <a:bodyPr wrap="square" lIns="91440" tIns="45720" rIns="91440" bIns="45720" rtlCol="0" anchor="t">
            <a:spAutoFit/>
          </a:bodyPr>
          <a:lstStyle/>
          <a:p>
            <a:endParaRPr lang="it-IT" sz="2000">
              <a:solidFill>
                <a:srgbClr val="003D6A"/>
              </a:solidFill>
              <a:latin typeface="Arial" panose="020B0604020202020204"/>
            </a:endParaRPr>
          </a:p>
        </p:txBody>
      </p:sp>
      <p:sp>
        <p:nvSpPr>
          <p:cNvPr id="4" name="CasellaDiTesto 3">
            <a:extLst>
              <a:ext uri="{FF2B5EF4-FFF2-40B4-BE49-F238E27FC236}">
                <a16:creationId xmlns:a16="http://schemas.microsoft.com/office/drawing/2014/main" id="{F91126C0-1224-3F72-C860-02B4F898145E}"/>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5DA49056-DAE0-EA13-42D3-861B0990D658}"/>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0DE59C86-73F9-AD4F-4BA4-5424E8B5AA98}"/>
              </a:ext>
            </a:extLst>
          </p:cNvPr>
          <p:cNvSpPr/>
          <p:nvPr/>
        </p:nvSpPr>
        <p:spPr>
          <a:xfrm>
            <a:off x="1117256" y="4800822"/>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B51E5A1B-3CD3-C1EA-447F-39E1239D9758}"/>
              </a:ext>
            </a:extLst>
          </p:cNvPr>
          <p:cNvSpPr txBox="1"/>
          <p:nvPr/>
        </p:nvSpPr>
        <p:spPr>
          <a:xfrm>
            <a:off x="1760417" y="890072"/>
            <a:ext cx="5513294" cy="4190314"/>
          </a:xfrm>
          <a:prstGeom prst="rect">
            <a:avLst/>
          </a:prstGeom>
          <a:noFill/>
        </p:spPr>
        <p:txBody>
          <a:bodyPr wrap="square" rtlCol="0">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3351765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55B12-8037-38D2-E877-40A3C5522058}"/>
            </a:ext>
          </a:extLst>
        </p:cNvPr>
        <p:cNvGrpSpPr/>
        <p:nvPr/>
      </p:nvGrpSpPr>
      <p:grpSpPr>
        <a:xfrm>
          <a:off x="0" y="0"/>
          <a:ext cx="0" cy="0"/>
          <a:chOff x="0" y="0"/>
          <a:chExt cx="0" cy="0"/>
        </a:xfrm>
      </p:grpSpPr>
      <p:sp>
        <p:nvSpPr>
          <p:cNvPr id="20" name="Rettangolo 19">
            <a:extLst>
              <a:ext uri="{FF2B5EF4-FFF2-40B4-BE49-F238E27FC236}">
                <a16:creationId xmlns:a16="http://schemas.microsoft.com/office/drawing/2014/main" id="{BF2F0AC9-AE6B-B6C7-4AA0-1592F4391EAF}"/>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AA99BECC-BCC6-A512-18A4-104FE72325AB}"/>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DDA1D47-297C-96CB-0A4C-7A7B8639905C}"/>
              </a:ext>
            </a:extLst>
          </p:cNvPr>
          <p:cNvSpPr/>
          <p:nvPr/>
        </p:nvSpPr>
        <p:spPr>
          <a:xfrm>
            <a:off x="867584" y="691965"/>
            <a:ext cx="11324416" cy="506805"/>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Riferimenti Utili</a:t>
            </a:r>
          </a:p>
        </p:txBody>
      </p:sp>
      <p:sp>
        <p:nvSpPr>
          <p:cNvPr id="5" name="Rettangolo 4">
            <a:extLst>
              <a:ext uri="{FF2B5EF4-FFF2-40B4-BE49-F238E27FC236}">
                <a16:creationId xmlns:a16="http://schemas.microsoft.com/office/drawing/2014/main" id="{B1CD788E-991E-410C-68CD-D87550B69CC6}"/>
              </a:ext>
            </a:extLst>
          </p:cNvPr>
          <p:cNvSpPr/>
          <p:nvPr/>
        </p:nvSpPr>
        <p:spPr>
          <a:xfrm>
            <a:off x="6734908" y="1450515"/>
            <a:ext cx="5277794" cy="485818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Per contattare il supporto tecnico, seguire i seguenti passaggi:​</a:t>
            </a:r>
          </a:p>
          <a:p>
            <a:pPr algn="just">
              <a:lnSpc>
                <a:spcPct val="150000"/>
              </a:lnSpc>
            </a:pPr>
            <a:r>
              <a:rPr lang="it-IT" sz="1600" dirty="0">
                <a:solidFill>
                  <a:schemeClr val="bg2">
                    <a:lumMod val="10000"/>
                  </a:schemeClr>
                </a:solidFill>
              </a:rPr>
              <a:t>In qualsiasi interfaccia dell'applicativo, cercare il pulsante ‘</a:t>
            </a:r>
            <a:r>
              <a:rPr lang="it-IT" sz="1600" b="1" i="1" dirty="0">
                <a:solidFill>
                  <a:schemeClr val="bg2">
                    <a:lumMod val="10000"/>
                  </a:schemeClr>
                </a:solidFill>
              </a:rPr>
              <a:t>Supporto</a:t>
            </a:r>
            <a:r>
              <a:rPr lang="it-IT" sz="1600" dirty="0">
                <a:solidFill>
                  <a:schemeClr val="bg2">
                    <a:lumMod val="10000"/>
                  </a:schemeClr>
                </a:solidFill>
              </a:rPr>
              <a:t> </a:t>
            </a:r>
            <a:r>
              <a:rPr lang="it-IT" sz="1600" b="1" i="1" dirty="0">
                <a:solidFill>
                  <a:schemeClr val="bg2">
                    <a:lumMod val="10000"/>
                  </a:schemeClr>
                </a:solidFill>
              </a:rPr>
              <a:t>Tecnico</a:t>
            </a:r>
            <a:r>
              <a:rPr lang="it-IT" sz="1600" dirty="0">
                <a:solidFill>
                  <a:schemeClr val="bg2">
                    <a:lumMod val="10000"/>
                  </a:schemeClr>
                </a:solidFill>
              </a:rPr>
              <a:t>’.</a:t>
            </a:r>
          </a:p>
          <a:p>
            <a:pPr algn="just">
              <a:lnSpc>
                <a:spcPct val="150000"/>
              </a:lnSpc>
            </a:pPr>
            <a:r>
              <a:rPr lang="it-IT" sz="1600" dirty="0">
                <a:solidFill>
                  <a:schemeClr val="bg2">
                    <a:lumMod val="10000"/>
                  </a:schemeClr>
                </a:solidFill>
              </a:rPr>
              <a:t>Questo pulsante è situato in basso a destra dell'interfaccia e può essere attivato con il cursore del mouse.​</a:t>
            </a:r>
          </a:p>
          <a:p>
            <a:pPr algn="just">
              <a:lnSpc>
                <a:spcPct val="150000"/>
              </a:lnSpc>
            </a:pPr>
            <a:r>
              <a:rPr lang="it-IT" sz="1600" dirty="0">
                <a:solidFill>
                  <a:schemeClr val="bg2">
                    <a:lumMod val="10000"/>
                  </a:schemeClr>
                </a:solidFill>
              </a:rPr>
              <a:t>Nella pagina che si aprirà, saranno disponibili i dettagli di contatto per il supporto tecnico. Utilizzare l'email dedicata per inviare la propria richiesta di Assistenza.​</a:t>
            </a:r>
          </a:p>
          <a:p>
            <a:pPr algn="just">
              <a:lnSpc>
                <a:spcPct val="150000"/>
              </a:lnSpc>
            </a:pPr>
            <a:r>
              <a:rPr lang="it-IT" sz="1600" dirty="0">
                <a:solidFill>
                  <a:schemeClr val="bg2">
                    <a:lumMod val="10000"/>
                  </a:schemeClr>
                </a:solidFill>
              </a:rPr>
              <a:t>Comporre un'email dettagliata descrivendo il problema riscontrato o la richiesta di supporto necessaria e inviarla utilizzando l'indirizzo email fornito.</a:t>
            </a:r>
          </a:p>
        </p:txBody>
      </p:sp>
      <p:pic>
        <p:nvPicPr>
          <p:cNvPr id="7" name="Immagine 6">
            <a:extLst>
              <a:ext uri="{FF2B5EF4-FFF2-40B4-BE49-F238E27FC236}">
                <a16:creationId xmlns:a16="http://schemas.microsoft.com/office/drawing/2014/main" id="{1668268B-DB54-1F4D-D978-D612DB3B37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298" y="1450515"/>
            <a:ext cx="6300693" cy="3043555"/>
          </a:xfrm>
          <a:prstGeom prst="rect">
            <a:avLst/>
          </a:prstGeom>
          <a:noFill/>
          <a:ln>
            <a:noFill/>
          </a:ln>
        </p:spPr>
      </p:pic>
    </p:spTree>
    <p:extLst>
      <p:ext uri="{BB962C8B-B14F-4D97-AF65-F5344CB8AC3E}">
        <p14:creationId xmlns:p14="http://schemas.microsoft.com/office/powerpoint/2010/main" val="34542072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0371B6-D1E9-69F9-E138-7CE9B75E63CC}"/>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3915621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FE818-DE5A-AC43-92F1-05E2BF2F2487}"/>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5344C75D-25C8-892E-A87E-8F2FD295F558}"/>
              </a:ext>
            </a:extLst>
          </p:cNvPr>
          <p:cNvSpPr txBox="1"/>
          <p:nvPr/>
        </p:nvSpPr>
        <p:spPr>
          <a:xfrm>
            <a:off x="1760417" y="1921480"/>
            <a:ext cx="9431079" cy="400110"/>
          </a:xfrm>
          <a:prstGeom prst="rect">
            <a:avLst/>
          </a:prstGeom>
          <a:solidFill>
            <a:schemeClr val="bg1"/>
          </a:solidFill>
        </p:spPr>
        <p:txBody>
          <a:bodyPr wrap="square" lIns="91440" tIns="45720" rIns="91440" bIns="45720" rtlCol="0" anchor="t">
            <a:spAutoFit/>
          </a:bodyPr>
          <a:lstStyle>
            <a:defPPr>
              <a:defRPr lang="it-IT"/>
            </a:defPPr>
            <a:lvl1pPr>
              <a:defRPr kumimoji="0" sz="2000" b="0" i="0" u="none" strike="noStrike" cap="none" spc="0" normalizeH="0" baseline="0">
                <a:ln>
                  <a:noFill/>
                </a:ln>
                <a:solidFill>
                  <a:srgbClr val="003D6A"/>
                </a:solidFill>
                <a:effectLst/>
                <a:uLnTx/>
                <a:uFillTx/>
                <a:latin typeface="Arial" panose="020B0604020202020204"/>
              </a:defRPr>
            </a:lvl1pPr>
          </a:lstStyle>
          <a:p>
            <a:endParaRPr lang="it-IT"/>
          </a:p>
        </p:txBody>
      </p:sp>
      <p:sp>
        <p:nvSpPr>
          <p:cNvPr id="4" name="CasellaDiTesto 3">
            <a:extLst>
              <a:ext uri="{FF2B5EF4-FFF2-40B4-BE49-F238E27FC236}">
                <a16:creationId xmlns:a16="http://schemas.microsoft.com/office/drawing/2014/main" id="{FBD85829-F707-2177-095A-D56B48F8A2B5}"/>
              </a:ext>
            </a:extLst>
          </p:cNvPr>
          <p:cNvSpPr txBox="1"/>
          <p:nvPr/>
        </p:nvSpPr>
        <p:spPr>
          <a:xfrm>
            <a:off x="955157" y="426301"/>
            <a:ext cx="3561907"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Arial" panose="020B0604020202020204"/>
                <a:ea typeface="+mn-ea"/>
                <a:cs typeface="+mn-cs"/>
              </a:rPr>
              <a:t>INDICE</a:t>
            </a:r>
            <a:endParaRPr kumimoji="0" lang="en-GB" sz="3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8AF5B3E3-6FA5-7948-0B56-CD3789F017B4}"/>
              </a:ext>
            </a:extLst>
          </p:cNvPr>
          <p:cNvSpPr/>
          <p:nvPr/>
        </p:nvSpPr>
        <p:spPr>
          <a:xfrm>
            <a:off x="1036170" y="1041190"/>
            <a:ext cx="107390" cy="38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ttangolo 5">
            <a:extLst>
              <a:ext uri="{FF2B5EF4-FFF2-40B4-BE49-F238E27FC236}">
                <a16:creationId xmlns:a16="http://schemas.microsoft.com/office/drawing/2014/main" id="{A492CABD-7357-2ACD-4446-D0C56721F024}"/>
              </a:ext>
            </a:extLst>
          </p:cNvPr>
          <p:cNvSpPr/>
          <p:nvPr/>
        </p:nvSpPr>
        <p:spPr>
          <a:xfrm>
            <a:off x="1117256" y="2068178"/>
            <a:ext cx="413832"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asellaDiTesto 11">
            <a:extLst>
              <a:ext uri="{FF2B5EF4-FFF2-40B4-BE49-F238E27FC236}">
                <a16:creationId xmlns:a16="http://schemas.microsoft.com/office/drawing/2014/main" id="{D96B2C3B-1674-F52D-4675-639E89138923}"/>
              </a:ext>
            </a:extLst>
          </p:cNvPr>
          <p:cNvSpPr txBox="1"/>
          <p:nvPr/>
        </p:nvSpPr>
        <p:spPr>
          <a:xfrm>
            <a:off x="1760417" y="890072"/>
            <a:ext cx="5513294" cy="4190314"/>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Accesso al Sistema</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Home Page</a:t>
            </a:r>
          </a:p>
          <a:p>
            <a:pPr marL="342900" indent="-342900">
              <a:lnSpc>
                <a:spcPct val="150000"/>
              </a:lnSpc>
              <a:buFont typeface="+mj-lt"/>
              <a:buAutoNum type="arabicPeriod"/>
            </a:pPr>
            <a:r>
              <a:rPr lang="it-IT" sz="2000" b="1" dirty="0">
                <a:solidFill>
                  <a:srgbClr val="003D6A"/>
                </a:solidFill>
                <a:latin typeface="Arial" panose="020B0604020202020204" pitchFamily="34" charset="0"/>
                <a:cs typeface="Arial" panose="020B0604020202020204" pitchFamily="34" charset="0"/>
              </a:rPr>
              <a:t>Gestione</a:t>
            </a:r>
            <a:r>
              <a:rPr lang="it-IT" sz="2000" dirty="0">
                <a:solidFill>
                  <a:schemeClr val="bg1"/>
                </a:solidFill>
                <a:latin typeface="Arial" panose="020B0604020202020204" pitchFamily="34" charset="0"/>
                <a:cs typeface="Arial" panose="020B0604020202020204" pitchFamily="34" charset="0"/>
              </a:rPr>
              <a:t> </a:t>
            </a:r>
            <a:r>
              <a:rPr lang="it-IT" sz="2000" b="1" dirty="0">
                <a:solidFill>
                  <a:srgbClr val="003D6A"/>
                </a:solidFill>
                <a:latin typeface="Arial" panose="020B0604020202020204" pitchFamily="34" charset="0"/>
                <a:cs typeface="Arial" panose="020B0604020202020204" pitchFamily="34" charset="0"/>
              </a:rPr>
              <a:t>Dati e Modelli Mobilità</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Gestione Contestazioni e Tariffe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Produzione ed Esportazione File</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Richieste Acquisizione e Validazione Dati</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Visualizzare Richiesta Elaborazione Batch</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Data Manager</a:t>
            </a:r>
          </a:p>
          <a:p>
            <a:pPr marL="342900" indent="-342900">
              <a:lnSpc>
                <a:spcPct val="150000"/>
              </a:lnSpc>
              <a:buFont typeface="+mj-lt"/>
              <a:buAutoNum type="arabicPeriod"/>
            </a:pPr>
            <a:r>
              <a:rPr lang="it-IT" sz="2000" dirty="0">
                <a:solidFill>
                  <a:schemeClr val="bg1"/>
                </a:solidFill>
                <a:latin typeface="Arial" panose="020B0604020202020204" pitchFamily="34" charset="0"/>
                <a:cs typeface="Arial" panose="020B0604020202020204" pitchFamily="34" charset="0"/>
              </a:rPr>
              <a:t>Riferimenti Utili</a:t>
            </a:r>
          </a:p>
        </p:txBody>
      </p:sp>
    </p:spTree>
    <p:extLst>
      <p:ext uri="{BB962C8B-B14F-4D97-AF65-F5344CB8AC3E}">
        <p14:creationId xmlns:p14="http://schemas.microsoft.com/office/powerpoint/2010/main" val="178716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4E155-029A-F765-80B3-759DB74C8B6C}"/>
            </a:ext>
          </a:extLst>
        </p:cNvPr>
        <p:cNvGrpSpPr/>
        <p:nvPr/>
      </p:nvGrpSpPr>
      <p:grpSpPr>
        <a:xfrm>
          <a:off x="0" y="0"/>
          <a:ext cx="0" cy="0"/>
          <a:chOff x="0" y="0"/>
          <a:chExt cx="0" cy="0"/>
        </a:xfrm>
      </p:grpSpPr>
      <p:sp>
        <p:nvSpPr>
          <p:cNvPr id="13" name="Rettangolo 12">
            <a:extLst>
              <a:ext uri="{FF2B5EF4-FFF2-40B4-BE49-F238E27FC236}">
                <a16:creationId xmlns:a16="http://schemas.microsoft.com/office/drawing/2014/main" id="{826E8457-5577-F1BF-4129-F0957580BB9B}"/>
              </a:ext>
            </a:extLst>
          </p:cNvPr>
          <p:cNvSpPr/>
          <p:nvPr/>
        </p:nvSpPr>
        <p:spPr>
          <a:xfrm>
            <a:off x="867584" y="691965"/>
            <a:ext cx="11324416" cy="509627"/>
          </a:xfrm>
          <a:prstGeom prst="rect">
            <a:avLst/>
          </a:prstGeom>
        </p:spPr>
        <p:txBody>
          <a:bodyPr wrap="square" lIns="91440" tIns="45720" rIns="91440" bIns="45720" anchor="t">
            <a:spAutoFit/>
          </a:bodyPr>
          <a:lstStyle/>
          <a:p>
            <a:pPr>
              <a:lnSpc>
                <a:spcPct val="150000"/>
              </a:lnSpc>
            </a:pPr>
            <a:r>
              <a:rPr lang="it-IT" sz="2000" b="1" dirty="0">
                <a:solidFill>
                  <a:srgbClr val="003D6A"/>
                </a:solidFill>
                <a:latin typeface="+mj-lt"/>
              </a:rPr>
              <a:t>1. Gestione Dati e Modelli Mobilità – Consultare Modelli Mobilità Interregionale 1/4</a:t>
            </a:r>
            <a:endParaRPr lang="en-US" sz="2000" b="1" dirty="0">
              <a:solidFill>
                <a:srgbClr val="003D6A"/>
              </a:solidFill>
              <a:latin typeface="+mj-lt"/>
            </a:endParaRPr>
          </a:p>
        </p:txBody>
      </p:sp>
      <p:sp>
        <p:nvSpPr>
          <p:cNvPr id="20" name="Rettangolo 19">
            <a:extLst>
              <a:ext uri="{FF2B5EF4-FFF2-40B4-BE49-F238E27FC236}">
                <a16:creationId xmlns:a16="http://schemas.microsoft.com/office/drawing/2014/main" id="{D57560B4-ACD2-4A9F-6498-2763CCA01112}"/>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97DF723E-ED4C-2466-0F90-EE01618FCE19}"/>
              </a:ext>
            </a:extLst>
          </p:cNvPr>
          <p:cNvSpPr/>
          <p:nvPr/>
        </p:nvSpPr>
        <p:spPr>
          <a:xfrm>
            <a:off x="5971407" y="3295374"/>
            <a:ext cx="609600" cy="1334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551BF5FC-0B09-9CAB-4D55-3BC3400BA774}"/>
              </a:ext>
            </a:extLst>
          </p:cNvPr>
          <p:cNvSpPr/>
          <p:nvPr/>
        </p:nvSpPr>
        <p:spPr>
          <a:xfrm>
            <a:off x="7281557" y="1509507"/>
            <a:ext cx="4731145" cy="4858189"/>
          </a:xfrm>
          <a:prstGeom prst="rect">
            <a:avLst/>
          </a:prstGeom>
          <a:solidFill>
            <a:srgbClr val="F8FAFD"/>
          </a:solidFill>
          <a:ln w="28575">
            <a:solidFill>
              <a:srgbClr val="3481BB"/>
            </a:solidFill>
          </a:ln>
        </p:spPr>
        <p:txBody>
          <a:bodyPr wrap="square" lIns="91440" tIns="45720" rIns="91440" bIns="45720" anchor="t">
            <a:spAutoFit/>
          </a:bodyPr>
          <a:lstStyle/>
          <a:p>
            <a:pPr algn="just">
              <a:lnSpc>
                <a:spcPct val="150000"/>
              </a:lnSpc>
            </a:pPr>
            <a:r>
              <a:rPr lang="it-IT" sz="1600" dirty="0">
                <a:solidFill>
                  <a:schemeClr val="bg2">
                    <a:lumMod val="10000"/>
                  </a:schemeClr>
                </a:solidFill>
              </a:rPr>
              <a:t>A titolo di esempio si riportano le istruzioni operative per la gestione dei dati dei modelli C. Per i modelli H e D si procede con analogia.</a:t>
            </a:r>
          </a:p>
          <a:p>
            <a:pPr algn="just">
              <a:lnSpc>
                <a:spcPct val="150000"/>
              </a:lnSpc>
            </a:pPr>
            <a:br>
              <a:rPr lang="it-IT" sz="1600" dirty="0">
                <a:solidFill>
                  <a:schemeClr val="bg2">
                    <a:lumMod val="10000"/>
                  </a:schemeClr>
                </a:solidFill>
              </a:rPr>
            </a:br>
            <a:r>
              <a:rPr lang="it-IT" sz="1600" b="1" dirty="0">
                <a:solidFill>
                  <a:schemeClr val="bg2">
                    <a:lumMod val="10000"/>
                  </a:schemeClr>
                </a:solidFill>
              </a:rPr>
              <a:t>Istruzioni Operative</a:t>
            </a:r>
          </a:p>
          <a:p>
            <a:pPr algn="just">
              <a:lnSpc>
                <a:spcPct val="150000"/>
              </a:lnSpc>
            </a:pPr>
            <a:r>
              <a:rPr lang="it-IT" sz="1600" dirty="0">
                <a:solidFill>
                  <a:schemeClr val="bg2">
                    <a:lumMod val="10000"/>
                  </a:schemeClr>
                </a:solidFill>
              </a:rPr>
              <a:t>Indicare uno o più filtri di ricerca del modello di mobilità interregionale, quindi avviare la ricerca digitandoli o selezionandoli tra quelli presenti nella pagina visualizzata, in particolare: </a:t>
            </a:r>
          </a:p>
          <a:p>
            <a:pPr>
              <a:lnSpc>
                <a:spcPct val="150000"/>
              </a:lnSpc>
            </a:pPr>
            <a:r>
              <a:rPr lang="it-IT" sz="1600" dirty="0">
                <a:solidFill>
                  <a:schemeClr val="bg2">
                    <a:lumMod val="10000"/>
                  </a:schemeClr>
                </a:solidFill>
              </a:rPr>
              <a:t>• Tipo modello (obbligatorio);</a:t>
            </a:r>
          </a:p>
          <a:p>
            <a:pPr>
              <a:lnSpc>
                <a:spcPct val="150000"/>
              </a:lnSpc>
            </a:pPr>
            <a:r>
              <a:rPr lang="it-IT" sz="1600" dirty="0">
                <a:solidFill>
                  <a:schemeClr val="bg2">
                    <a:lumMod val="10000"/>
                  </a:schemeClr>
                </a:solidFill>
              </a:rPr>
              <a:t>• Anno di riferimento (obbligatorio);</a:t>
            </a:r>
          </a:p>
          <a:p>
            <a:pPr>
              <a:lnSpc>
                <a:spcPct val="150000"/>
              </a:lnSpc>
            </a:pPr>
            <a:r>
              <a:rPr lang="it-IT" sz="1600" dirty="0">
                <a:solidFill>
                  <a:schemeClr val="bg2">
                    <a:lumMod val="10000"/>
                  </a:schemeClr>
                </a:solidFill>
              </a:rPr>
              <a:t>• Regione inviante (non obbligatorio);</a:t>
            </a:r>
            <a:br>
              <a:rPr lang="it-IT" sz="1600" dirty="0">
                <a:solidFill>
                  <a:schemeClr val="bg2">
                    <a:lumMod val="10000"/>
                  </a:schemeClr>
                </a:solidFill>
              </a:rPr>
            </a:br>
            <a:r>
              <a:rPr lang="it-IT" sz="1600" dirty="0">
                <a:solidFill>
                  <a:schemeClr val="bg2">
                    <a:lumMod val="10000"/>
                  </a:schemeClr>
                </a:solidFill>
              </a:rPr>
              <a:t>Avviare la ricerca utilizzando il bottone ‘</a:t>
            </a:r>
            <a:r>
              <a:rPr lang="it-IT" sz="1600" i="1" dirty="0">
                <a:solidFill>
                  <a:schemeClr val="bg2">
                    <a:lumMod val="10000"/>
                  </a:schemeClr>
                </a:solidFill>
              </a:rPr>
              <a:t>Cerca</a:t>
            </a:r>
            <a:r>
              <a:rPr lang="it-IT" sz="1600" dirty="0">
                <a:solidFill>
                  <a:schemeClr val="bg2">
                    <a:lumMod val="10000"/>
                  </a:schemeClr>
                </a:solidFill>
              </a:rPr>
              <a:t>’ (1).</a:t>
            </a:r>
          </a:p>
        </p:txBody>
      </p:sp>
      <p:pic>
        <p:nvPicPr>
          <p:cNvPr id="6" name="Immagine 5">
            <a:extLst>
              <a:ext uri="{FF2B5EF4-FFF2-40B4-BE49-F238E27FC236}">
                <a16:creationId xmlns:a16="http://schemas.microsoft.com/office/drawing/2014/main" id="{E847E474-88BC-DCB6-34D3-E1AFD0DAB004}"/>
              </a:ext>
            </a:extLst>
          </p:cNvPr>
          <p:cNvPicPr>
            <a:picLocks noChangeAspect="1"/>
          </p:cNvPicPr>
          <p:nvPr/>
        </p:nvPicPr>
        <p:blipFill>
          <a:blip r:embed="rId2"/>
          <a:stretch>
            <a:fillRect/>
          </a:stretch>
        </p:blipFill>
        <p:spPr>
          <a:xfrm>
            <a:off x="179298" y="1509507"/>
            <a:ext cx="6895880" cy="3305463"/>
          </a:xfrm>
          <a:prstGeom prst="rect">
            <a:avLst/>
          </a:prstGeom>
        </p:spPr>
      </p:pic>
      <p:sp>
        <p:nvSpPr>
          <p:cNvPr id="15" name="Connettore 14">
            <a:extLst>
              <a:ext uri="{FF2B5EF4-FFF2-40B4-BE49-F238E27FC236}">
                <a16:creationId xmlns:a16="http://schemas.microsoft.com/office/drawing/2014/main" id="{F7483971-3CC8-BE02-B68D-AF008B1E0791}"/>
              </a:ext>
            </a:extLst>
          </p:cNvPr>
          <p:cNvSpPr/>
          <p:nvPr/>
        </p:nvSpPr>
        <p:spPr>
          <a:xfrm>
            <a:off x="5961980" y="2986099"/>
            <a:ext cx="216000" cy="216000"/>
          </a:xfrm>
          <a:prstGeom prst="flowChartConnector">
            <a:avLst/>
          </a:prstGeom>
          <a:solidFill>
            <a:srgbClr val="FF6C37"/>
          </a:solidFill>
          <a:ln>
            <a:solidFill>
              <a:srgbClr val="FF6C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1</a:t>
            </a:r>
            <a:endParaRPr lang="en-GB" sz="1600" b="1" dirty="0"/>
          </a:p>
        </p:txBody>
      </p:sp>
    </p:spTree>
    <p:extLst>
      <p:ext uri="{BB962C8B-B14F-4D97-AF65-F5344CB8AC3E}">
        <p14:creationId xmlns:p14="http://schemas.microsoft.com/office/powerpoint/2010/main" val="507373675"/>
      </p:ext>
    </p:extLst>
  </p:cSld>
  <p:clrMapOvr>
    <a:masterClrMapping/>
  </p:clrMapOvr>
</p:sld>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771635-796e-4ef4-bc95-e556b632899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34BCBD3D6A87E34982116B3CC6EE095C" ma:contentTypeVersion="13" ma:contentTypeDescription="Creare un nuovo documento." ma:contentTypeScope="" ma:versionID="5551105c8616879eb6c62367232eda54">
  <xsd:schema xmlns:xsd="http://www.w3.org/2001/XMLSchema" xmlns:xs="http://www.w3.org/2001/XMLSchema" xmlns:p="http://schemas.microsoft.com/office/2006/metadata/properties" xmlns:ns2="6e987860-f9f1-4bba-b10f-97fc7f8c6eef" xmlns:ns3="78771635-796e-4ef4-bc95-e556b6328995" targetNamespace="http://schemas.microsoft.com/office/2006/metadata/properties" ma:root="true" ma:fieldsID="43453751667c3adca6ba288926d269e8" ns2:_="" ns3:_="">
    <xsd:import namespace="6e987860-f9f1-4bba-b10f-97fc7f8c6eef"/>
    <xsd:import namespace="78771635-796e-4ef4-bc95-e556b63289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987860-f9f1-4bba-b10f-97fc7f8c6eef"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771635-796e-4ef4-bc95-e556b63289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923fc7ac-daac-4698-9467-cacdccb6619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1E393B-B4D3-4CEA-9FD9-C33CFCF24373}">
  <ds:schemaRefs>
    <ds:schemaRef ds:uri="168e0357-5b39-4600-91c2-bfff6e896513"/>
    <ds:schemaRef ds:uri="4f3724d6-f624-48ae-b79e-22703c7d60d3"/>
    <ds:schemaRef ds:uri="9419cad5-0a43-4181-9a5e-0bf89d26ed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8771635-796e-4ef4-bc95-e556b6328995"/>
  </ds:schemaRefs>
</ds:datastoreItem>
</file>

<file path=customXml/itemProps2.xml><?xml version="1.0" encoding="utf-8"?>
<ds:datastoreItem xmlns:ds="http://schemas.openxmlformats.org/officeDocument/2006/customXml" ds:itemID="{15D860CF-167B-4A50-81A0-A580056394B4}">
  <ds:schemaRefs>
    <ds:schemaRef ds:uri="http://schemas.microsoft.com/sharepoint/v3/contenttype/forms"/>
  </ds:schemaRefs>
</ds:datastoreItem>
</file>

<file path=customXml/itemProps3.xml><?xml version="1.0" encoding="utf-8"?>
<ds:datastoreItem xmlns:ds="http://schemas.openxmlformats.org/officeDocument/2006/customXml" ds:itemID="{04FB4668-AA37-42CB-9850-DB25E99F41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987860-f9f1-4bba-b10f-97fc7f8c6eef"/>
    <ds:schemaRef ds:uri="78771635-796e-4ef4-bc95-e556b63289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901</TotalTime>
  <Words>5713</Words>
  <Application>Microsoft Office PowerPoint</Application>
  <PresentationFormat>Widescreen</PresentationFormat>
  <Paragraphs>432</Paragraphs>
  <Slides>74</Slides>
  <Notes>3</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74</vt:i4>
      </vt:variant>
    </vt:vector>
  </HeadingPairs>
  <TitlesOfParts>
    <vt:vector size="79" baseType="lpstr">
      <vt:lpstr>Aptos corpo</vt:lpstr>
      <vt:lpstr>Arial</vt:lpstr>
      <vt:lpstr>Calibri</vt:lpstr>
      <vt:lpstr>Symbol</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w9314</dc:creator>
  <cp:lastModifiedBy>Miriana Schiattarella</cp:lastModifiedBy>
  <cp:revision>112</cp:revision>
  <dcterms:created xsi:type="dcterms:W3CDTF">2020-04-07T10:41:41Z</dcterms:created>
  <dcterms:modified xsi:type="dcterms:W3CDTF">2026-04-29T14:46:48Z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0x01010034BCBD3D6A87E34982116B3CC6EE095C</vt:lpwstr>
  </property>
  <property fmtid="{D5CDD505-2E9C-101B-9397-08002B2CF9AE}" pid="3" name="MediaServiceImageTags">
    <vt:lpwstr/>
  </property>
</Properties>
</file>