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8" r:id="rId5"/>
    <p:sldId id="2147377767" r:id="rId6"/>
    <p:sldId id="2147377800" r:id="rId7"/>
    <p:sldId id="2147377748" r:id="rId8"/>
    <p:sldId id="2147377794" r:id="rId9"/>
    <p:sldId id="2147377784" r:id="rId10"/>
    <p:sldId id="2147377785" r:id="rId11"/>
    <p:sldId id="2147377796" r:id="rId12"/>
    <p:sldId id="2147377786" r:id="rId13"/>
    <p:sldId id="2147377795" r:id="rId14"/>
    <p:sldId id="2147377787" r:id="rId15"/>
    <p:sldId id="2147377788" r:id="rId16"/>
    <p:sldId id="2147377789" r:id="rId17"/>
    <p:sldId id="2147377790" r:id="rId18"/>
    <p:sldId id="2147377791" r:id="rId19"/>
    <p:sldId id="2147377793" r:id="rId20"/>
    <p:sldId id="2147377783" r:id="rId21"/>
    <p:sldId id="2147377797" r:id="rId22"/>
    <p:sldId id="2147377798" r:id="rId23"/>
    <p:sldId id="2147377799" r:id="rId24"/>
    <p:sldId id="2147377771" r:id="rId25"/>
    <p:sldId id="214737774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7A3590C-C91B-4064-94A3-AF440FCFCFDD}">
          <p14:sldIdLst>
            <p14:sldId id="268"/>
            <p14:sldId id="2147377767"/>
            <p14:sldId id="2147377800"/>
            <p14:sldId id="2147377748"/>
            <p14:sldId id="2147377794"/>
            <p14:sldId id="2147377784"/>
            <p14:sldId id="2147377785"/>
            <p14:sldId id="2147377796"/>
            <p14:sldId id="2147377786"/>
            <p14:sldId id="2147377795"/>
            <p14:sldId id="2147377787"/>
            <p14:sldId id="2147377788"/>
            <p14:sldId id="2147377789"/>
            <p14:sldId id="2147377790"/>
            <p14:sldId id="2147377791"/>
            <p14:sldId id="2147377793"/>
            <p14:sldId id="2147377783"/>
            <p14:sldId id="2147377797"/>
            <p14:sldId id="2147377798"/>
            <p14:sldId id="2147377799"/>
            <p14:sldId id="2147377771"/>
            <p14:sldId id="21473777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6F938-C8D5-07DA-3ED9-CF8E3E978B56}" name="Signoriello, Stefano" initials="SS" userId="S::stefano.signoriello@dxc.com::4c112d79-4149-4b34-8ea3-31776ddd8a6f" providerId="AD"/>
  <p188:author id="{34F9AE77-C40F-9BC2-E4AD-40EBCB2FEABD}" name="Iadevaia Serena" initials="SI" userId="S::serena.iadevaia@exprivia.com::c599b56e-ff12-4cba-8a91-9fc881f12f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573"/>
    <a:srgbClr val="D63E07"/>
    <a:srgbClr val="F8FAFD"/>
    <a:srgbClr val="E8712C"/>
    <a:srgbClr val="E66216"/>
    <a:srgbClr val="3093BD"/>
    <a:srgbClr val="134B74"/>
    <a:srgbClr val="F5F5F5"/>
    <a:srgbClr val="E4E9E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3099" autoAdjust="0"/>
  </p:normalViewPr>
  <p:slideViewPr>
    <p:cSldViewPr snapToGrid="0">
      <p:cViewPr varScale="1">
        <p:scale>
          <a:sx n="103" d="100"/>
          <a:sy n="103" d="100"/>
        </p:scale>
        <p:origin x="288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C32C3B6-42FD-4190-AEB4-90D0DE842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79FEEE-ECF4-4E5A-8319-B7805F1B0B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1D72-2B62-4787-BA70-955B607ACF29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E57E8-B7F6-412E-A818-B0EE159451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CFF007-E44F-46E1-B1A1-18A6C9881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3444D-3F38-4F4E-8737-6C09FD4B21B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2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A3EE-1AA5-7845-8C03-7314C16FC59E}" type="datetimeFigureOut">
              <a:rPr lang="it-IT" smtClean="0"/>
              <a:t>24/02/2026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DED-5E15-4B4D-A949-649BE05F1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2DED-5E15-4B4D-A949-649BE05F174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57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2DED-5E15-4B4D-A949-649BE05F174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90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2DED-5E15-4B4D-A949-649BE05F174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sv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2858947" y="0"/>
            <a:ext cx="9333053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2432192" y="3893146"/>
            <a:ext cx="7024323" cy="83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3416232" y="1675348"/>
            <a:ext cx="6887321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schermata, Elementi grafici, grafica, blu&#10;&#10;Il contenuto generato dall'IA potrebbe non essere corretto.">
            <a:extLst>
              <a:ext uri="{FF2B5EF4-FFF2-40B4-BE49-F238E27FC236}">
                <a16:creationId xmlns:a16="http://schemas.microsoft.com/office/drawing/2014/main" id="{AC2DF41E-98DF-7F8A-BF27-814E71736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209669" cy="6867939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3DA6BF0-3544-44A0-A893-683A469AFA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0587" y="692294"/>
            <a:ext cx="3294046" cy="1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pertura-sezion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2389A69-1636-7B4C-A857-68359059DFD6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948600"/>
            <a:ext cx="9360000" cy="23868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429000"/>
            <a:ext cx="936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606418-C239-A72A-31C5-B263B4933012}"/>
              </a:ext>
            </a:extLst>
          </p:cNvPr>
          <p:cNvGrpSpPr/>
          <p:nvPr userDrawn="1"/>
        </p:nvGrpSpPr>
        <p:grpSpPr>
          <a:xfrm>
            <a:off x="-268" y="6097894"/>
            <a:ext cx="12192268" cy="763200"/>
            <a:chOff x="-268" y="6097894"/>
            <a:chExt cx="12181593" cy="763200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1CA342-1D7B-B0DA-DAEC-A2626C6950C3}"/>
                </a:ext>
              </a:extLst>
            </p:cNvPr>
            <p:cNvSpPr/>
            <p:nvPr userDrawn="1"/>
          </p:nvSpPr>
          <p:spPr>
            <a:xfrm>
              <a:off x="5320665" y="6104324"/>
              <a:ext cx="784860" cy="753628"/>
            </a:xfrm>
            <a:prstGeom prst="rect">
              <a:avLst/>
            </a:prstGeom>
            <a:solidFill>
              <a:srgbClr val="EDC03E"/>
            </a:solidFill>
            <a:ln>
              <a:solidFill>
                <a:srgbClr val="EDC0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BC4DB79-88F7-9E46-89D5-747999C2C289}"/>
                </a:ext>
              </a:extLst>
            </p:cNvPr>
            <p:cNvGrpSpPr/>
            <p:nvPr userDrawn="1"/>
          </p:nvGrpSpPr>
          <p:grpSpPr>
            <a:xfrm>
              <a:off x="-268" y="6097894"/>
              <a:ext cx="12181593" cy="763200"/>
              <a:chOff x="-268" y="6097894"/>
              <a:chExt cx="12181593" cy="76320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E940CA9A-54F8-4F6F-B375-94CAE5E7BFF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2"/>
              <a:srcRect/>
              <a:stretch/>
            </p:blipFill>
            <p:spPr>
              <a:xfrm>
                <a:off x="5327397" y="6131515"/>
                <a:ext cx="762502" cy="726437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7CA3512B-4114-4679-BC61-E8CA1C1FC0B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284016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3099D80D-02DE-4D39-A1E8-D7F9F9A3C16E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141882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8068B18-0FFD-42DE-AB88-5146BA609C4F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7611681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6" name="Immagine 1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C17A8452-545A-45E5-BEE9-60D70DB3D2D4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685025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8" name="Immagine 17" descr="Immagine che contiene luce&#10;&#10;Descrizione generata automaticamente">
                <a:extLst>
                  <a:ext uri="{FF2B5EF4-FFF2-40B4-BE49-F238E27FC236}">
                    <a16:creationId xmlns:a16="http://schemas.microsoft.com/office/drawing/2014/main" id="{21277BE7-20E1-49CD-A6E4-D79649DFCEF9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-26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0" name="Immagine 19" descr="Immagine che contiene oggetto, orologio, disegnando&#10;&#10;Descrizione generata automaticamente">
                <a:extLst>
                  <a:ext uri="{FF2B5EF4-FFF2-40B4-BE49-F238E27FC236}">
                    <a16:creationId xmlns:a16="http://schemas.microsoft.com/office/drawing/2014/main" id="{808E0218-94EF-462C-A18B-CA668A4DCE7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45444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2" name="Immagine 2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EC38D3-478A-4903-A563-22DD2427C6DA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608882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4" name="Immagine 23" descr="Immagine che contiene disegnando, computer&#10;&#10;Descrizione generata automaticamente">
                <a:extLst>
                  <a:ext uri="{FF2B5EF4-FFF2-40B4-BE49-F238E27FC236}">
                    <a16:creationId xmlns:a16="http://schemas.microsoft.com/office/drawing/2014/main" id="{74548FBA-82B6-4CE1-BCA9-1676CC985E6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9134537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6" name="Immagine 2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83E96A8F-3C97-4294-807D-88ED90A1A198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8373109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B9D40F51-DB49-432C-8A84-48DAE0B5952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3806872" y="6097894"/>
                <a:ext cx="760171" cy="763200"/>
              </a:xfrm>
              <a:prstGeom prst="rect">
                <a:avLst/>
              </a:prstGeom>
            </p:spPr>
          </p:pic>
          <p:pic>
            <p:nvPicPr>
              <p:cNvPr id="30" name="Immagine 29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94A89E-3D28-483C-8ADB-726A4DA05303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152258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2" name="Immagine 3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42D6002-E5A9-4A3D-80AD-028E7CFA562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761160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4" name="Immagine 33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5D515232-3773-4052-88C8-8B4AAE51A1D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989596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6" name="Immagine 3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087A2882-381E-45F8-AC7B-E3E1F3BC37F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1065739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8" name="Immagine 3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8066C24-A6CD-439E-B53D-96686A55AAE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4565969" y="6097894"/>
                <a:ext cx="762502" cy="763200"/>
              </a:xfrm>
              <a:prstGeom prst="rect">
                <a:avLst/>
              </a:prstGeom>
            </p:spPr>
          </p:pic>
        </p:grp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B1BC14E-A717-94F8-8DB9-EA91413795CD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10">
            <a:extLst>
              <a:ext uri="{FF2B5EF4-FFF2-40B4-BE49-F238E27FC236}">
                <a16:creationId xmlns:a16="http://schemas.microsoft.com/office/drawing/2014/main" id="{E2C1EB54-8DA8-A275-23C7-A00122058A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-sezione_co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8969E9F-6801-991C-6DB9-B3B8D951B991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9360000" cy="23868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600000"/>
            <a:ext cx="936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75B4989-FC4B-DC57-87E6-E63E341E64AE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10">
            <a:extLst>
              <a:ext uri="{FF2B5EF4-FFF2-40B4-BE49-F238E27FC236}">
                <a16:creationId xmlns:a16="http://schemas.microsoft.com/office/drawing/2014/main" id="{955DD9F3-92A7-F0D6-6568-EE7482805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02A18-0420-C94C-9A02-05F61001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A653D-4E97-F645-8584-60A3A941D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88799"/>
            <a:ext cx="5181600" cy="31176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B76136-1B4D-3641-A2ED-570B0C1F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8799"/>
            <a:ext cx="5181600" cy="31176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95891-256A-C34B-B6BB-CA2295FF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BC43-04D6-674C-9939-33A52BFEE916}" type="datetime1">
              <a:rPr lang="it-IT" smtClean="0"/>
              <a:t>24/02/2026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7C9F53-67AD-D746-B084-BAE2F81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671B3-B348-C648-88C2-2E3C1F9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FD68A5C-9A19-1A54-F983-53788D06EE07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E6C70EF-91D4-EA35-900C-8486410CC729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F00147C-177B-17AB-183A-F364BAABC0D4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0">
              <a:extLst>
                <a:ext uri="{FF2B5EF4-FFF2-40B4-BE49-F238E27FC236}">
                  <a16:creationId xmlns:a16="http://schemas.microsoft.com/office/drawing/2014/main" id="{2056120D-22AC-B30C-7D75-3512D7C25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66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1AF78-D202-584F-8D57-BDAFF2FF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0B534-8DF4-E947-9339-2017CED0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7200"/>
            <a:ext cx="6172200" cy="4538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712ED-E391-464C-A7B3-04F58287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7400"/>
            <a:ext cx="3932237" cy="29378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40ABB6-90F4-E041-8BD6-E4442B6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F788-DD0C-1440-8C78-802FD5FB1013}" type="datetime1">
              <a:rPr lang="it-IT" smtClean="0"/>
              <a:t>24/02/2026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2861D8-9841-A840-BCC7-68EC1C7E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B3425E-E3C3-2744-AD8E-130131F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EBC38B3-8728-957E-1DCC-35469512EC7F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2911E7D-FD39-8D56-E17F-7AA7C77155A7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306C6F8-AFB5-1AC8-8888-8CB77DFAF550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FB17809E-73C2-CFC4-B707-0AE1471A7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6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3ACE0-F0D4-2B44-A6F5-27E703D1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6D3559-8834-E14F-8ED4-9B04425DC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7201"/>
            <a:ext cx="6172200" cy="453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FC02CC-0F51-AA4F-BAA4-42384418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9200"/>
            <a:ext cx="3932237" cy="293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633F0B-C335-2944-B056-3C2073C5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F26E-9977-024A-AFB4-400CF066805E}" type="datetime1">
              <a:rPr lang="it-IT" smtClean="0"/>
              <a:t>24/02/2026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B06D96-F948-1F4D-8E40-1A905BEB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AB7C04-2CBD-6644-9A89-7BB0C65E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DCBC2F-923B-408D-57E2-AC08970912A1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E2E9BEA-74C2-4786-3DC8-4FFECF8F714F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910DCC4-B048-0741-B6CC-40A041393283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2C029E74-7BE8-F350-36D1-C4D24F82E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4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DBC41-A49B-6F4C-A125-A37E978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4BC30B-EBB4-8348-8795-FEDCEBBAA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786F4-8010-8D44-924E-AF2E0FE6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8123-3FB7-4349-AF54-D910234500D3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B5A4F-419B-DB40-B33D-114A9179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136A9-5989-C642-9966-39399574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05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5181601" y="0"/>
            <a:ext cx="7010399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4492487" y="3763617"/>
            <a:ext cx="5883966" cy="97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4976191" y="1570383"/>
            <a:ext cx="5883966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AEDB9-F071-12F6-372D-5F0C432B3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406" y="1107424"/>
            <a:ext cx="8109188" cy="896547"/>
          </a:xfrm>
        </p:spPr>
        <p:txBody>
          <a:bodyPr anchor="b"/>
          <a:lstStyle>
            <a:lvl1pPr algn="ctr">
              <a:defRPr sz="6000">
                <a:solidFill>
                  <a:srgbClr val="003D69"/>
                </a:solidFill>
              </a:defRPr>
            </a:lvl1pPr>
          </a:lstStyle>
          <a:p>
            <a:r>
              <a:rPr lang="it-IT"/>
              <a:t>Grazie!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64AD79-AF01-0C34-B2F3-4FD874F0FF0F}"/>
              </a:ext>
            </a:extLst>
          </p:cNvPr>
          <p:cNvCxnSpPr/>
          <p:nvPr userDrawn="1"/>
        </p:nvCxnSpPr>
        <p:spPr>
          <a:xfrm>
            <a:off x="3029774" y="4637213"/>
            <a:ext cx="6206169" cy="0"/>
          </a:xfrm>
          <a:prstGeom prst="line">
            <a:avLst/>
          </a:prstGeom>
          <a:ln w="12700">
            <a:solidFill>
              <a:srgbClr val="00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0A9D22FC-2995-CD12-FB2B-C03ED42EF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5434" y="3122940"/>
            <a:ext cx="3341132" cy="1161916"/>
          </a:xfrm>
          <a:prstGeom prst="rect">
            <a:avLst/>
          </a:prstGeom>
        </p:spPr>
      </p:pic>
      <p:pic>
        <p:nvPicPr>
          <p:cNvPr id="38" name="Immagine 37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2B782D8-DACE-DC15-95AC-286611F0CC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19711" y="4975694"/>
            <a:ext cx="6396979" cy="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70E450-D008-F54C-AFB0-D87BEEB5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80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985AF-50F2-CA40-8A35-4024AB15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8552"/>
            <a:ext cx="10515600" cy="311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BC3CCD-6198-1D4F-839E-3D6C96D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8CDF-C201-124B-AEDA-5AF0AE6939D9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7EF9A5-8F28-6B4C-8F8B-EAA43796E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33714E-A79F-E840-8A7A-874D6594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62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1" r:id="rId3"/>
    <p:sldLayoutId id="2147483652" r:id="rId4"/>
    <p:sldLayoutId id="2147483656" r:id="rId5"/>
    <p:sldLayoutId id="2147483657" r:id="rId6"/>
    <p:sldLayoutId id="2147483658" r:id="rId7"/>
    <p:sldLayoutId id="214748366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D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D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D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D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D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D6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>
            <a:extLst>
              <a:ext uri="{FF2B5EF4-FFF2-40B4-BE49-F238E27FC236}">
                <a16:creationId xmlns:a16="http://schemas.microsoft.com/office/drawing/2014/main" id="{F1DF0A6B-A4CE-B2C9-B6BC-D04E2A5475CD}"/>
              </a:ext>
            </a:extLst>
          </p:cNvPr>
          <p:cNvSpPr txBox="1"/>
          <p:nvPr/>
        </p:nvSpPr>
        <p:spPr>
          <a:xfrm>
            <a:off x="5114334" y="1613118"/>
            <a:ext cx="6798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Guida Operativa:</a:t>
            </a:r>
          </a:p>
          <a:p>
            <a:pPr algn="ctr" defTabSz="457200"/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Gestione assistito con integrazione ANA</a:t>
            </a:r>
            <a:b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(Anagrafe Nazionale Assistiti)</a:t>
            </a:r>
          </a:p>
          <a:p>
            <a:pPr algn="ctr" defTabSz="457200"/>
            <a:r>
              <a:rPr lang="it-IT" sz="28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23-02-2026 v1.0</a:t>
            </a:r>
          </a:p>
        </p:txBody>
      </p:sp>
    </p:spTree>
    <p:extLst>
      <p:ext uri="{BB962C8B-B14F-4D97-AF65-F5344CB8AC3E}">
        <p14:creationId xmlns:p14="http://schemas.microsoft.com/office/powerpoint/2010/main" val="31203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ADF16-123C-A484-B48E-DA07DA98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3E54B-2A40-645A-1568-79BCF874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431"/>
            <a:ext cx="3435220" cy="73588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Identificare Assistibile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B220A3-8859-C054-0D8F-B737148F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181"/>
            <a:ext cx="4134853" cy="497405"/>
          </a:xfrm>
        </p:spPr>
        <p:txBody>
          <a:bodyPr anchor="t">
            <a:normAutofit/>
          </a:bodyPr>
          <a:lstStyle/>
          <a:p>
            <a:pPr marL="457200" lvl="1" indent="0" algn="just">
              <a:buNone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3. Registrazione Iscrizione</a:t>
            </a:r>
          </a:p>
          <a:p>
            <a:pPr marL="914400" lvl="1" indent="-457200">
              <a:buFont typeface="+mj-lt"/>
              <a:buAutoNum type="arabicPeriod"/>
            </a:pPr>
            <a:endParaRPr lang="it-IT" dirty="0">
              <a:latin typeface="+mj-lt"/>
            </a:endParaRPr>
          </a:p>
        </p:txBody>
      </p:sp>
      <p:pic>
        <p:nvPicPr>
          <p:cNvPr id="9" name="Immagine 8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69FC3203-F1FD-58CC-6C4F-FA79A82D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2935"/>
            <a:ext cx="5257800" cy="382486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B8BA45A-7E68-CBC2-ADDB-6077D1D37A90}"/>
              </a:ext>
            </a:extLst>
          </p:cNvPr>
          <p:cNvSpPr/>
          <p:nvPr/>
        </p:nvSpPr>
        <p:spPr>
          <a:xfrm>
            <a:off x="4610550" y="5760994"/>
            <a:ext cx="825906" cy="278718"/>
          </a:xfrm>
          <a:prstGeom prst="rect">
            <a:avLst/>
          </a:prstGeom>
          <a:noFill/>
          <a:ln w="28575">
            <a:solidFill>
              <a:srgbClr val="E662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883614-EE12-CF14-2055-3C3D2EE6B8B0}"/>
              </a:ext>
            </a:extLst>
          </p:cNvPr>
          <p:cNvSpPr txBox="1"/>
          <p:nvPr/>
        </p:nvSpPr>
        <p:spPr>
          <a:xfrm>
            <a:off x="6333748" y="3429000"/>
            <a:ext cx="4504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Operazioni da effettuare: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Inserire il codice fiscale dell’assistito da creare;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Cliccare il tasto crea nuovo.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54301AB-FE77-7901-67FE-467DEA8D8A0C}"/>
              </a:ext>
            </a:extLst>
          </p:cNvPr>
          <p:cNvGrpSpPr/>
          <p:nvPr/>
        </p:nvGrpSpPr>
        <p:grpSpPr>
          <a:xfrm>
            <a:off x="10198358" y="932809"/>
            <a:ext cx="1753548" cy="595130"/>
            <a:chOff x="9237279" y="1131033"/>
            <a:chExt cx="2033493" cy="75772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5DF2CBF-F1FE-0314-57C3-CBA18FFEE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34">
              <a:extLst>
                <a:ext uri="{FF2B5EF4-FFF2-40B4-BE49-F238E27FC236}">
                  <a16:creationId xmlns:a16="http://schemas.microsoft.com/office/drawing/2014/main" id="{D896A88E-5683-4AE7-9295-FA06DED21799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CA09E44-7DDF-6BF4-A1BC-6768DB4A7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D696F86E-7630-8ED8-E607-973DC8226B6C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3D1C3835-4002-CF4E-9D0B-C248B2B12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55">
              <a:extLst>
                <a:ext uri="{FF2B5EF4-FFF2-40B4-BE49-F238E27FC236}">
                  <a16:creationId xmlns:a16="http://schemas.microsoft.com/office/drawing/2014/main" id="{21A12E41-8737-029C-4E23-27B9B370CC75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0A56315-39B9-81DA-78A2-36D985962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5" name="CasellaDiTesto 155">
              <a:extLst>
                <a:ext uri="{FF2B5EF4-FFF2-40B4-BE49-F238E27FC236}">
                  <a16:creationId xmlns:a16="http://schemas.microsoft.com/office/drawing/2014/main" id="{4433D917-AE85-FF16-52BF-D83FF77A52CF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63147308-61AE-868B-10C2-D6DB2BBFA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309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432B0-1A25-0337-A44D-7F4D6EE5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3498666-C33B-F4D3-67C3-15094296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63" y="1971782"/>
            <a:ext cx="10515600" cy="318928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marL="0" indent="0" algn="just" defTabSz="452438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Cosa cambia con ANA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just" defTabSz="452438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65113" lvl="2" indent="-265113" algn="just"/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La funzione di registrazione dell’iscrizione è </a:t>
            </a:r>
            <a:r>
              <a:rPr lang="it-IT" sz="1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consentita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per le sole </a:t>
            </a:r>
            <a:r>
              <a:rPr lang="it-IT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ISCRIZIONI TEMPORANEE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marL="265113" lvl="2" indent="-265113" algn="just"/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65113" lvl="2" indent="-265113" algn="just"/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 dati anagrafici e di residenza sono acquisiti da ANA e consultabili dall’operatore in modalità di sola lettura. Se ANA non fornisce informazioni obbligatorie per ARA, tali informazioni diventano editabili, ma non vengono trasmessi ad ANA; </a:t>
            </a:r>
          </a:p>
          <a:p>
            <a:pPr marL="0" lvl="2" indent="0" algn="just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65113" lvl="2" indent="-265113" algn="just"/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In fase di registrazione dell’iscrizione temporanea di un assistibile è </a:t>
            </a:r>
            <a:r>
              <a:rPr lang="it-IT" sz="1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obbligatorio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effettuare contestualmente anche la scelta del medico.</a:t>
            </a:r>
            <a:endParaRPr lang="it-IT" sz="18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3743738-4D37-4770-C810-F0E7C0CE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63" y="961047"/>
            <a:ext cx="3835536" cy="73588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Registrazione Iscrizione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04CB4B-5EBE-A056-EE6A-9146D5D6A7B7}"/>
              </a:ext>
            </a:extLst>
          </p:cNvPr>
          <p:cNvGrpSpPr/>
          <p:nvPr/>
        </p:nvGrpSpPr>
        <p:grpSpPr>
          <a:xfrm>
            <a:off x="10300995" y="961047"/>
            <a:ext cx="1753548" cy="595130"/>
            <a:chOff x="9237279" y="1131033"/>
            <a:chExt cx="2033493" cy="75772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895D253-FF3C-65C8-7313-3C766A748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34">
              <a:extLst>
                <a:ext uri="{FF2B5EF4-FFF2-40B4-BE49-F238E27FC236}">
                  <a16:creationId xmlns:a16="http://schemas.microsoft.com/office/drawing/2014/main" id="{2D611D70-D50C-9F65-BA30-4C8144FF2F21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8A2C3D2-0035-69B6-B96D-7A2AC5335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66198639-2F35-A4E3-F681-D74C7AC81F4D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3B61EECC-702A-97F8-1267-CCB593958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155">
              <a:extLst>
                <a:ext uri="{FF2B5EF4-FFF2-40B4-BE49-F238E27FC236}">
                  <a16:creationId xmlns:a16="http://schemas.microsoft.com/office/drawing/2014/main" id="{5887A3D0-2ABC-6DDF-9640-ABBFD23086FF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6F10443-6D4E-2E01-13CC-654BE7B3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2" name="CasellaDiTesto 155">
              <a:extLst>
                <a:ext uri="{FF2B5EF4-FFF2-40B4-BE49-F238E27FC236}">
                  <a16:creationId xmlns:a16="http://schemas.microsoft.com/office/drawing/2014/main" id="{3CFBC23F-F87D-F3DB-6600-0B6219EA1371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349CE5A1-C33F-9959-33AB-2BE4F3021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24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5372-2056-8C40-B83E-A62D941E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3AC40CD-5159-D4B9-B728-3C5C9339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4" y="1755779"/>
            <a:ext cx="11614484" cy="49902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</a:pPr>
            <a:r>
              <a:rPr lang="it-IT" sz="1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La funzionalità consente l’allineamento dei dati anagrafici e di residenza dell’assistibile presenti in ARA </a:t>
            </a:r>
            <a:r>
              <a:rPr lang="it-IT" sz="14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rispetto a quelli presenti su ANA. 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</a:pPr>
            <a:r>
              <a:rPr lang="it-IT" sz="14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Possibili scenari: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Disallineamento su dati anagrafici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(nome, cognome, data nascita, luogo nascita, sesso, cittadinanza): </a:t>
            </a:r>
          </a:p>
          <a:p>
            <a:pPr lvl="2" algn="just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 effettuato l’aggiornamento dei dati su ARA con quelli di ANA</a:t>
            </a:r>
          </a:p>
          <a:p>
            <a:pPr marL="914400" lvl="2" indent="0" algn="just"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Disallineamento data decesso: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Deceduto in ANA, in vita in ARA  va effettuata la chiusura della posizione sanitaria in ARA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In vita in ANA, deceduto in ARA  va effettuata la cancellazione della data decesso e riapertura dell’iscrizione su ARA</a:t>
            </a:r>
          </a:p>
          <a:p>
            <a:pPr marL="914400" lvl="2" indent="0" algn="just"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Assistibile residente in ANA nella stessa ASL dell’operatore, ma non presente in ARA:</a:t>
            </a:r>
          </a:p>
          <a:p>
            <a:pPr marL="914400" lvl="2" indent="0" algn="just">
              <a:buNone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va effettuata la registrazione dell’assistibile a tempo indeterminato</a:t>
            </a:r>
          </a:p>
          <a:p>
            <a:pPr marL="914400" lvl="2" indent="0" algn="just"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Disallineamento della Residenza:</a:t>
            </a:r>
          </a:p>
          <a:p>
            <a:pPr marL="914400" lvl="2" indent="0" algn="just">
              <a:buNone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va effettuato l’aggiornamento dei dati Iscrizione/Residenza su ARA</a:t>
            </a:r>
          </a:p>
          <a:p>
            <a:pPr marL="914400" lvl="2" indent="0" algn="just"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it-IT" sz="14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Assistibile che risiede in una Regione diversa da quella dell'operatore, ma </a:t>
            </a:r>
            <a:r>
              <a:rPr lang="it-IT" sz="1400" b="1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</a:t>
            </a:r>
            <a:r>
              <a:rPr lang="it-IT" sz="14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egistrato come assistito definitivo in ARA:</a:t>
            </a:r>
          </a:p>
          <a:p>
            <a:pPr marL="457200" lvl="1" indent="0" algn="just">
              <a:buNone/>
            </a:pPr>
            <a:r>
              <a:rPr lang="it-IT" sz="14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	</a:t>
            </a:r>
            <a:r>
              <a:rPr lang="it-IT" sz="1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it-IT" sz="1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  <a:sym typeface="Wingdings" panose="05000000000000000000" pitchFamily="2" charset="2"/>
              </a:rPr>
              <a:t> va effettuata la chiusura della posizione sanitaria in ARA</a:t>
            </a:r>
            <a:endParaRPr lang="it-IT" sz="18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171700A-759B-DE6C-6A01-7969A7E2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36"/>
            <a:ext cx="3855098" cy="53148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Gestione Disallineamenti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B801886-14D5-AB0E-73F5-B77ECEF8C056}"/>
              </a:ext>
            </a:extLst>
          </p:cNvPr>
          <p:cNvGrpSpPr/>
          <p:nvPr/>
        </p:nvGrpSpPr>
        <p:grpSpPr>
          <a:xfrm>
            <a:off x="10319656" y="930086"/>
            <a:ext cx="1753548" cy="595130"/>
            <a:chOff x="9237279" y="1131033"/>
            <a:chExt cx="2033493" cy="75772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0D94039-EB9C-577C-768A-5F4043441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34">
              <a:extLst>
                <a:ext uri="{FF2B5EF4-FFF2-40B4-BE49-F238E27FC236}">
                  <a16:creationId xmlns:a16="http://schemas.microsoft.com/office/drawing/2014/main" id="{7F9C0D29-1E9D-6FAC-475C-F72E5DB81E4B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AECAEAB-B9B8-8A0F-0C2E-1EA4E3096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5DC8D6F9-9BE5-C147-FD3D-AC16557D3942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19497050-2451-DDCE-483E-F53196B9A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155">
              <a:extLst>
                <a:ext uri="{FF2B5EF4-FFF2-40B4-BE49-F238E27FC236}">
                  <a16:creationId xmlns:a16="http://schemas.microsoft.com/office/drawing/2014/main" id="{28853368-CF07-AA60-335B-4038CAAF607B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2503DF1-9F72-8129-5CC1-CB3709FEC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2" name="CasellaDiTesto 155">
              <a:extLst>
                <a:ext uri="{FF2B5EF4-FFF2-40B4-BE49-F238E27FC236}">
                  <a16:creationId xmlns:a16="http://schemas.microsoft.com/office/drawing/2014/main" id="{43EA09F8-E4A2-F82C-399D-9933F622A306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6D2B2027-5A96-9EF9-2666-7E4ADCF0E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52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FA5B-5DAB-9AD6-FFFD-BF05917B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41BF9EC-D7E5-DD74-5A0C-26DDE343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12" y="885277"/>
            <a:ext cx="6495661" cy="49151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Identificare Assistibile – pagina di elenco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23AF74B-AE29-0469-1E94-2D13011E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76" y="1507419"/>
            <a:ext cx="11585448" cy="5350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Funzionalità dell’Area Anagrafe Sinfonia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endParaRPr lang="it-IT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L’operatore ha accesso alle seguenti </a:t>
            </a: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operazioni di consultazione 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che</a:t>
            </a: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rimarranno disponibili, indipendentemente dalla situazione dell’assistibile in ANA:</a:t>
            </a: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Visualizza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Storico esenzioni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Storico iscrizioni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torico scelte e revoche medico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Storico residenze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Storico modelli rilasciati per l'assistenza all'estero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Produrre libretto sanitario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Produrre attestato di esenzione</a:t>
            </a:r>
          </a:p>
          <a:p>
            <a:pPr marL="914400" lvl="2" indent="0" algn="just"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L’operatore non avrà più accesso alle seguenti f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unzionalità </a:t>
            </a: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 ANA 1.0 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(Go-live del 2 Marzo </a:t>
            </a:r>
            <a:r>
              <a:rPr lang="it-IT" sz="1400" dirty="0" err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p.v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):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Cancellazione di un assistito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Modificare codice fiscale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Ripristinare assistito</a:t>
            </a:r>
          </a:p>
          <a:p>
            <a:pPr marL="914400" lvl="2" indent="0" algn="just"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 altre funzionalità già presenti nell’area Anagrafe Assistiti continueranno ad essere disponibili solo se l’assistibile è presente in ANA (ad esempio: Gestire Esenzioni, Scelta e revoca medico, Gestione modelli esteri, ecc.)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53B9C13-F449-74E2-235B-D56C8A19CE53}"/>
              </a:ext>
            </a:extLst>
          </p:cNvPr>
          <p:cNvGrpSpPr/>
          <p:nvPr/>
        </p:nvGrpSpPr>
        <p:grpSpPr>
          <a:xfrm>
            <a:off x="10135176" y="885277"/>
            <a:ext cx="1753548" cy="595130"/>
            <a:chOff x="9237279" y="1131033"/>
            <a:chExt cx="2033493" cy="75772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9CA0F87-5C97-EC63-1DF1-623B84489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sellaDiTesto 34">
              <a:extLst>
                <a:ext uri="{FF2B5EF4-FFF2-40B4-BE49-F238E27FC236}">
                  <a16:creationId xmlns:a16="http://schemas.microsoft.com/office/drawing/2014/main" id="{D59118FB-93BF-91FA-4BC3-47089DFDD26A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07E016F-7C77-A6CA-7875-02DD59C8C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CEC906B4-65B3-9D33-D7E0-4387BAD80F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CA331400-E443-976C-089F-57E93D41B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155">
              <a:extLst>
                <a:ext uri="{FF2B5EF4-FFF2-40B4-BE49-F238E27FC236}">
                  <a16:creationId xmlns:a16="http://schemas.microsoft.com/office/drawing/2014/main" id="{D3C7CFBF-E313-14C8-826B-871B9DD2E3EF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CA4EC59-4FD1-4C64-CC7C-7CD294F13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1" name="CasellaDiTesto 155">
              <a:extLst>
                <a:ext uri="{FF2B5EF4-FFF2-40B4-BE49-F238E27FC236}">
                  <a16:creationId xmlns:a16="http://schemas.microsoft.com/office/drawing/2014/main" id="{63253D49-3F38-4ADC-8072-FA0D182DD415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B2EF4912-0E93-D802-136C-4CCA53A53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49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85902-A032-C738-528D-F5849E22A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6657F-FC03-1347-1F18-67E1B40D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343"/>
            <a:ext cx="6421016" cy="425708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entury Gothic" panose="020B0502020202020204" pitchFamily="34" charset="0"/>
              </a:rPr>
              <a:t>Identificare Assistibile – pagina di elenco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E61BB8-5B18-5574-D6FE-B1DBBA72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27" y="1635115"/>
            <a:ext cx="10612688" cy="48963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Di seguito, si riportano alcune funzionalità che hanno subito importanti cambiamenti a seguito dell’introduzione di ANA, oltre a quelle già precedentemente menzionate:</a:t>
            </a:r>
          </a:p>
          <a:p>
            <a:pPr marL="0" indent="0" algn="just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Modifica Assistibile</a:t>
            </a:r>
          </a:p>
          <a:p>
            <a:pPr marL="914400" lvl="2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 dati anagrafici e di residenza sono acquisiti da ANA e visualizzati in modalità di sola lettura. I restanti dati sono modificabili, ponendo particolare attenzione ai campi di residenza/domicilio</a:t>
            </a:r>
          </a:p>
          <a:p>
            <a:pPr lvl="3" algn="just"/>
            <a:r>
              <a:rPr lang="it-IT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Iscritto definitivo</a:t>
            </a:r>
          </a:p>
          <a:p>
            <a:pPr marL="2171700" lvl="4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comune di residenza è multi distretto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residenza modificabile per il solo distretto (non comunicato ad ANA in quanto non gestito)</a:t>
            </a:r>
          </a:p>
          <a:p>
            <a:pPr marL="2171700" lvl="4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Se comune di residenza mono distretto  residenza non modificabile</a:t>
            </a:r>
          </a:p>
          <a:p>
            <a:pPr lvl="3" algn="just"/>
            <a:r>
              <a:rPr lang="it-IT" sz="1600" u="sng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Iscritto temporaneo</a:t>
            </a:r>
          </a:p>
          <a:p>
            <a:pPr marL="2171700" lvl="4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Domicilio modificabile</a:t>
            </a:r>
          </a:p>
          <a:p>
            <a:pPr marL="1828800" lvl="4" indent="0" algn="just">
              <a:buNone/>
            </a:pPr>
            <a:endParaRPr lang="it-IT" sz="16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914400" lvl="2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NB: Quando i dati sono provenienti da Anagrafe Tributaria (AT) e non da ANPR, la cittadinanza è sempre editabile e non verrà trasmessa ad ANA.</a:t>
            </a:r>
          </a:p>
          <a:p>
            <a:pPr marL="1828800" lvl="4" indent="0" algn="just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Cambio iscrizione</a:t>
            </a:r>
          </a:p>
          <a:p>
            <a:pPr marL="914400" lvl="2" indent="0" algn="just">
              <a:buNone/>
            </a:pP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La procedura di nuova iscrizione (valida solo per le iscrizioni temporanee) può essere utilizzata anche per i cambi di iscrizione e per creare esclusivamente nuove iscrizioni temporanee. I dati di residenza sono in sola lettura ed è obbligatoria la scelta del medico, con cui si conclude l’operazione.</a:t>
            </a:r>
          </a:p>
          <a:p>
            <a:pPr marL="914400" lvl="2" indent="0" algn="just">
              <a:buNone/>
            </a:pPr>
            <a:endParaRPr lang="it-IT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Gestire esenzioni</a:t>
            </a:r>
          </a:p>
          <a:p>
            <a:pPr marL="914400" lvl="2" indent="0" algn="just">
              <a:buNone/>
            </a:pP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 esenzioni per patologia o condizione potranno essere associate se e solo se l’assistibile è residente nella medesima ASL dell’operatore. </a:t>
            </a:r>
          </a:p>
          <a:p>
            <a:pPr marL="914400" lvl="2" indent="0" algn="just">
              <a:buNone/>
            </a:pPr>
            <a:endParaRPr lang="it-IT" sz="2200" b="0" i="0" dirty="0">
              <a:solidFill>
                <a:schemeClr val="bg2">
                  <a:lumMod val="10000"/>
                </a:schemeClr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marL="914400" lvl="2" indent="0" algn="just">
              <a:buNone/>
            </a:pPr>
            <a:endParaRPr lang="it-IT" sz="2600" b="0" i="0" dirty="0">
              <a:solidFill>
                <a:schemeClr val="bg2">
                  <a:lumMod val="10000"/>
                </a:schemeClr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sz="3300" dirty="0">
              <a:solidFill>
                <a:schemeClr val="bg2">
                  <a:lumMod val="10000"/>
                </a:schemeClr>
              </a:solidFill>
              <a:highlight>
                <a:srgbClr val="FFFFFF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F971C0-0FB8-AE78-07C8-0B01FB40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343" y="865447"/>
            <a:ext cx="1626638" cy="6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33FCC-3F96-A5C6-20EE-3F248A46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D2218-7313-9B48-3B62-548410CC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893"/>
            <a:ext cx="7624665" cy="52456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Gestione degli errori e reinvii (da ANA verso ARA)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62B1F-8B35-62E2-4911-AC32436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43" y="1703522"/>
            <a:ext cx="10974859" cy="48606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Obiettivo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garantire l’allineamento tra l’anagrafica regionale (ARA) e l’anagrafica nazionale (ANA).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 dati presenti in ARA verranno salvati all’interno della banca dati solo dopo aver comunicato correttamente i dati ad ANA.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Sono state individuate eccezioni a questa regola, come ad esempio: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ANA005 - Medico non validato secondo Sistema TS,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ANA006 - Le date di scelta medico non sono compatibili con le date di attività del medico presenti sul Sistema TS,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ANA165 - Medico deceduto,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ANA148 - Non è possibile assegnare un pediatra ad un soggetto di età superiore ai 16 anni,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ANA066 - Medico non più attivo su Sistema TS,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ANA063 - Medico non appartenente alla regione/asl di assistenza,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ANA149 - La data di fine associazione del medico pediatrico deve essere inferiore alla data di compimento dei 16 anni più un giorno.</a:t>
            </a:r>
          </a:p>
          <a:p>
            <a:pPr marL="457200" lvl="1" indent="0" algn="just">
              <a:buNone/>
            </a:pPr>
            <a:endParaRPr lang="it-IT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Tali </a:t>
            </a:r>
            <a:r>
              <a:rPr lang="it-IT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eccezioni  sono state gestite con procedure automatiche per il reinvio, come descritto di seguito</a:t>
            </a:r>
            <a:endParaRPr lang="it-IT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FABC57A-EFD2-29C8-E432-2FEEEF883A01}"/>
              </a:ext>
            </a:extLst>
          </p:cNvPr>
          <p:cNvGrpSpPr/>
          <p:nvPr/>
        </p:nvGrpSpPr>
        <p:grpSpPr>
          <a:xfrm>
            <a:off x="10710610" y="1014023"/>
            <a:ext cx="1286380" cy="654569"/>
            <a:chOff x="10646865" y="834126"/>
            <a:chExt cx="1286380" cy="654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21A6-6933-7E5C-EB74-80CC11DCF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64C0A55F-48A1-A16A-307F-5965BBCCE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155">
              <a:extLst>
                <a:ext uri="{FF2B5EF4-FFF2-40B4-BE49-F238E27FC236}">
                  <a16:creationId xmlns:a16="http://schemas.microsoft.com/office/drawing/2014/main" id="{C85EE782-2825-CCCA-22C0-0B99DBA0C742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ASL ANA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E0620FF-E373-2B1B-6584-CC575BA1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16" name="CasellaDiTesto 155">
              <a:extLst>
                <a:ext uri="{FF2B5EF4-FFF2-40B4-BE49-F238E27FC236}">
                  <a16:creationId xmlns:a16="http://schemas.microsoft.com/office/drawing/2014/main" id="{51B1B140-11EB-E23A-DD3E-53DC35880932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CFFBDB49-9038-990D-08BE-D439E3D92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208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9DF97-0E73-FB55-CFFF-AB93520F6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DF96E-23D8-D68F-15DF-AF9EE8EA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535"/>
            <a:ext cx="7755294" cy="49427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Gestione degli errori e reinvii (da ANA verso ARA)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3C489-1844-CAD1-20A4-929CD1DD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08" y="2418883"/>
            <a:ext cx="10878312" cy="30768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presenza delle eccezioni precedentemente menzionate, e fino alla risoluzione delle anomalie, non è possibile eseguire ulteriori operazioni sull’assistito.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tx1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Il sistema effettua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rielaborazioni automatiche delle notifiche ANA fino al raggiungimento di un numero massimo di 5 tentativi. Al raggiungimento del numero massimo di tentativi, le modifiche apportate all’assistibile e rimaste in attesa di invio verso ANA non verranno salvate nel sistema ARA.</a:t>
            </a:r>
          </a:p>
          <a:p>
            <a:pPr marL="0" indent="0" algn="just">
              <a:buNone/>
            </a:pPr>
            <a:endParaRPr lang="it-IT" sz="1600" b="0" i="0" dirty="0">
              <a:solidFill>
                <a:schemeClr val="tx1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referenti preposti, attraverso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le funzionalità ‘Consultare notifiche ANA’ e ‘Monitor notifiche ANA’ </a:t>
            </a: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possono visualizzare il dettaglio dell’operazione e tentare un reinvio ‘manuale’ qualora l’anomalia non fosse risolta.</a:t>
            </a:r>
          </a:p>
          <a:p>
            <a:endParaRPr lang="it-IT" sz="18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4944CBF-3779-6296-9861-9A1C3E841075}"/>
              </a:ext>
            </a:extLst>
          </p:cNvPr>
          <p:cNvGrpSpPr/>
          <p:nvPr/>
        </p:nvGrpSpPr>
        <p:grpSpPr>
          <a:xfrm>
            <a:off x="10710610" y="1014023"/>
            <a:ext cx="1286380" cy="654569"/>
            <a:chOff x="10646865" y="834126"/>
            <a:chExt cx="1286380" cy="654569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9BFA693-A2C8-DB02-5A42-4E462F5E4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06E9BCA6-158E-5ED5-D036-5936DC7C1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sellaDiTesto 155">
              <a:extLst>
                <a:ext uri="{FF2B5EF4-FFF2-40B4-BE49-F238E27FC236}">
                  <a16:creationId xmlns:a16="http://schemas.microsoft.com/office/drawing/2014/main" id="{7FD9EE39-B77B-2E40-0012-7AA7EF332B38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ASL ANA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64DF0A3-C7C9-AC69-3226-0FD003028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16" name="CasellaDiTesto 155">
              <a:extLst>
                <a:ext uri="{FF2B5EF4-FFF2-40B4-BE49-F238E27FC236}">
                  <a16:creationId xmlns:a16="http://schemas.microsoft.com/office/drawing/2014/main" id="{29451BC4-F49E-012D-427C-C95668A14C6C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AB62CA9-FFDE-1C28-3422-D5A60C218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88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8CC9-17F9-FAC6-D122-24443DCE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B97E-527C-C494-0375-DCE6BF7B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863"/>
            <a:ext cx="7046167" cy="5998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Funzionalità a supporto del Referente ASL ANA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6E2E2E6-8B58-966E-8AC0-EDFDC6E8A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825625"/>
            <a:ext cx="11389895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1700" dirty="0">
                <a:solidFill>
                  <a:schemeClr val="tx1"/>
                </a:solidFill>
                <a:latin typeface="Century Gothic" panose="020B0502020202020204" pitchFamily="34" charset="0"/>
              </a:rPr>
              <a:t>Di seguito, si riportano le funzionalità che sono state implementate ex-novo a seguito dell’introduzione di ANA:</a:t>
            </a:r>
          </a:p>
          <a:p>
            <a:pPr marL="0" indent="0" algn="just">
              <a:buNone/>
            </a:pPr>
            <a:endParaRPr lang="it-IT" sz="19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 algn="just"/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Consultare comunicazioni verso ANA</a:t>
            </a:r>
          </a:p>
          <a:p>
            <a:pPr marL="914400" lvl="2" indent="0">
              <a:buNone/>
            </a:pPr>
            <a:r>
              <a:rPr lang="it-IT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Permette la consultazione puntuale delle comunicazioni da ARA verso ANA e il relativo tentativo di     reinvio in caso di errore della transazione.</a:t>
            </a:r>
            <a:endParaRPr lang="it-IT" sz="1900" b="1" i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0" lvl="1" indent="0" algn="just">
              <a:buNone/>
            </a:pPr>
            <a:endParaRPr lang="it-IT" sz="1900" b="1" i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 algn="just"/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Consultare notifiche ANA</a:t>
            </a:r>
          </a:p>
          <a:p>
            <a:pPr marL="457200" lvl="1" indent="0" algn="just">
              <a:buNone/>
            </a:pPr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it-IT" sz="15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Consente di ricercare e consultare nel dettaglio le notifiche ANA e, nel caso di ricerche su singolo assistito, è 	possibile eseguire azioni specifiche sulle notifiche, come richiederne la rielaborazione o la cancellazione.</a:t>
            </a:r>
          </a:p>
          <a:p>
            <a:pPr lvl="1" algn="just"/>
            <a:endParaRPr lang="it-IT" sz="1900" b="1" i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 algn="just"/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Monitor notifiche ANA</a:t>
            </a:r>
          </a:p>
          <a:p>
            <a:pPr marL="914400" lvl="2" indent="0" algn="just">
              <a:buNone/>
            </a:pPr>
            <a:r>
              <a:rPr lang="it-IT" sz="15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Consente di consultare in modalità sintetica e aggregata su base mensile tutte le transazioni provenienti da ANA.</a:t>
            </a:r>
          </a:p>
          <a:p>
            <a:pPr lvl="1" algn="just"/>
            <a:endParaRPr lang="it-IT" sz="1900" b="1" i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 algn="just"/>
            <a:r>
              <a:rPr lang="it-IT" sz="19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Gestione Referente ANA</a:t>
            </a:r>
          </a:p>
          <a:p>
            <a:pPr marL="914400" lvl="2" indent="0" algn="just">
              <a:buNone/>
            </a:pPr>
            <a:r>
              <a:rPr lang="it-IT" sz="15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Permette di gestire la profilazione dei Referenti ANA.</a:t>
            </a:r>
          </a:p>
          <a:p>
            <a:pPr marL="914400" lvl="2" indent="0" algn="just">
              <a:buNone/>
            </a:pPr>
            <a:endParaRPr lang="it-IT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2155E6F-860B-D51A-875A-9859C65B3E91}"/>
              </a:ext>
            </a:extLst>
          </p:cNvPr>
          <p:cNvGrpSpPr/>
          <p:nvPr/>
        </p:nvGrpSpPr>
        <p:grpSpPr>
          <a:xfrm>
            <a:off x="10710610" y="1014023"/>
            <a:ext cx="1286380" cy="654569"/>
            <a:chOff x="10646865" y="834126"/>
            <a:chExt cx="1286380" cy="654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4E894A-958B-FFAE-2EDE-CDAFFC0FD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8519F8D4-3B07-37D1-92B4-A41D5AA0B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155">
              <a:extLst>
                <a:ext uri="{FF2B5EF4-FFF2-40B4-BE49-F238E27FC236}">
                  <a16:creationId xmlns:a16="http://schemas.microsoft.com/office/drawing/2014/main" id="{D69DC1FE-453C-FB7F-544A-F02DD874007F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ASL ANA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33AA952-9C89-9323-210F-4E4E2A86D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9" name="CasellaDiTesto 155">
              <a:extLst>
                <a:ext uri="{FF2B5EF4-FFF2-40B4-BE49-F238E27FC236}">
                  <a16:creationId xmlns:a16="http://schemas.microsoft.com/office/drawing/2014/main" id="{5DAB2534-1D56-4037-6F79-04A2E88FE1FB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5EAD66F-D264-4C9F-26AC-BC0B715D2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20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85F79-54BE-C51D-103C-E0BEC6818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D6E4D1-E71B-640D-5F1B-18845157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863"/>
            <a:ext cx="5842518" cy="5998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Consultare comunicazioni verso ANA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773B82B-DA55-EB31-4BA3-BCC24D1F4571}"/>
              </a:ext>
            </a:extLst>
          </p:cNvPr>
          <p:cNvGrpSpPr/>
          <p:nvPr/>
        </p:nvGrpSpPr>
        <p:grpSpPr>
          <a:xfrm>
            <a:off x="1442232" y="2008933"/>
            <a:ext cx="9138682" cy="4261238"/>
            <a:chOff x="762000" y="1690688"/>
            <a:chExt cx="10515600" cy="4748784"/>
          </a:xfrm>
        </p:grpSpPr>
        <p:pic>
          <p:nvPicPr>
            <p:cNvPr id="9" name="Immagine 8" descr="Immagine che contiene testo, schermata, software, Pagina Web&#10;&#10;Il contenuto generato dall'IA potrebbe non essere corretto.">
              <a:extLst>
                <a:ext uri="{FF2B5EF4-FFF2-40B4-BE49-F238E27FC236}">
                  <a16:creationId xmlns:a16="http://schemas.microsoft.com/office/drawing/2014/main" id="{78B5C1F1-F5B5-93A3-775C-408CFF26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690688"/>
              <a:ext cx="10515600" cy="4748784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D60E65C-AF85-430C-9FF4-26212F81A661}"/>
                </a:ext>
              </a:extLst>
            </p:cNvPr>
            <p:cNvSpPr/>
            <p:nvPr/>
          </p:nvSpPr>
          <p:spPr>
            <a:xfrm>
              <a:off x="762000" y="6318504"/>
              <a:ext cx="737616" cy="120968"/>
            </a:xfrm>
            <a:prstGeom prst="rect">
              <a:avLst/>
            </a:prstGeom>
            <a:solidFill>
              <a:srgbClr val="1045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0E2FAC05-91B4-8E77-5006-7515E457900E}"/>
              </a:ext>
            </a:extLst>
          </p:cNvPr>
          <p:cNvGrpSpPr/>
          <p:nvPr/>
        </p:nvGrpSpPr>
        <p:grpSpPr>
          <a:xfrm>
            <a:off x="10710610" y="1023353"/>
            <a:ext cx="1286380" cy="654569"/>
            <a:chOff x="10646865" y="834126"/>
            <a:chExt cx="1286380" cy="654569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7AB0630-6885-42AF-D6FF-80BA7DDBB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16A60025-D9D7-DA30-5FA7-22E53CE85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155">
              <a:extLst>
                <a:ext uri="{FF2B5EF4-FFF2-40B4-BE49-F238E27FC236}">
                  <a16:creationId xmlns:a16="http://schemas.microsoft.com/office/drawing/2014/main" id="{BA47F790-1F46-E094-3FEC-C095ECFFD146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SL ANA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FCF68BF-F6D1-E812-2A1B-E5A7B58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8" name="CasellaDiTesto 155">
              <a:extLst>
                <a:ext uri="{FF2B5EF4-FFF2-40B4-BE49-F238E27FC236}">
                  <a16:creationId xmlns:a16="http://schemas.microsoft.com/office/drawing/2014/main" id="{54A8D56C-F947-F2B8-4D9D-FA36A1742EEF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5C60E4A6-BB40-2B03-946F-3C52C8C32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64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0699E-28D9-928D-C426-62A91C570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79902-4ABD-5325-2211-97A48DE1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524"/>
            <a:ext cx="4144347" cy="5998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Consultare notifiche ANA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7560220-BE38-C280-A613-11D30D90FC39}"/>
              </a:ext>
            </a:extLst>
          </p:cNvPr>
          <p:cNvGrpSpPr/>
          <p:nvPr/>
        </p:nvGrpSpPr>
        <p:grpSpPr>
          <a:xfrm>
            <a:off x="1474237" y="1926565"/>
            <a:ext cx="10009569" cy="4407127"/>
            <a:chOff x="750978" y="1525349"/>
            <a:chExt cx="10938101" cy="5042139"/>
          </a:xfrm>
        </p:grpSpPr>
        <p:pic>
          <p:nvPicPr>
            <p:cNvPr id="4" name="Immagine 3" descr="Immagine che contiene testo, software, Pagina Web, Sito Web&#10;&#10;Il contenuto generato dall'IA potrebbe non essere corretto.">
              <a:extLst>
                <a:ext uri="{FF2B5EF4-FFF2-40B4-BE49-F238E27FC236}">
                  <a16:creationId xmlns:a16="http://schemas.microsoft.com/office/drawing/2014/main" id="{98AC5200-82D3-7178-09DF-B7E6F42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978" y="1525349"/>
              <a:ext cx="10938101" cy="5040043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2054E9C-669A-6EC8-E19E-1DEE77B84C64}"/>
                </a:ext>
              </a:extLst>
            </p:cNvPr>
            <p:cNvSpPr/>
            <p:nvPr/>
          </p:nvSpPr>
          <p:spPr>
            <a:xfrm>
              <a:off x="762000" y="6446520"/>
              <a:ext cx="737616" cy="120968"/>
            </a:xfrm>
            <a:prstGeom prst="rect">
              <a:avLst/>
            </a:prstGeom>
            <a:solidFill>
              <a:srgbClr val="1045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ECA6B252-3D44-8268-4BDA-275CBD006288}"/>
              </a:ext>
            </a:extLst>
          </p:cNvPr>
          <p:cNvGrpSpPr/>
          <p:nvPr/>
        </p:nvGrpSpPr>
        <p:grpSpPr>
          <a:xfrm>
            <a:off x="10710610" y="1060676"/>
            <a:ext cx="1286380" cy="654569"/>
            <a:chOff x="10646865" y="834126"/>
            <a:chExt cx="1286380" cy="654569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F23E2B3-8D68-8FF4-B5C6-C847D905C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B2D62966-F647-ECA2-4CBF-FDF07DDA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155">
              <a:extLst>
                <a:ext uri="{FF2B5EF4-FFF2-40B4-BE49-F238E27FC236}">
                  <a16:creationId xmlns:a16="http://schemas.microsoft.com/office/drawing/2014/main" id="{4E564DBD-F22C-B09C-6610-3090553985DD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SL ANA</a:t>
              </a:r>
              <a:endParaRPr lang="it-IT" sz="800" b="1" dirty="0">
                <a:solidFill>
                  <a:srgbClr val="003D6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34A1DAA-7A3C-9873-B097-ECC132C5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11" name="CasellaDiTesto 155">
              <a:extLst>
                <a:ext uri="{FF2B5EF4-FFF2-40B4-BE49-F238E27FC236}">
                  <a16:creationId xmlns:a16="http://schemas.microsoft.com/office/drawing/2014/main" id="{BFFD0E2E-0657-9AA0-2BE8-DFDBBF716478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FE1BB193-4888-8B89-0EF6-9C67353C05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02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1C36-FD72-AA47-4A02-13915906A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A826BB6-2E16-3577-936C-2374E2F98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16" y="5996582"/>
            <a:ext cx="853782" cy="787914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3DE8CA5-7888-AB10-201C-C6F511871956}"/>
              </a:ext>
            </a:extLst>
          </p:cNvPr>
          <p:cNvSpPr txBox="1">
            <a:spLocks noChangeArrowheads="1"/>
          </p:cNvSpPr>
          <p:nvPr/>
        </p:nvSpPr>
        <p:spPr>
          <a:xfrm>
            <a:off x="792000" y="792000"/>
            <a:ext cx="11077300" cy="635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D6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2200" b="1" dirty="0">
                <a:latin typeface="Century Gothic" panose="020B0502020202020204" pitchFamily="34" charset="0"/>
                <a:cs typeface="Calibri" panose="020F0502020204030204" pitchFamily="34" charset="0"/>
              </a:rPr>
              <a:t>INDICE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2" name="Gruppo 70">
            <a:extLst>
              <a:ext uri="{FF2B5EF4-FFF2-40B4-BE49-F238E27FC236}">
                <a16:creationId xmlns:a16="http://schemas.microsoft.com/office/drawing/2014/main" id="{96AB336C-F397-E657-2438-ACDB519CDEB3}"/>
              </a:ext>
            </a:extLst>
          </p:cNvPr>
          <p:cNvGrpSpPr/>
          <p:nvPr/>
        </p:nvGrpSpPr>
        <p:grpSpPr>
          <a:xfrm>
            <a:off x="792000" y="1546750"/>
            <a:ext cx="10303516" cy="4519250"/>
            <a:chOff x="349300" y="1337677"/>
            <a:chExt cx="11520000" cy="769512"/>
          </a:xfrm>
        </p:grpSpPr>
        <p:sp>
          <p:nvSpPr>
            <p:cNvPr id="3" name="Rectangle 52">
              <a:extLst>
                <a:ext uri="{FF2B5EF4-FFF2-40B4-BE49-F238E27FC236}">
                  <a16:creationId xmlns:a16="http://schemas.microsoft.com/office/drawing/2014/main" id="{90114E23-185B-B850-52AF-4273FED3D1F8}"/>
                </a:ext>
              </a:extLst>
            </p:cNvPr>
            <p:cNvSpPr/>
            <p:nvPr/>
          </p:nvSpPr>
          <p:spPr>
            <a:xfrm>
              <a:off x="349300" y="1421652"/>
              <a:ext cx="11520000" cy="685537"/>
            </a:xfrm>
            <a:prstGeom prst="rect">
              <a:avLst/>
            </a:prstGeom>
            <a:solidFill>
              <a:srgbClr val="003D69"/>
            </a:solidFill>
            <a:ln w="19050">
              <a:solidFill>
                <a:srgbClr val="003D6A">
                  <a:alpha val="50196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Rectangle 26">
              <a:extLst>
                <a:ext uri="{FF2B5EF4-FFF2-40B4-BE49-F238E27FC236}">
                  <a16:creationId xmlns:a16="http://schemas.microsoft.com/office/drawing/2014/main" id="{0FF26B13-709C-7EA8-4902-1CEC0249D0D7}"/>
                </a:ext>
              </a:extLst>
            </p:cNvPr>
            <p:cNvSpPr/>
            <p:nvPr/>
          </p:nvSpPr>
          <p:spPr>
            <a:xfrm>
              <a:off x="349300" y="1337677"/>
              <a:ext cx="11520000" cy="7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3D6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Glossario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Introduzione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Identificare assistibile: ricerca per codice fiscale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Identificare assistibile: ricerca per dati anagrafici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Identificare assistibile: registrazione iscrizione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Gestione disallineamenti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Identificare Assistibile: pagina di elenco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Gestione degli errori da ANA verso ARA</a:t>
              </a:r>
              <a:endPara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Funzionalità a supporto del Referente ASL ANA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Consultare comunicazioni verso ANA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Consultare notifiche ANA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Monitor notifiche ANA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Notifiche ANA in ingresso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09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B897D-6CF3-6F40-7EAC-9816622D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F8145-DA88-AFEC-46D5-7D176B64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524"/>
            <a:ext cx="3603171" cy="5998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Monitor notifiche ANA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8BC1B62-8C23-AB1A-E66B-4ADDC5EFA16D}"/>
              </a:ext>
            </a:extLst>
          </p:cNvPr>
          <p:cNvGrpSpPr/>
          <p:nvPr/>
        </p:nvGrpSpPr>
        <p:grpSpPr>
          <a:xfrm>
            <a:off x="1073019" y="1708436"/>
            <a:ext cx="10394675" cy="4606596"/>
            <a:chOff x="469944" y="1327799"/>
            <a:chExt cx="11252111" cy="5188256"/>
          </a:xfrm>
        </p:grpSpPr>
        <p:pic>
          <p:nvPicPr>
            <p:cNvPr id="8" name="Immagine 7" descr="Immagine che contiene testo, schermata, softwa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802D1623-875C-271F-1F61-4436E603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44" y="1327799"/>
              <a:ext cx="11252111" cy="5188256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20697EC5-C2BA-F9D8-0A2A-5AA055C6C1C4}"/>
                </a:ext>
              </a:extLst>
            </p:cNvPr>
            <p:cNvSpPr/>
            <p:nvPr/>
          </p:nvSpPr>
          <p:spPr>
            <a:xfrm>
              <a:off x="478536" y="6400800"/>
              <a:ext cx="792480" cy="115255"/>
            </a:xfrm>
            <a:prstGeom prst="rect">
              <a:avLst/>
            </a:prstGeom>
            <a:solidFill>
              <a:srgbClr val="1045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67C524E6-6E73-24AB-315F-C13617797C74}"/>
              </a:ext>
            </a:extLst>
          </p:cNvPr>
          <p:cNvGrpSpPr/>
          <p:nvPr/>
        </p:nvGrpSpPr>
        <p:grpSpPr>
          <a:xfrm>
            <a:off x="10710610" y="925524"/>
            <a:ext cx="1286380" cy="654569"/>
            <a:chOff x="10646865" y="834126"/>
            <a:chExt cx="1286380" cy="65456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18288C1-33CB-552B-33EC-EDD76DF25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E5C0D22D-0F25-C7D7-68E1-7510D70AF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155">
              <a:extLst>
                <a:ext uri="{FF2B5EF4-FFF2-40B4-BE49-F238E27FC236}">
                  <a16:creationId xmlns:a16="http://schemas.microsoft.com/office/drawing/2014/main" id="{4EDA5C45-6FB4-6883-CBF2-74164395EF14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SL ANA</a:t>
              </a:r>
              <a:endParaRPr lang="it-IT" sz="800" b="1" dirty="0">
                <a:solidFill>
                  <a:srgbClr val="003D6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12AB15-AD45-7CA6-7CAC-10F9AD79B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12" name="CasellaDiTesto 155">
              <a:extLst>
                <a:ext uri="{FF2B5EF4-FFF2-40B4-BE49-F238E27FC236}">
                  <a16:creationId xmlns:a16="http://schemas.microsoft.com/office/drawing/2014/main" id="{D9E29606-6CC6-01EA-4CE2-343ECE50D891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30D07208-4BAE-002C-236E-017C7FC77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81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01A50-AC51-333B-ADAD-60950C78A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107C7-FB94-E4C5-9983-C0FAAE7B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696"/>
            <a:ext cx="4013718" cy="41709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Notifiche ANA in ingresso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B0B0BCC-FB4A-24AD-79EF-F47211D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27" y="1990017"/>
            <a:ext cx="10616806" cy="4055891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Le notifiche anagrafiche e di residenza provenienti da ANA  consentirà all’operatore di non dover più scaricare i flussi disponibili su Sistema TS: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CVAR1: nuovo nato/nuovo immigrato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CVAR3: variazione di residenza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CVAR4/5/6: inserimento/variazione/annullamento decesso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CCOM0: trasferimenti ASL</a:t>
            </a:r>
          </a:p>
          <a:p>
            <a:pPr marL="457200" lvl="1" indent="0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Resta invariata la gestione del flusso CASS (aggiornamento tessera TEAM) e flusso CERD (esenzioni da reddito)</a:t>
            </a:r>
          </a:p>
          <a:p>
            <a:pPr lvl="1"/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D6B83EA-CAE7-EA11-BD9B-F73970744262}"/>
              </a:ext>
            </a:extLst>
          </p:cNvPr>
          <p:cNvGrpSpPr/>
          <p:nvPr/>
        </p:nvGrpSpPr>
        <p:grpSpPr>
          <a:xfrm>
            <a:off x="10542659" y="907958"/>
            <a:ext cx="1286380" cy="654569"/>
            <a:chOff x="10646865" y="834126"/>
            <a:chExt cx="1286380" cy="654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4884F8-E956-B345-9AF5-6EF10D97B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82133277-2D7E-67CB-4890-1761C33F0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155">
              <a:extLst>
                <a:ext uri="{FF2B5EF4-FFF2-40B4-BE49-F238E27FC236}">
                  <a16:creationId xmlns:a16="http://schemas.microsoft.com/office/drawing/2014/main" id="{4B821FC6-9C4B-DEF0-1888-F32D82CB74C4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Referente SL ANA</a:t>
              </a:r>
              <a:endParaRPr lang="it-IT" sz="800" b="1" dirty="0">
                <a:solidFill>
                  <a:srgbClr val="003D6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16727A8-3DF5-5A55-5EB0-30DACC3F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10" name="CasellaDiTesto 155">
              <a:extLst>
                <a:ext uri="{FF2B5EF4-FFF2-40B4-BE49-F238E27FC236}">
                  <a16:creationId xmlns:a16="http://schemas.microsoft.com/office/drawing/2014/main" id="{05498265-3BC2-E873-252E-79A9E2ED65CA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29D45EF6-8A8B-1988-B8C2-3CC11964F5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555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5A8C9-865D-C6D2-9A4C-4D95BD15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406" y="1589338"/>
            <a:ext cx="8109188" cy="896547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latin typeface="Century Gothic" panose="020B0502020202020204" pitchFamily="34" charset="0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31738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0E7C-9076-64F6-7E5E-79EE25C2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24EB9F6-CBA7-C008-EC30-FB4FFD14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16" y="5996582"/>
            <a:ext cx="853782" cy="787914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2B64350-1073-D7E6-096E-92ADB6D93C34}"/>
              </a:ext>
            </a:extLst>
          </p:cNvPr>
          <p:cNvSpPr txBox="1">
            <a:spLocks noChangeArrowheads="1"/>
          </p:cNvSpPr>
          <p:nvPr/>
        </p:nvSpPr>
        <p:spPr>
          <a:xfrm>
            <a:off x="792000" y="792000"/>
            <a:ext cx="11077300" cy="635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D6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2200" b="1" dirty="0">
                <a:latin typeface="Century Gothic" panose="020B0502020202020204" pitchFamily="34" charset="0"/>
                <a:cs typeface="Calibri" panose="020F0502020204030204" pitchFamily="34" charset="0"/>
              </a:rPr>
              <a:t>GLOSSARIO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7C20174-0188-C9A9-BA49-CED4A2E71B72}"/>
              </a:ext>
            </a:extLst>
          </p:cNvPr>
          <p:cNvSpPr/>
          <p:nvPr/>
        </p:nvSpPr>
        <p:spPr>
          <a:xfrm>
            <a:off x="792000" y="2033506"/>
            <a:ext cx="10303516" cy="209947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Anagrafe Nazionale Assistiti </a:t>
            </a: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(ANA)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Anagrafe Regionale Assistiti (ARA)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Anagrafe Nazionale della Popolazione Residente (ANPR)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Sistema Tessera Sanitaria (TS)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9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8099F-4304-0A92-5855-923CEEA2F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DCCA1F9-29E4-9576-3850-1FCDF746C811}"/>
              </a:ext>
            </a:extLst>
          </p:cNvPr>
          <p:cNvSpPr txBox="1">
            <a:spLocks noChangeArrowheads="1"/>
          </p:cNvSpPr>
          <p:nvPr/>
        </p:nvSpPr>
        <p:spPr>
          <a:xfrm>
            <a:off x="665175" y="1025013"/>
            <a:ext cx="2199324" cy="635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D6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t-IT" sz="2400" b="1" dirty="0">
                <a:latin typeface="Century Gothic" panose="020B0502020202020204" pitchFamily="34" charset="0"/>
              </a:rPr>
              <a:t>Introduzione</a:t>
            </a:r>
            <a:endParaRPr lang="it-IT" sz="2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F022F60-C3B6-690C-933A-E83FB96BD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787365"/>
            <a:ext cx="11541967" cy="48000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Il presente documento è rivolto a:</a:t>
            </a:r>
          </a:p>
          <a:p>
            <a:pPr algn="just"/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Operatori di Anagrafe</a:t>
            </a:r>
          </a:p>
          <a:p>
            <a:pPr lvl="1" algn="just"/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gestione e aggiornamento dei dati degli assistibili</a:t>
            </a:r>
          </a:p>
          <a:p>
            <a:pPr algn="just"/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Referenti ASL ANA</a:t>
            </a:r>
          </a:p>
          <a:p>
            <a:pPr lvl="1" algn="just"/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gestione e monitoraggio delle notifiche in ingresso da ANA e in uscita verso ANA.</a:t>
            </a:r>
          </a:p>
          <a:p>
            <a:pPr marL="0" indent="0" algn="just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Con l’istituzione dell’Anagrafe Nazionale degli Assistiti (ANA) - </a:t>
            </a:r>
            <a:r>
              <a:rPr lang="it-IT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DPCM 1 Giugno 2022, G.U. n. 240 del 13.10.2022 - </a:t>
            </a:r>
          </a:p>
          <a:p>
            <a:pPr marL="0" indent="0" algn="just">
              <a:buNone/>
            </a:pPr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 gestione delle variazioni anagrafiche e di residenza non è più di competenza dell’Anagrafe Regionale Assistiti (ARA).</a:t>
            </a:r>
          </a:p>
          <a:p>
            <a:pPr marL="0" indent="0" algn="just">
              <a:buNone/>
            </a:pPr>
            <a:endParaRPr lang="it-IT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ARA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non è più responsabile di tali dati, ma </a:t>
            </a:r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 recepisce da ANA per continuare ad alimentare la propria base dati, consentendo la consultazione all’operatore sanitario.</a:t>
            </a:r>
          </a:p>
          <a:p>
            <a:pPr marL="0" indent="0" algn="just">
              <a:buNone/>
            </a:pPr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Compito di ARA rimane la gestione e la corretta comunicazione della situazione sanitaria dell’assistibile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(scelta del medico, esenzioni) ed eventuali suoi cambi di domicilio.</a:t>
            </a:r>
          </a:p>
          <a:p>
            <a:pPr marL="0" indent="0" algn="just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Durante il periodo di coesistenza tra ANA e Sistema TS, i Referenti Art. 50, tramite la funzionalità “Produrre flusso Art. 50”, dovranno continuare a garantire l’allineamento dell’Anagrafe Assistiti Sinfonia verso il Sistema TS.</a:t>
            </a:r>
          </a:p>
        </p:txBody>
      </p:sp>
    </p:spTree>
    <p:extLst>
      <p:ext uri="{BB962C8B-B14F-4D97-AF65-F5344CB8AC3E}">
        <p14:creationId xmlns:p14="http://schemas.microsoft.com/office/powerpoint/2010/main" val="404463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354D-9EEE-5C39-2DF6-9E366EF54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80D5A-2D58-3329-B1C6-24B602D7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1127607"/>
            <a:ext cx="3751155" cy="73588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Identificare Assistibile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91D60C-538D-F907-CBD9-187B4F66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9" y="2838916"/>
            <a:ext cx="4294793" cy="25625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Cosa si può fare: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Ricerca per codice fiscale</a:t>
            </a:r>
          </a:p>
          <a:p>
            <a:pPr marL="800100" lvl="1" indent="-342900">
              <a:buFont typeface="+mj-lt"/>
              <a:buAutoNum type="arabicPeriod"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Ricerca per dati anagrafici</a:t>
            </a:r>
          </a:p>
          <a:p>
            <a:pPr marL="800100" lvl="1" indent="-342900">
              <a:buFont typeface="+mj-lt"/>
              <a:buAutoNum type="arabicPeriod"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Registrazione Iscrizione</a:t>
            </a:r>
          </a:p>
          <a:p>
            <a:pPr marL="914400" lvl="1" indent="-457200">
              <a:buFont typeface="+mj-lt"/>
              <a:buAutoNum type="arabicPeriod"/>
            </a:pPr>
            <a:endParaRPr lang="it-IT" dirty="0">
              <a:latin typeface="+mj-lt"/>
            </a:endParaRPr>
          </a:p>
        </p:txBody>
      </p:sp>
      <p:pic>
        <p:nvPicPr>
          <p:cNvPr id="5" name="Immagine 4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8D36916D-7BBB-1CA5-CFF2-33E108EA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" y="1943364"/>
            <a:ext cx="5809327" cy="4130095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BBAB2610-37F2-7F5C-F20B-EE8D9679BB0B}"/>
              </a:ext>
            </a:extLst>
          </p:cNvPr>
          <p:cNvGrpSpPr/>
          <p:nvPr/>
        </p:nvGrpSpPr>
        <p:grpSpPr>
          <a:xfrm>
            <a:off x="10158783" y="969252"/>
            <a:ext cx="1753548" cy="595130"/>
            <a:chOff x="9237279" y="1131033"/>
            <a:chExt cx="2033493" cy="75772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56F78EC-57AC-9523-C423-686D76538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34">
              <a:extLst>
                <a:ext uri="{FF2B5EF4-FFF2-40B4-BE49-F238E27FC236}">
                  <a16:creationId xmlns:a16="http://schemas.microsoft.com/office/drawing/2014/main" id="{13BF4D6C-893C-2827-B8E0-B365597CD49D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3707050-CEF8-678D-977E-937E9A67C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E50691F7-C2A1-2FB0-179F-60DBD484B6CA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0FD09D21-7A00-4FE7-9DE1-72D920445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55">
              <a:extLst>
                <a:ext uri="{FF2B5EF4-FFF2-40B4-BE49-F238E27FC236}">
                  <a16:creationId xmlns:a16="http://schemas.microsoft.com/office/drawing/2014/main" id="{2B6B9A46-54B2-D5BE-C452-CB31095DD99C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A66E088-935B-2EE0-1F1B-1C8ACA46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3" name="CasellaDiTesto 155">
              <a:extLst>
                <a:ext uri="{FF2B5EF4-FFF2-40B4-BE49-F238E27FC236}">
                  <a16:creationId xmlns:a16="http://schemas.microsoft.com/office/drawing/2014/main" id="{BD566861-C587-8AF4-1E7E-23ADB215EAFA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479073E9-129D-6DF8-8B59-18F255138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68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28DC-B7ED-78F6-8FBB-5B8BA926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EC245-3D44-ACCE-3979-F0CA3166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678"/>
            <a:ext cx="3547188" cy="54298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Identificare Assistibile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6875B-5B55-35C5-96DA-29A49E6B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78" y="1893759"/>
            <a:ext cx="6288693" cy="459082"/>
          </a:xfrm>
        </p:spPr>
        <p:txBody>
          <a:bodyPr anchor="t"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Ricerca per codice fiscale</a:t>
            </a:r>
          </a:p>
          <a:p>
            <a:pPr marL="457200" lvl="1" indent="0">
              <a:buNone/>
            </a:pPr>
            <a:endParaRPr lang="it-IT" dirty="0">
              <a:latin typeface="+mj-l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B9CFFF-CD66-2F63-7EF9-5CBFC30D93CB}"/>
              </a:ext>
            </a:extLst>
          </p:cNvPr>
          <p:cNvGrpSpPr/>
          <p:nvPr/>
        </p:nvGrpSpPr>
        <p:grpSpPr>
          <a:xfrm>
            <a:off x="838200" y="2467952"/>
            <a:ext cx="5472081" cy="3692284"/>
            <a:chOff x="5717887" y="2563313"/>
            <a:chExt cx="5257800" cy="3824868"/>
          </a:xfrm>
        </p:grpSpPr>
        <p:pic>
          <p:nvPicPr>
            <p:cNvPr id="9" name="Immagine 8" descr="Immagine che contiene testo, schermata, softwa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4C20FB57-A826-745F-A880-9D4B19330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7887" y="2563313"/>
              <a:ext cx="5257800" cy="3824868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9011792-7EC2-C33D-94A3-8A99B3A9729C}"/>
                </a:ext>
              </a:extLst>
            </p:cNvPr>
            <p:cNvSpPr/>
            <p:nvPr/>
          </p:nvSpPr>
          <p:spPr>
            <a:xfrm>
              <a:off x="5846869" y="3849624"/>
              <a:ext cx="2999232" cy="210312"/>
            </a:xfrm>
            <a:prstGeom prst="rect">
              <a:avLst/>
            </a:prstGeom>
            <a:noFill/>
            <a:ln w="28575">
              <a:solidFill>
                <a:srgbClr val="E662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3B78270-E9B1-5841-2185-4A91ED68D6F3}"/>
                </a:ext>
              </a:extLst>
            </p:cNvPr>
            <p:cNvSpPr/>
            <p:nvPr/>
          </p:nvSpPr>
          <p:spPr>
            <a:xfrm>
              <a:off x="10268711" y="5879592"/>
              <a:ext cx="493777" cy="326289"/>
            </a:xfrm>
            <a:prstGeom prst="rect">
              <a:avLst/>
            </a:prstGeom>
            <a:noFill/>
            <a:ln w="28575">
              <a:solidFill>
                <a:srgbClr val="E662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751C3C-3408-2690-0120-2DF35354D9DF}"/>
              </a:ext>
            </a:extLst>
          </p:cNvPr>
          <p:cNvSpPr txBox="1"/>
          <p:nvPr/>
        </p:nvSpPr>
        <p:spPr>
          <a:xfrm>
            <a:off x="7077009" y="2989367"/>
            <a:ext cx="318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Operazioni da effettuare: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Inserire il codice Fiscale;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Cliccare il tasto Cerca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CAEFCCB-B85B-28E2-654D-3029A9E709AD}"/>
              </a:ext>
            </a:extLst>
          </p:cNvPr>
          <p:cNvGrpSpPr/>
          <p:nvPr/>
        </p:nvGrpSpPr>
        <p:grpSpPr>
          <a:xfrm>
            <a:off x="10179697" y="889678"/>
            <a:ext cx="1753548" cy="595130"/>
            <a:chOff x="9237279" y="1131033"/>
            <a:chExt cx="2033493" cy="75772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38AB5D4-F4BE-4ED7-4AF5-09C319138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34">
              <a:extLst>
                <a:ext uri="{FF2B5EF4-FFF2-40B4-BE49-F238E27FC236}">
                  <a16:creationId xmlns:a16="http://schemas.microsoft.com/office/drawing/2014/main" id="{7CA28070-139F-EE60-7F13-91C9C7BDDB52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90F763D-7F79-F1A5-5477-DF42F2447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016F93C4-E1C6-F50D-855C-626F66BC0352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ED3A9C0E-375F-FC8A-9E6F-641D0392A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55">
              <a:extLst>
                <a:ext uri="{FF2B5EF4-FFF2-40B4-BE49-F238E27FC236}">
                  <a16:creationId xmlns:a16="http://schemas.microsoft.com/office/drawing/2014/main" id="{B8224D24-2118-690C-050D-CB39B6A34A86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6628599-1A86-1A17-51A9-828A9BA6A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7" name="CasellaDiTesto 155">
              <a:extLst>
                <a:ext uri="{FF2B5EF4-FFF2-40B4-BE49-F238E27FC236}">
                  <a16:creationId xmlns:a16="http://schemas.microsoft.com/office/drawing/2014/main" id="{159A7EC5-2FF5-847E-D945-397E883F53CD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3815707A-C3D1-B272-2384-3C87B2781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05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D77D1-5389-1F67-71F2-EF77FEBD2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77752B1-509E-DF43-9D9C-AB58C4A66D28}"/>
              </a:ext>
            </a:extLst>
          </p:cNvPr>
          <p:cNvSpPr txBox="1">
            <a:spLocks/>
          </p:cNvSpPr>
          <p:nvPr/>
        </p:nvSpPr>
        <p:spPr>
          <a:xfrm>
            <a:off x="143301" y="1611392"/>
            <a:ext cx="11905397" cy="51533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2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Cosa cambia con ANA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452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lvl="2" indent="-285750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Chiamata al servizio di ricerca dati anagrafici per Codice Fiscale</a:t>
            </a:r>
          </a:p>
          <a:p>
            <a:pPr marL="541338" marR="0" lvl="1" indent="0" algn="l" defTabSz="54133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827088" lvl="1" indent="-285750" defTabSz="541338">
              <a:buFont typeface="Wingdings" panose="05000000000000000000" pitchFamily="2" charset="2"/>
              <a:buChar char="Ø"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rPr>
              <a:t>Assistibile presente in ANA:</a:t>
            </a:r>
          </a:p>
          <a:p>
            <a:pPr marL="827088" lvl="1" indent="-285750" defTabSz="541338">
              <a:buFont typeface="Wingdings" panose="05000000000000000000" pitchFamily="2" charset="2"/>
              <a:buChar char="Ø"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541338" lvl="1" indent="0" defTabSz="541338">
              <a:buFont typeface="Arial" panose="020B0604020202020204" pitchFamily="34" charset="0"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A)     se Assistibile presente in ARA, vengono fatti due controlli:</a:t>
            </a:r>
          </a:p>
          <a:p>
            <a:pPr marL="1347788" lvl="3" indent="-276225">
              <a:buFont typeface="+mj-lt"/>
              <a:buAutoNum type="arabicPeriod"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Verifica ID ANA (identificato univoco dell’assistibile su ANA)</a:t>
            </a:r>
          </a:p>
          <a:p>
            <a:pPr marL="1347788" lvl="3" indent="-276225">
              <a:buFont typeface="+mj-lt"/>
              <a:buAutoNum type="arabicPeriod"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Coerenza dei dati anagrafici e di residenza. </a:t>
            </a:r>
          </a:p>
          <a:p>
            <a:pPr marL="1612900" lvl="4">
              <a:buFont typeface="Wingdings" panose="05000000000000000000" pitchFamily="2" charset="2"/>
              <a:buChar char="§"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Dati coerenti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rPr>
              <a:t> viene restituito l’assistito da ricercare</a:t>
            </a:r>
          </a:p>
          <a:p>
            <a:pPr marL="1612900" lvl="4">
              <a:buFont typeface="Wingdings" panose="05000000000000000000" pitchFamily="2" charset="2"/>
              <a:buChar char="§"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rPr>
              <a:t>Dati non coerenti 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L’anagrafe fornisce all’operatore il seguente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messaggio informativo:</a:t>
            </a:r>
          </a:p>
          <a:p>
            <a:pPr marL="1384300" lvl="4" indent="0">
              <a:buNone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384300" lvl="4" indent="0">
              <a:buNone/>
              <a:defRPr/>
            </a:pPr>
            <a:r>
              <a:rPr lang="it-IT" sz="1600" dirty="0">
                <a:solidFill>
                  <a:srgbClr val="F8FAFD"/>
                </a:solidFill>
                <a:latin typeface="Century Gothic" panose="020B0502020202020204" pitchFamily="34" charset="0"/>
              </a:rPr>
              <a:t>                            </a:t>
            </a:r>
            <a:r>
              <a:rPr lang="it-IT" sz="1600" dirty="0">
                <a:solidFill>
                  <a:srgbClr val="F8FAFD"/>
                </a:solidFill>
                <a:highlight>
                  <a:srgbClr val="D63E07"/>
                </a:highlight>
                <a:latin typeface="Century Gothic" panose="020B0502020202020204" pitchFamily="34" charset="0"/>
              </a:rPr>
              <a:t>Anagrafica assistito disallineata rispetto a sistema ANA. Accedere alla funzionalità per eseguire l'allineamento?</a:t>
            </a:r>
          </a:p>
          <a:p>
            <a:pPr marL="1384300" lvl="4" indent="0">
              <a:buNone/>
              <a:defRPr/>
            </a:pPr>
            <a:endParaRPr lang="it-IT" sz="1600" dirty="0">
              <a:solidFill>
                <a:srgbClr val="F8FAFD"/>
              </a:solidFill>
              <a:highlight>
                <a:srgbClr val="D63E07"/>
              </a:highlight>
              <a:latin typeface="Century Gothic" panose="020B0502020202020204" pitchFamily="34" charset="0"/>
            </a:endParaRPr>
          </a:p>
          <a:p>
            <a:pPr marL="1384300" lvl="4" indent="0"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Tramite la funzionalità Gestione Disallineamenti è possibile procedere con l’allineamento dei dati dell’assistito.</a:t>
            </a:r>
          </a:p>
          <a:p>
            <a:pPr marL="1384300" lvl="4" indent="0">
              <a:buNone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541338" lvl="2" indent="0">
              <a:buFont typeface="Arial" panose="020B0604020202020204" pitchFamily="34" charset="0"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B)    Assistibile non presente in ARA :</a:t>
            </a:r>
          </a:p>
          <a:p>
            <a:pPr marL="1347788" lvl="3" indent="-276225">
              <a:lnSpc>
                <a:spcPct val="100000"/>
              </a:lnSpc>
              <a:buFont typeface="+mj-lt"/>
              <a:buAutoNum type="arabicPeriod"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Se la residenza dell’assistibile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in ANA coincide con l’ASL dell’operatore, viene richiamata </a:t>
            </a:r>
            <a:r>
              <a:rPr lang="it-IT" sz="1600" dirty="0">
                <a:latin typeface="Century Gothic" panose="020B0502020202020204" pitchFamily="34" charset="0"/>
              </a:rPr>
              <a:t>la nuova funzionalità ‘Gestione Disallineamenti’ che consente di allineare i dati dell’assistito.</a:t>
            </a:r>
            <a:endParaRPr kumimoji="0" lang="it-IT" sz="16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347788" lvl="3" indent="-276225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>
                <a:latin typeface="Century Gothic" panose="020B0502020202020204" pitchFamily="34" charset="0"/>
              </a:rPr>
              <a:t>Se la residenza dell’assistibile non coincide con l’ASL dell’operatore, il sistema fornisce il seguente messaggio di errore </a:t>
            </a:r>
            <a:r>
              <a:rPr lang="it-IT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:</a:t>
            </a:r>
            <a:br>
              <a:rPr lang="it-IT" sz="160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it-IT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1384300" lvl="4" indent="0">
              <a:buNone/>
              <a:defRPr/>
            </a:pPr>
            <a:r>
              <a:rPr lang="it-IT" sz="1500" dirty="0">
                <a:solidFill>
                  <a:srgbClr val="F8FAFD"/>
                </a:solidFill>
                <a:highlight>
                  <a:srgbClr val="D63E07"/>
                </a:highlight>
                <a:latin typeface="Century Gothic" panose="020B0502020202020204" pitchFamily="34" charset="0"/>
                <a:sym typeface="Wingdings" panose="05000000000000000000" pitchFamily="2" charset="2"/>
              </a:rPr>
              <a:t>L’assistito non risulta presente in anagrafe regionale, tuttavia risulta residente in Regione su ANA. Per sanare l’incongruenza, la registrazione nell’anagrafe deve essere effettuata dall’ASL di residenza.</a:t>
            </a:r>
          </a:p>
          <a:p>
            <a:pPr marL="1384300" lvl="4" indent="0">
              <a:buNone/>
              <a:defRPr/>
            </a:pPr>
            <a:endParaRPr lang="it-IT" sz="1500" dirty="0">
              <a:solidFill>
                <a:srgbClr val="F8FAFD"/>
              </a:solidFill>
              <a:highlight>
                <a:srgbClr val="D63E07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900113" lvl="2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Century Gothic" panose="020B0502020202020204" pitchFamily="34" charset="0"/>
              </a:rPr>
              <a:t>Assistibile non presente in ANA </a:t>
            </a:r>
            <a:r>
              <a:rPr lang="it-IT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it-IT" sz="1600" b="1" dirty="0"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viene restituito il seguente errore: </a:t>
            </a:r>
            <a:br>
              <a:rPr lang="it-IT" sz="1600" dirty="0">
                <a:latin typeface="Century Gothic" panose="020B0502020202020204" pitchFamily="34" charset="0"/>
              </a:rPr>
            </a:br>
            <a:endParaRPr lang="it-IT" sz="1600" dirty="0">
              <a:latin typeface="Century Gothic" panose="020B0502020202020204" pitchFamily="34" charset="0"/>
            </a:endParaRPr>
          </a:p>
          <a:p>
            <a:pPr marL="900113" lvl="2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solidFill>
                  <a:srgbClr val="F8FAFD"/>
                </a:solidFill>
                <a:latin typeface="Century Gothic" panose="020B0502020202020204" pitchFamily="34" charset="0"/>
              </a:rPr>
              <a:t>                              </a:t>
            </a:r>
            <a:r>
              <a:rPr lang="it-IT" sz="1600" dirty="0">
                <a:solidFill>
                  <a:srgbClr val="F8FAFD"/>
                </a:solidFill>
                <a:highlight>
                  <a:srgbClr val="D63E07"/>
                </a:highlight>
                <a:latin typeface="Century Gothic" panose="020B0502020202020204" pitchFamily="34" charset="0"/>
              </a:rPr>
              <a:t>Non è possibile eseguire l’operazione poiché ANA ha restituito il seguente errore: ANA106 – Anagrafica soggetto non trovata con i dati immessi </a:t>
            </a:r>
          </a:p>
          <a:p>
            <a:pPr marL="900113" lvl="2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it-IT" sz="1600" dirty="0">
              <a:solidFill>
                <a:srgbClr val="F8FAFD"/>
              </a:solidFill>
              <a:highlight>
                <a:srgbClr val="D63E07"/>
              </a:highlight>
              <a:latin typeface="Century Gothic" panose="020B0502020202020204" pitchFamily="34" charset="0"/>
            </a:endParaRPr>
          </a:p>
          <a:p>
            <a:pPr marL="614363" lvl="2" indent="0">
              <a:lnSpc>
                <a:spcPct val="110000"/>
              </a:lnSpc>
              <a:buNone/>
              <a:defRPr/>
            </a:pPr>
            <a:r>
              <a:rPr lang="it-IT" sz="1600" dirty="0">
                <a:latin typeface="Century Gothic" panose="020B0502020202020204" pitchFamily="34" charset="0"/>
              </a:rPr>
              <a:t>	si invita a verificare il corretto inserimento del codice fiscale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7E0FB27-F003-FAC4-761C-65F941A491CC}"/>
              </a:ext>
            </a:extLst>
          </p:cNvPr>
          <p:cNvSpPr txBox="1">
            <a:spLocks/>
          </p:cNvSpPr>
          <p:nvPr/>
        </p:nvSpPr>
        <p:spPr>
          <a:xfrm>
            <a:off x="838199" y="716884"/>
            <a:ext cx="4442928" cy="73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Ricerca per codice fiscale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572CB65-C1B2-6A52-AAD2-E046C9C4E396}"/>
              </a:ext>
            </a:extLst>
          </p:cNvPr>
          <p:cNvGrpSpPr/>
          <p:nvPr/>
        </p:nvGrpSpPr>
        <p:grpSpPr>
          <a:xfrm>
            <a:off x="10086390" y="857641"/>
            <a:ext cx="1753548" cy="595130"/>
            <a:chOff x="9237279" y="1131033"/>
            <a:chExt cx="2033493" cy="757724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77CA1A4-972D-B7BE-4FD5-61DE9B3EA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34">
              <a:extLst>
                <a:ext uri="{FF2B5EF4-FFF2-40B4-BE49-F238E27FC236}">
                  <a16:creationId xmlns:a16="http://schemas.microsoft.com/office/drawing/2014/main" id="{4DC6B11B-3E11-F340-8AC4-D835FA685FD1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FA1A306-6F03-141E-C94B-992049605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8ED1151-14C1-CC55-F3FC-32804FF752EE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4389297A-AA2E-FF6B-7493-DDC4B385A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55">
              <a:extLst>
                <a:ext uri="{FF2B5EF4-FFF2-40B4-BE49-F238E27FC236}">
                  <a16:creationId xmlns:a16="http://schemas.microsoft.com/office/drawing/2014/main" id="{D8BE99A6-FDBE-7C42-9CEF-4BF13AB0434A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DDEC648-21C5-BB1F-2500-15A3354DD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4" name="CasellaDiTesto 155">
              <a:extLst>
                <a:ext uri="{FF2B5EF4-FFF2-40B4-BE49-F238E27FC236}">
                  <a16:creationId xmlns:a16="http://schemas.microsoft.com/office/drawing/2014/main" id="{24759E65-1DF0-853D-9566-C319289E9C70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F09A4281-F61F-AD6B-832C-336DCC64AB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12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A6922-0369-A544-D4DB-98CAB314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BAE0D-52BF-7ADB-4A46-4B3F758C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097"/>
            <a:ext cx="3500535" cy="55222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Identificare Assistibile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51162-F154-14BE-4BB0-66A35729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31" y="1598319"/>
            <a:ext cx="4172712" cy="8089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20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Ricerca per dati anagrafici: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F16A0F9-E85B-7E3D-3F0F-FE36BF2AD3AE}"/>
              </a:ext>
            </a:extLst>
          </p:cNvPr>
          <p:cNvGrpSpPr/>
          <p:nvPr/>
        </p:nvGrpSpPr>
        <p:grpSpPr>
          <a:xfrm>
            <a:off x="1383631" y="2682551"/>
            <a:ext cx="4878244" cy="3267229"/>
            <a:chOff x="5717887" y="2563313"/>
            <a:chExt cx="5257800" cy="3824868"/>
          </a:xfrm>
        </p:grpSpPr>
        <p:pic>
          <p:nvPicPr>
            <p:cNvPr id="5" name="Immagine 4" descr="Immagine che contiene testo, schermata, softwa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C71ACDF4-6BA8-0019-4B14-A94E118C6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7887" y="2563313"/>
              <a:ext cx="5257800" cy="3824868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23415AA-E0FB-2297-9720-93832AAC100B}"/>
                </a:ext>
              </a:extLst>
            </p:cNvPr>
            <p:cNvSpPr/>
            <p:nvPr/>
          </p:nvSpPr>
          <p:spPr>
            <a:xfrm>
              <a:off x="5846868" y="4050792"/>
              <a:ext cx="3370283" cy="630936"/>
            </a:xfrm>
            <a:prstGeom prst="rect">
              <a:avLst/>
            </a:prstGeom>
            <a:noFill/>
            <a:ln w="28575">
              <a:solidFill>
                <a:srgbClr val="E662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E8800E0-CAD1-AE87-0FE9-FFDAC4DDCB45}"/>
                </a:ext>
              </a:extLst>
            </p:cNvPr>
            <p:cNvSpPr/>
            <p:nvPr/>
          </p:nvSpPr>
          <p:spPr>
            <a:xfrm>
              <a:off x="10268711" y="5879592"/>
              <a:ext cx="493777" cy="326289"/>
            </a:xfrm>
            <a:prstGeom prst="rect">
              <a:avLst/>
            </a:prstGeom>
            <a:noFill/>
            <a:ln w="28575">
              <a:solidFill>
                <a:srgbClr val="E662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282B92-8DAA-D9AD-C74F-9141ACD1BC80}"/>
              </a:ext>
            </a:extLst>
          </p:cNvPr>
          <p:cNvSpPr txBox="1"/>
          <p:nvPr/>
        </p:nvSpPr>
        <p:spPr>
          <a:xfrm>
            <a:off x="6381545" y="3577501"/>
            <a:ext cx="5666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</a:rPr>
              <a:t>Operazioni da effettuare: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Inserire i dati anagrafici (Cognome, Nome, Data di nascita);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Cliccare il tasto Cerca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4C3D6BF-F449-A884-5BF2-CA839E05AC4E}"/>
              </a:ext>
            </a:extLst>
          </p:cNvPr>
          <p:cNvGrpSpPr/>
          <p:nvPr/>
        </p:nvGrpSpPr>
        <p:grpSpPr>
          <a:xfrm>
            <a:off x="10058399" y="1003189"/>
            <a:ext cx="1753548" cy="595130"/>
            <a:chOff x="9237279" y="1131033"/>
            <a:chExt cx="2033493" cy="75772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CE61598-30A9-3AE7-8301-9200FF4FD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56" y="1131033"/>
              <a:ext cx="395375" cy="40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34">
              <a:extLst>
                <a:ext uri="{FF2B5EF4-FFF2-40B4-BE49-F238E27FC236}">
                  <a16:creationId xmlns:a16="http://schemas.microsoft.com/office/drawing/2014/main" id="{C2EBA1DE-A3A8-BF7B-B646-2FC88507B19C}"/>
                </a:ext>
              </a:extLst>
            </p:cNvPr>
            <p:cNvSpPr txBox="1"/>
            <p:nvPr/>
          </p:nvSpPr>
          <p:spPr>
            <a:xfrm>
              <a:off x="9237279" y="1629539"/>
              <a:ext cx="7703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D6D3270-0F17-4AE1-73BA-CA3552B74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636" y="1131033"/>
              <a:ext cx="395374" cy="4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BD3EB7CA-DC13-8B00-7E36-ED4AEB48D45F}"/>
                </a:ext>
              </a:extLst>
            </p:cNvPr>
            <p:cNvCxnSpPr>
              <a:cxnSpLocks/>
            </p:cNvCxnSpPr>
            <p:nvPr/>
          </p:nvCxnSpPr>
          <p:spPr>
            <a:xfrm>
              <a:off x="9730339" y="1339279"/>
              <a:ext cx="239297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8620CA99-ECED-BEE8-A0C7-6B4F77BF4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48" y="1207354"/>
              <a:ext cx="4191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55">
              <a:extLst>
                <a:ext uri="{FF2B5EF4-FFF2-40B4-BE49-F238E27FC236}">
                  <a16:creationId xmlns:a16="http://schemas.microsoft.com/office/drawing/2014/main" id="{4AFC73CC-4A03-0CE3-7A0E-DEDCA8A6663E}"/>
                </a:ext>
              </a:extLst>
            </p:cNvPr>
            <p:cNvSpPr txBox="1"/>
            <p:nvPr/>
          </p:nvSpPr>
          <p:spPr>
            <a:xfrm>
              <a:off x="9779028" y="1611758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E02BC4C7-175B-8CAB-1DC2-3847F9905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5096" y="1226211"/>
              <a:ext cx="220990" cy="190855"/>
            </a:xfrm>
            <a:prstGeom prst="rect">
              <a:avLst/>
            </a:prstGeom>
          </p:spPr>
        </p:pic>
        <p:sp>
          <p:nvSpPr>
            <p:cNvPr id="17" name="CasellaDiTesto 155">
              <a:extLst>
                <a:ext uri="{FF2B5EF4-FFF2-40B4-BE49-F238E27FC236}">
                  <a16:creationId xmlns:a16="http://schemas.microsoft.com/office/drawing/2014/main" id="{25B2CF0F-B083-FEC6-D233-9B7460610EA6}"/>
                </a:ext>
              </a:extLst>
            </p:cNvPr>
            <p:cNvSpPr txBox="1"/>
            <p:nvPr/>
          </p:nvSpPr>
          <p:spPr>
            <a:xfrm>
              <a:off x="10500410" y="1597665"/>
              <a:ext cx="770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6DF188B4-61D6-6ECE-3E44-C46024FC9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10" y="1340348"/>
              <a:ext cx="315538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92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B2451-F49B-8CB7-2BDB-44D589100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78E651EF-6A09-9A35-7643-69EDED60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47" y="1394631"/>
            <a:ext cx="11717053" cy="5078075"/>
          </a:xfrm>
        </p:spPr>
        <p:txBody>
          <a:bodyPr>
            <a:normAutofit/>
          </a:bodyPr>
          <a:lstStyle/>
          <a:p>
            <a:pPr marL="0" indent="0" algn="just" defTabSz="452438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Cosa cambia con ANA:</a:t>
            </a:r>
          </a:p>
          <a:p>
            <a:pPr marL="0" indent="0" algn="just" defTabSz="452438">
              <a:lnSpc>
                <a:spcPct val="100000"/>
              </a:lnSpc>
              <a:spcBef>
                <a:spcPts val="0"/>
              </a:spcBef>
              <a:buNone/>
            </a:pP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65113" lvl="2" indent="-265113" algn="just"/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Inseriti i parametri di ricerca, l’anagrafe fornisce all’operatore l’elenco degli assistibili corrispondenti ai criteri di ricerca. Selezionato l’assistibile specifico, l’anagrafe interroga ANA. </a:t>
            </a:r>
          </a:p>
          <a:p>
            <a:pPr marL="265113" lvl="2" indent="-265113" algn="just"/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3" indent="0" algn="just">
              <a:buNone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Possibili scenari:</a:t>
            </a:r>
          </a:p>
          <a:p>
            <a:pPr marL="541338" lvl="1" indent="0" algn="just" defTabSz="541338">
              <a:lnSpc>
                <a:spcPct val="100000"/>
              </a:lnSpc>
              <a:buNone/>
            </a:pPr>
            <a:endParaRPr lang="it-IT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27088" lvl="1" indent="-285750" algn="just" defTabSz="541338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Assistibile presente in ANA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vengono fatti due controlli:</a:t>
            </a:r>
          </a:p>
          <a:p>
            <a:pPr marL="1347788" lvl="3" indent="-276225" algn="just"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Verifica ID ANA (identificato univoco dell’assistibile su ANA)</a:t>
            </a:r>
          </a:p>
          <a:p>
            <a:pPr marL="1347788" lvl="3" indent="-276225" algn="just"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Coerenza dei dati anagrafici e di residenza. </a:t>
            </a:r>
          </a:p>
          <a:p>
            <a:pPr marL="1612900" lvl="4" algn="just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Dati coerenti 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it-IT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viene restituito l’assistito da ricercare</a:t>
            </a:r>
            <a:endParaRPr lang="it-IT" sz="14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1612900" lvl="4"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Dati non coerenti 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>
                <a:latin typeface="Century Gothic" panose="020B0502020202020204" pitchFamily="34" charset="0"/>
              </a:rPr>
              <a:t>L’anagrafe fornisce all’operatore il seguente messaggio informativo:</a:t>
            </a:r>
          </a:p>
          <a:p>
            <a:pPr marL="1384300" lvl="4" indent="0">
              <a:buNone/>
              <a:defRPr/>
            </a:pPr>
            <a:r>
              <a:rPr lang="it-IT" sz="1400" dirty="0">
                <a:solidFill>
                  <a:srgbClr val="F8FAFD"/>
                </a:solidFill>
                <a:latin typeface="Century Gothic" panose="020B0502020202020204" pitchFamily="34" charset="0"/>
              </a:rPr>
              <a:t>      </a:t>
            </a:r>
            <a:r>
              <a:rPr lang="it-IT" sz="1200" dirty="0">
                <a:solidFill>
                  <a:srgbClr val="F8FAFD"/>
                </a:solidFill>
                <a:highlight>
                  <a:srgbClr val="D63E07"/>
                </a:highlight>
                <a:latin typeface="Century Gothic" panose="020B0502020202020204" pitchFamily="34" charset="0"/>
              </a:rPr>
              <a:t>Anagrafica assistito disallineata rispetto a sistema ANA. Accedere alla funzionalità per eseguire l'allineamento?</a:t>
            </a:r>
          </a:p>
          <a:p>
            <a:pPr marL="1384300" lvl="4" indent="0">
              <a:buNone/>
              <a:defRPr/>
            </a:pPr>
            <a:r>
              <a:rPr lang="it-IT" sz="1400" dirty="0">
                <a:solidFill>
                  <a:srgbClr val="104573"/>
                </a:solidFill>
                <a:latin typeface="Century Gothic" panose="020B0502020202020204" pitchFamily="34" charset="0"/>
              </a:rPr>
              <a:t>tramite</a:t>
            </a:r>
            <a:r>
              <a:rPr lang="it-IT" sz="1400" dirty="0">
                <a:latin typeface="Century Gothic" panose="020B0502020202020204" pitchFamily="34" charset="0"/>
              </a:rPr>
              <a:t> la funzionalità Gestione Disallineamenti è possibile procedere con l’allineamento dei dati dell’assistito.</a:t>
            </a:r>
          </a:p>
          <a:p>
            <a:pPr marL="1384300" lvl="4" indent="0">
              <a:buNone/>
              <a:defRPr/>
            </a:pPr>
            <a:endParaRPr lang="it-IT" sz="1400" dirty="0">
              <a:latin typeface="Century Gothic" panose="020B0502020202020204" pitchFamily="34" charset="0"/>
            </a:endParaRPr>
          </a:p>
          <a:p>
            <a:pPr marL="827088" lvl="1" indent="-285750" algn="just" defTabSz="541338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Assistibile non presente in ANA </a:t>
            </a:r>
            <a:r>
              <a:rPr lang="it-IT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it-IT" sz="1400" b="1" dirty="0">
                <a:latin typeface="Century Gothic" panose="020B0502020202020204" pitchFamily="34" charset="0"/>
              </a:rPr>
              <a:t> </a:t>
            </a:r>
            <a:r>
              <a:rPr lang="it-IT" sz="1400" dirty="0">
                <a:latin typeface="Century Gothic" panose="020B0502020202020204" pitchFamily="34" charset="0"/>
              </a:rPr>
              <a:t>viene restituito il seguente errore: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541338" lvl="1" indent="0" algn="just" defTabSz="541338">
              <a:lnSpc>
                <a:spcPct val="100000"/>
              </a:lnSpc>
              <a:buNone/>
              <a:defRPr/>
            </a:pPr>
            <a:r>
              <a:rPr lang="it-IT" sz="1400" dirty="0">
                <a:solidFill>
                  <a:srgbClr val="F8FAFD"/>
                </a:solidFill>
                <a:latin typeface="Century Gothic" panose="020B0502020202020204" pitchFamily="34" charset="0"/>
              </a:rPr>
              <a:t>     </a:t>
            </a:r>
            <a:r>
              <a:rPr lang="it-IT" sz="1200" dirty="0">
                <a:solidFill>
                  <a:srgbClr val="F8FAFD"/>
                </a:solidFill>
                <a:highlight>
                  <a:srgbClr val="D63E07"/>
                </a:highlight>
                <a:latin typeface="Century Gothic" panose="020B0502020202020204" pitchFamily="34" charset="0"/>
              </a:rPr>
              <a:t>Non è possibile eseguire l’operazione poiché ANA ha restituito il seguente errore: ANA106 – Anagrafica soggetto non trovata con i dati immessi </a:t>
            </a:r>
          </a:p>
          <a:p>
            <a:pPr marL="541338" marR="0" lvl="1" indent="0" algn="just" defTabSz="54133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 defTabSz="452438">
              <a:lnSpc>
                <a:spcPct val="100000"/>
              </a:lnSpc>
              <a:spcBef>
                <a:spcPts val="0"/>
              </a:spcBef>
              <a:buNone/>
            </a:pPr>
            <a:endParaRPr lang="it-IT" sz="1400" dirty="0"/>
          </a:p>
          <a:p>
            <a:endParaRPr lang="it-IT" sz="14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A71BDE0-720E-9E44-59FE-0A84ABB8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0" y="846388"/>
            <a:ext cx="4238253" cy="56841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Ricerca per dati anagrafici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2A15B6D-4EC9-6F67-1C95-FB37D3B5F051}"/>
              </a:ext>
            </a:extLst>
          </p:cNvPr>
          <p:cNvGrpSpPr/>
          <p:nvPr/>
        </p:nvGrpSpPr>
        <p:grpSpPr>
          <a:xfrm>
            <a:off x="10179697" y="834126"/>
            <a:ext cx="1753548" cy="595130"/>
            <a:chOff x="10179697" y="834126"/>
            <a:chExt cx="1753548" cy="59513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BF7E827-1A24-A324-7602-5EA5BEA2F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100" y="834126"/>
              <a:ext cx="340945" cy="31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34">
              <a:extLst>
                <a:ext uri="{FF2B5EF4-FFF2-40B4-BE49-F238E27FC236}">
                  <a16:creationId xmlns:a16="http://schemas.microsoft.com/office/drawing/2014/main" id="{612A9B0D-52AA-372B-F0FF-AD1877F41B9A}"/>
                </a:ext>
              </a:extLst>
            </p:cNvPr>
            <p:cNvSpPr txBox="1"/>
            <p:nvPr/>
          </p:nvSpPr>
          <p:spPr>
            <a:xfrm>
              <a:off x="10179697" y="1225662"/>
              <a:ext cx="664309" cy="14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Assistito</a:t>
              </a: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155ED36-9981-570D-B8BA-BDA05FFF6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233" y="834126"/>
              <a:ext cx="340944" cy="3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7634D1DE-99FE-7585-05F7-4BF29F2B025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4879" y="997686"/>
              <a:ext cx="206354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8" descr="Immagine che contiene testo, elettronico, schermo, monitor&#10;&#10;Descrizione generata automaticamente">
              <a:extLst>
                <a:ext uri="{FF2B5EF4-FFF2-40B4-BE49-F238E27FC236}">
                  <a16:creationId xmlns:a16="http://schemas.microsoft.com/office/drawing/2014/main" id="{C712A101-D657-8268-63DF-B27499070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275" y="894070"/>
              <a:ext cx="361404" cy="25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55">
              <a:extLst>
                <a:ext uri="{FF2B5EF4-FFF2-40B4-BE49-F238E27FC236}">
                  <a16:creationId xmlns:a16="http://schemas.microsoft.com/office/drawing/2014/main" id="{575AD4B9-7964-E5B2-7E20-F0F21EF69ACF}"/>
                </a:ext>
              </a:extLst>
            </p:cNvPr>
            <p:cNvSpPr txBox="1"/>
            <p:nvPr/>
          </p:nvSpPr>
          <p:spPr>
            <a:xfrm>
              <a:off x="10646865" y="1211696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Operatore Anagrafe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19AA326-DE3B-9EDB-C373-6AE19B8D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5807" y="908881"/>
              <a:ext cx="190567" cy="149901"/>
            </a:xfrm>
            <a:prstGeom prst="rect">
              <a:avLst/>
            </a:prstGeom>
          </p:spPr>
        </p:pic>
        <p:sp>
          <p:nvSpPr>
            <p:cNvPr id="13" name="CasellaDiTesto 155">
              <a:extLst>
                <a:ext uri="{FF2B5EF4-FFF2-40B4-BE49-F238E27FC236}">
                  <a16:creationId xmlns:a16="http://schemas.microsoft.com/office/drawing/2014/main" id="{9627148C-5A86-0FC6-761D-A9A53B847F66}"/>
                </a:ext>
              </a:extLst>
            </p:cNvPr>
            <p:cNvSpPr txBox="1"/>
            <p:nvPr/>
          </p:nvSpPr>
          <p:spPr>
            <a:xfrm>
              <a:off x="11268936" y="1200627"/>
              <a:ext cx="664309" cy="21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" b="1" dirty="0">
                  <a:solidFill>
                    <a:srgbClr val="003D69"/>
                  </a:solidFill>
                  <a:latin typeface="Century Gothic" panose="020B0502020202020204" pitchFamily="34" charset="0"/>
                </a:rPr>
                <a:t>Sinfonia Anagrafe </a:t>
              </a:r>
              <a:endPara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77682F81-5DFC-D56B-2DC0-376E23272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177" y="998526"/>
              <a:ext cx="272099" cy="0"/>
            </a:xfrm>
            <a:prstGeom prst="straightConnector1">
              <a:avLst/>
            </a:prstGeom>
            <a:ln>
              <a:solidFill>
                <a:srgbClr val="0044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030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infonia">
      <a:dk1>
        <a:srgbClr val="003D69"/>
      </a:dk1>
      <a:lt1>
        <a:srgbClr val="FFFFFF"/>
      </a:lt1>
      <a:dk2>
        <a:srgbClr val="44546A"/>
      </a:dk2>
      <a:lt2>
        <a:srgbClr val="E7E6E6"/>
      </a:lt2>
      <a:accent1>
        <a:srgbClr val="8AD160"/>
      </a:accent1>
      <a:accent2>
        <a:srgbClr val="6A8B31"/>
      </a:accent2>
      <a:accent3>
        <a:srgbClr val="E55202"/>
      </a:accent3>
      <a:accent4>
        <a:srgbClr val="FFB61D"/>
      </a:accent4>
      <a:accent5>
        <a:srgbClr val="0CAFAA"/>
      </a:accent5>
      <a:accent6>
        <a:srgbClr val="01936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771635-796e-4ef4-bc95-e556b63289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BCBD3D6A87E34982116B3CC6EE095C" ma:contentTypeVersion="13" ma:contentTypeDescription="Creare un nuovo documento." ma:contentTypeScope="" ma:versionID="be2383ad819e12a3c1d3bfdaedb1a122">
  <xsd:schema xmlns:xsd="http://www.w3.org/2001/XMLSchema" xmlns:xs="http://www.w3.org/2001/XMLSchema" xmlns:p="http://schemas.microsoft.com/office/2006/metadata/properties" xmlns:ns2="6e987860-f9f1-4bba-b10f-97fc7f8c6eef" xmlns:ns3="78771635-796e-4ef4-bc95-e556b6328995" targetNamespace="http://schemas.microsoft.com/office/2006/metadata/properties" ma:root="true" ma:fieldsID="84e061a7b243bbfb0b0cc9faabd960a9" ns2:_="" ns3:_="">
    <xsd:import namespace="6e987860-f9f1-4bba-b10f-97fc7f8c6eef"/>
    <xsd:import namespace="78771635-796e-4ef4-bc95-e556b63289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87860-f9f1-4bba-b10f-97fc7f8c6e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1635-796e-4ef4-bc95-e556b6328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923fc7ac-daac-4698-9467-cacdccb66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E8DC7-761E-42C6-AD8C-0C8B595A2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FCD7D-C316-4A17-B813-DEB0F57A0AD3}">
  <ds:schemaRefs>
    <ds:schemaRef ds:uri="http://purl.org/dc/terms/"/>
    <ds:schemaRef ds:uri="9419cad5-0a43-4181-9a5e-0bf89d26edaf"/>
    <ds:schemaRef ds:uri="http://purl.org/dc/elements/1.1/"/>
    <ds:schemaRef ds:uri="http://purl.org/dc/dcmitype/"/>
    <ds:schemaRef ds:uri="http://schemas.microsoft.com/office/2006/documentManagement/types"/>
    <ds:schemaRef ds:uri="4f3724d6-f624-48ae-b79e-22703c7d60d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8e0357-5b39-4600-91c2-bfff6e896513"/>
    <ds:schemaRef ds:uri="78771635-796e-4ef4-bc95-e556b6328995"/>
  </ds:schemaRefs>
</ds:datastoreItem>
</file>

<file path=customXml/itemProps3.xml><?xml version="1.0" encoding="utf-8"?>
<ds:datastoreItem xmlns:ds="http://schemas.openxmlformats.org/officeDocument/2006/customXml" ds:itemID="{FDE5A6CD-922B-4B1B-B384-04CB4AB42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87860-f9f1-4bba-b10f-97fc7f8c6eef"/>
    <ds:schemaRef ds:uri="78771635-796e-4ef4-bc95-e556b6328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1926</Words>
  <Application>Microsoft Office PowerPoint</Application>
  <PresentationFormat>Widescreen</PresentationFormat>
  <Paragraphs>267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Identificare Assistibile </vt:lpstr>
      <vt:lpstr>Identificare Assistibile </vt:lpstr>
      <vt:lpstr>Presentazione standard di PowerPoint</vt:lpstr>
      <vt:lpstr>Identificare Assistibile  </vt:lpstr>
      <vt:lpstr>Ricerca per dati anagrafici</vt:lpstr>
      <vt:lpstr>Identificare Assistibile </vt:lpstr>
      <vt:lpstr>Registrazione Iscrizione</vt:lpstr>
      <vt:lpstr>Gestione Disallineamenti</vt:lpstr>
      <vt:lpstr>Identificare Assistibile – pagina di elenco</vt:lpstr>
      <vt:lpstr>Identificare Assistibile – pagina di elenco</vt:lpstr>
      <vt:lpstr>Gestione degli errori e reinvii (da ANA verso ARA)</vt:lpstr>
      <vt:lpstr>Gestione degli errori e reinvii (da ANA verso ARA)</vt:lpstr>
      <vt:lpstr>Funzionalità a supporto del Referente ASL ANA</vt:lpstr>
      <vt:lpstr>Consultare comunicazioni verso ANA</vt:lpstr>
      <vt:lpstr>Consultare notifiche ANA</vt:lpstr>
      <vt:lpstr>Monitor notifiche ANA</vt:lpstr>
      <vt:lpstr>Notifiche ANA in ingresso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w9314</dc:creator>
  <cp:lastModifiedBy>Iadevaia Serena</cp:lastModifiedBy>
  <cp:revision>105</cp:revision>
  <dcterms:created xsi:type="dcterms:W3CDTF">2020-04-07T10:41:41Z</dcterms:created>
  <dcterms:modified xsi:type="dcterms:W3CDTF">2026-02-24T11:19:46Z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0x01010034BCBD3D6A87E34982116B3CC6EE095C</vt:lpwstr>
  </property>
  <property fmtid="{D5CDD505-2E9C-101B-9397-08002B2CF9AE}" pid="3" name="MediaServiceImageTags">
    <vt:lpwstr/>
  </property>
  <property fmtid="{D5CDD505-2E9C-101B-9397-08002B2CF9AE}" pid="4" name="MSIP_Label_15394ae5-69af-439d-af88-cb521c31c0c5_Enabled">
    <vt:lpwstr>true</vt:lpwstr>
  </property>
  <property fmtid="{D5CDD505-2E9C-101B-9397-08002B2CF9AE}" pid="5" name="MSIP_Label_15394ae5-69af-439d-af88-cb521c31c0c5_SetDate">
    <vt:lpwstr>2025-11-13T17:00:54Z</vt:lpwstr>
  </property>
  <property fmtid="{D5CDD505-2E9C-101B-9397-08002B2CF9AE}" pid="6" name="MSIP_Label_15394ae5-69af-439d-af88-cb521c31c0c5_Method">
    <vt:lpwstr>Standard</vt:lpwstr>
  </property>
  <property fmtid="{D5CDD505-2E9C-101B-9397-08002B2CF9AE}" pid="7" name="MSIP_Label_15394ae5-69af-439d-af88-cb521c31c0c5_Name">
    <vt:lpwstr>DXC Internal</vt:lpwstr>
  </property>
  <property fmtid="{D5CDD505-2E9C-101B-9397-08002B2CF9AE}" pid="8" name="MSIP_Label_15394ae5-69af-439d-af88-cb521c31c0c5_SiteId">
    <vt:lpwstr>93f33571-550f-43cf-b09f-cd331338d086</vt:lpwstr>
  </property>
  <property fmtid="{D5CDD505-2E9C-101B-9397-08002B2CF9AE}" pid="9" name="MSIP_Label_15394ae5-69af-439d-af88-cb521c31c0c5_ActionId">
    <vt:lpwstr>49cd4b0b-4abf-4f19-bbf7-b2bbcf22e5f1</vt:lpwstr>
  </property>
  <property fmtid="{D5CDD505-2E9C-101B-9397-08002B2CF9AE}" pid="10" name="MSIP_Label_15394ae5-69af-439d-af88-cb521c31c0c5_ContentBits">
    <vt:lpwstr>0</vt:lpwstr>
  </property>
  <property fmtid="{D5CDD505-2E9C-101B-9397-08002B2CF9AE}" pid="11" name="MSIP_Label_15394ae5-69af-439d-af88-cb521c31c0c5_Tag">
    <vt:lpwstr>10, 3, 0, 1</vt:lpwstr>
  </property>
</Properties>
</file>