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51" r:id="rId5"/>
  </p:sldMasterIdLst>
  <p:notesMasterIdLst>
    <p:notesMasterId r:id="rId66"/>
  </p:notesMasterIdLst>
  <p:sldIdLst>
    <p:sldId id="2147308367" r:id="rId6"/>
    <p:sldId id="2147308587" r:id="rId7"/>
    <p:sldId id="2147308379" r:id="rId8"/>
    <p:sldId id="2147308609" r:id="rId9"/>
    <p:sldId id="2147308505" r:id="rId10"/>
    <p:sldId id="2147308595" r:id="rId11"/>
    <p:sldId id="2147308596" r:id="rId12"/>
    <p:sldId id="2147308610" r:id="rId13"/>
    <p:sldId id="2147308592" r:id="rId14"/>
    <p:sldId id="2147308593" r:id="rId15"/>
    <p:sldId id="2147308611" r:id="rId16"/>
    <p:sldId id="2147308516" r:id="rId17"/>
    <p:sldId id="2147308601" r:id="rId18"/>
    <p:sldId id="2147308603" r:id="rId19"/>
    <p:sldId id="2147308612" r:id="rId20"/>
    <p:sldId id="2147308614" r:id="rId21"/>
    <p:sldId id="2147308420" r:id="rId22"/>
    <p:sldId id="2147308616" r:id="rId23"/>
    <p:sldId id="2147308622" r:id="rId24"/>
    <p:sldId id="2147308625" r:id="rId25"/>
    <p:sldId id="2147308624" r:id="rId26"/>
    <p:sldId id="2147308626" r:id="rId27"/>
    <p:sldId id="2147308627" r:id="rId28"/>
    <p:sldId id="2147308628" r:id="rId29"/>
    <p:sldId id="2147308629" r:id="rId30"/>
    <p:sldId id="2147308630" r:id="rId31"/>
    <p:sldId id="2147308631" r:id="rId32"/>
    <p:sldId id="2147308621" r:id="rId33"/>
    <p:sldId id="2147308632" r:id="rId34"/>
    <p:sldId id="2147308633" r:id="rId35"/>
    <p:sldId id="2147308634" r:id="rId36"/>
    <p:sldId id="2147308635" r:id="rId37"/>
    <p:sldId id="2147308636" r:id="rId38"/>
    <p:sldId id="2147308637" r:id="rId39"/>
    <p:sldId id="2147308638" r:id="rId40"/>
    <p:sldId id="2147308639" r:id="rId41"/>
    <p:sldId id="2147308640" r:id="rId42"/>
    <p:sldId id="2147308641" r:id="rId43"/>
    <p:sldId id="2147308645" r:id="rId44"/>
    <p:sldId id="2147308646" r:id="rId45"/>
    <p:sldId id="2147308647" r:id="rId46"/>
    <p:sldId id="2147308648" r:id="rId47"/>
    <p:sldId id="2147308649" r:id="rId48"/>
    <p:sldId id="2147308650" r:id="rId49"/>
    <p:sldId id="2147308556" r:id="rId50"/>
    <p:sldId id="2147308651" r:id="rId51"/>
    <p:sldId id="2147308652" r:id="rId52"/>
    <p:sldId id="2147308653" r:id="rId53"/>
    <p:sldId id="2147308654" r:id="rId54"/>
    <p:sldId id="2147308581" r:id="rId55"/>
    <p:sldId id="2147308655" r:id="rId56"/>
    <p:sldId id="2147308656" r:id="rId57"/>
    <p:sldId id="2147308657" r:id="rId58"/>
    <p:sldId id="2147308663" r:id="rId59"/>
    <p:sldId id="2147308658" r:id="rId60"/>
    <p:sldId id="2147308664" r:id="rId61"/>
    <p:sldId id="2147308665" r:id="rId62"/>
    <p:sldId id="2147308666" r:id="rId63"/>
    <p:sldId id="2147308613" r:id="rId64"/>
    <p:sldId id="214730860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DC560771-D246-4B0D-BD28-FF3771B54322}">
          <p14:sldIdLst>
            <p14:sldId id="2147308367"/>
            <p14:sldId id="2147308587"/>
            <p14:sldId id="2147308379"/>
            <p14:sldId id="2147308609"/>
            <p14:sldId id="2147308505"/>
            <p14:sldId id="2147308595"/>
            <p14:sldId id="2147308596"/>
            <p14:sldId id="2147308610"/>
            <p14:sldId id="2147308592"/>
            <p14:sldId id="2147308593"/>
            <p14:sldId id="2147308611"/>
            <p14:sldId id="2147308516"/>
            <p14:sldId id="2147308601"/>
            <p14:sldId id="2147308603"/>
            <p14:sldId id="2147308612"/>
            <p14:sldId id="2147308614"/>
            <p14:sldId id="2147308420"/>
            <p14:sldId id="2147308616"/>
            <p14:sldId id="2147308622"/>
            <p14:sldId id="2147308625"/>
            <p14:sldId id="2147308624"/>
            <p14:sldId id="2147308626"/>
            <p14:sldId id="2147308627"/>
            <p14:sldId id="2147308628"/>
            <p14:sldId id="2147308629"/>
            <p14:sldId id="2147308630"/>
            <p14:sldId id="2147308631"/>
            <p14:sldId id="2147308621"/>
            <p14:sldId id="2147308632"/>
            <p14:sldId id="2147308633"/>
            <p14:sldId id="2147308634"/>
            <p14:sldId id="2147308635"/>
            <p14:sldId id="2147308636"/>
            <p14:sldId id="2147308637"/>
            <p14:sldId id="2147308638"/>
            <p14:sldId id="2147308639"/>
            <p14:sldId id="2147308640"/>
            <p14:sldId id="2147308641"/>
            <p14:sldId id="2147308645"/>
            <p14:sldId id="2147308646"/>
            <p14:sldId id="2147308647"/>
            <p14:sldId id="2147308648"/>
            <p14:sldId id="2147308649"/>
            <p14:sldId id="2147308650"/>
            <p14:sldId id="2147308556"/>
            <p14:sldId id="2147308651"/>
            <p14:sldId id="2147308652"/>
            <p14:sldId id="2147308653"/>
            <p14:sldId id="2147308654"/>
            <p14:sldId id="2147308581"/>
            <p14:sldId id="2147308655"/>
            <p14:sldId id="2147308656"/>
            <p14:sldId id="2147308657"/>
            <p14:sldId id="2147308663"/>
            <p14:sldId id="2147308658"/>
            <p14:sldId id="2147308664"/>
            <p14:sldId id="2147308665"/>
            <p14:sldId id="2147308666"/>
            <p14:sldId id="2147308613"/>
            <p14:sldId id="2147308608"/>
          </p14:sldIdLst>
        </p14:section>
      </p14:sectionLst>
    </p:ex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derica Borgia" initials="FB" lastIdx="2" clrIdx="0">
    <p:extLst>
      <p:ext uri="{19B8F6BF-5375-455C-9EA6-DF929625EA0E}">
        <p15:presenceInfo xmlns:p15="http://schemas.microsoft.com/office/powerpoint/2012/main" userId="S::federica.borgia@exprivia.com::015d5596-a833-4dda-9dc2-e3e055a1dc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40"/>
    <a:srgbClr val="003D6A"/>
    <a:srgbClr val="012B51"/>
    <a:srgbClr val="B4C1CC"/>
    <a:srgbClr val="F8FAFD"/>
    <a:srgbClr val="FFFFFF"/>
    <a:srgbClr val="999999"/>
    <a:srgbClr val="086BCD"/>
    <a:srgbClr val="9B9A9A"/>
    <a:srgbClr val="FFF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437" autoAdjust="0"/>
  </p:normalViewPr>
  <p:slideViewPr>
    <p:cSldViewPr snapToGrid="0">
      <p:cViewPr varScale="1">
        <p:scale>
          <a:sx n="80" d="100"/>
          <a:sy n="80" d="100"/>
        </p:scale>
        <p:origin x="754" y="67"/>
      </p:cViewPr>
      <p:guideLst>
        <p:guide pos="3840"/>
        <p:guide orient="horz" pos="2160"/>
      </p:guideLst>
    </p:cSldViewPr>
  </p:slideViewPr>
  <p:outlineViewPr>
    <p:cViewPr>
      <p:scale>
        <a:sx n="33" d="100"/>
        <a:sy n="33" d="100"/>
      </p:scale>
      <p:origin x="0" y="-20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derica Borgia" userId="015d5596-a833-4dda-9dc2-e3e055a1dc4d" providerId="ADAL" clId="{4BBE10B0-7F66-4663-8A19-5CCCB711EEF0}"/>
    <pc:docChg chg="undo custSel addSld delSld modSld sldOrd modSection">
      <pc:chgData name="Federica Borgia" userId="015d5596-a833-4dda-9dc2-e3e055a1dc4d" providerId="ADAL" clId="{4BBE10B0-7F66-4663-8A19-5CCCB711EEF0}" dt="2023-06-07T09:01:49.386" v="4674" actId="113"/>
      <pc:docMkLst>
        <pc:docMk/>
      </pc:docMkLst>
      <pc:sldChg chg="del">
        <pc:chgData name="Federica Borgia" userId="015d5596-a833-4dda-9dc2-e3e055a1dc4d" providerId="ADAL" clId="{4BBE10B0-7F66-4663-8A19-5CCCB711EEF0}" dt="2023-05-25T14:58:22.966" v="3" actId="47"/>
        <pc:sldMkLst>
          <pc:docMk/>
          <pc:sldMk cId="833488677" sldId="2147308380"/>
        </pc:sldMkLst>
      </pc:sldChg>
      <pc:sldChg chg="modSp mod">
        <pc:chgData name="Federica Borgia" userId="015d5596-a833-4dda-9dc2-e3e055a1dc4d" providerId="ADAL" clId="{4BBE10B0-7F66-4663-8A19-5CCCB711EEF0}" dt="2023-06-06T13:39:09.268" v="3816" actId="20577"/>
        <pc:sldMkLst>
          <pc:docMk/>
          <pc:sldMk cId="1894726784" sldId="2147308418"/>
        </pc:sldMkLst>
        <pc:spChg chg="mod">
          <ac:chgData name="Federica Borgia" userId="015d5596-a833-4dda-9dc2-e3e055a1dc4d" providerId="ADAL" clId="{4BBE10B0-7F66-4663-8A19-5CCCB711EEF0}" dt="2023-06-06T13:39:09.268" v="3816" actId="20577"/>
          <ac:spMkLst>
            <pc:docMk/>
            <pc:sldMk cId="1894726784" sldId="2147308418"/>
            <ac:spMk id="9" creationId="{6464CF7A-F7D3-7214-75DC-88FF953E6147}"/>
          </ac:spMkLst>
        </pc:spChg>
      </pc:sldChg>
      <pc:sldChg chg="modSp mod">
        <pc:chgData name="Federica Borgia" userId="015d5596-a833-4dda-9dc2-e3e055a1dc4d" providerId="ADAL" clId="{4BBE10B0-7F66-4663-8A19-5CCCB711EEF0}" dt="2023-06-06T10:16:05.239" v="3654" actId="20577"/>
        <pc:sldMkLst>
          <pc:docMk/>
          <pc:sldMk cId="3226978741" sldId="2147308420"/>
        </pc:sldMkLst>
        <pc:spChg chg="mod">
          <ac:chgData name="Federica Borgia" userId="015d5596-a833-4dda-9dc2-e3e055a1dc4d" providerId="ADAL" clId="{4BBE10B0-7F66-4663-8A19-5CCCB711EEF0}" dt="2023-06-06T10:16:05.239" v="3654" actId="20577"/>
          <ac:spMkLst>
            <pc:docMk/>
            <pc:sldMk cId="3226978741" sldId="2147308420"/>
            <ac:spMk id="2" creationId="{3C368912-BCE1-5DDD-6A4A-75FBF46C3B42}"/>
          </ac:spMkLst>
        </pc:spChg>
      </pc:sldChg>
      <pc:sldChg chg="modSp mod">
        <pc:chgData name="Federica Borgia" userId="015d5596-a833-4dda-9dc2-e3e055a1dc4d" providerId="ADAL" clId="{4BBE10B0-7F66-4663-8A19-5CCCB711EEF0}" dt="2023-06-06T10:16:08.664" v="3655" actId="20577"/>
        <pc:sldMkLst>
          <pc:docMk/>
          <pc:sldMk cId="3946228077" sldId="2147308421"/>
        </pc:sldMkLst>
        <pc:spChg chg="mod">
          <ac:chgData name="Federica Borgia" userId="015d5596-a833-4dda-9dc2-e3e055a1dc4d" providerId="ADAL" clId="{4BBE10B0-7F66-4663-8A19-5CCCB711EEF0}" dt="2023-06-06T10:16:08.664" v="3655" actId="20577"/>
          <ac:spMkLst>
            <pc:docMk/>
            <pc:sldMk cId="3946228077" sldId="2147308421"/>
            <ac:spMk id="2" creationId="{3C368912-BCE1-5DDD-6A4A-75FBF46C3B42}"/>
          </ac:spMkLst>
        </pc:spChg>
      </pc:sldChg>
      <pc:sldChg chg="modSp mod">
        <pc:chgData name="Federica Borgia" userId="015d5596-a833-4dda-9dc2-e3e055a1dc4d" providerId="ADAL" clId="{4BBE10B0-7F66-4663-8A19-5CCCB711EEF0}" dt="2023-06-06T10:16:12.929" v="3656" actId="20577"/>
        <pc:sldMkLst>
          <pc:docMk/>
          <pc:sldMk cId="234523060" sldId="2147308422"/>
        </pc:sldMkLst>
        <pc:spChg chg="mod">
          <ac:chgData name="Federica Borgia" userId="015d5596-a833-4dda-9dc2-e3e055a1dc4d" providerId="ADAL" clId="{4BBE10B0-7F66-4663-8A19-5CCCB711EEF0}" dt="2023-06-06T10:16:12.929" v="3656" actId="20577"/>
          <ac:spMkLst>
            <pc:docMk/>
            <pc:sldMk cId="234523060" sldId="2147308422"/>
            <ac:spMk id="2" creationId="{3C368912-BCE1-5DDD-6A4A-75FBF46C3B42}"/>
          </ac:spMkLst>
        </pc:spChg>
      </pc:sldChg>
      <pc:sldChg chg="modSp mod">
        <pc:chgData name="Federica Borgia" userId="015d5596-a833-4dda-9dc2-e3e055a1dc4d" providerId="ADAL" clId="{4BBE10B0-7F66-4663-8A19-5CCCB711EEF0}" dt="2023-06-06T10:16:17.352" v="3657" actId="20577"/>
        <pc:sldMkLst>
          <pc:docMk/>
          <pc:sldMk cId="1838043310" sldId="2147308423"/>
        </pc:sldMkLst>
        <pc:spChg chg="mod">
          <ac:chgData name="Federica Borgia" userId="015d5596-a833-4dda-9dc2-e3e055a1dc4d" providerId="ADAL" clId="{4BBE10B0-7F66-4663-8A19-5CCCB711EEF0}" dt="2023-06-06T10:16:17.352" v="3657" actId="20577"/>
          <ac:spMkLst>
            <pc:docMk/>
            <pc:sldMk cId="1838043310" sldId="2147308423"/>
            <ac:spMk id="2" creationId="{3C368912-BCE1-5DDD-6A4A-75FBF46C3B42}"/>
          </ac:spMkLst>
        </pc:spChg>
      </pc:sldChg>
      <pc:sldChg chg="modSp mod">
        <pc:chgData name="Federica Borgia" userId="015d5596-a833-4dda-9dc2-e3e055a1dc4d" providerId="ADAL" clId="{4BBE10B0-7F66-4663-8A19-5CCCB711EEF0}" dt="2023-06-06T10:16:24.375" v="3658" actId="20577"/>
        <pc:sldMkLst>
          <pc:docMk/>
          <pc:sldMk cId="4029391598" sldId="2147308425"/>
        </pc:sldMkLst>
        <pc:spChg chg="mod">
          <ac:chgData name="Federica Borgia" userId="015d5596-a833-4dda-9dc2-e3e055a1dc4d" providerId="ADAL" clId="{4BBE10B0-7F66-4663-8A19-5CCCB711EEF0}" dt="2023-06-06T10:16:24.375" v="3658" actId="20577"/>
          <ac:spMkLst>
            <pc:docMk/>
            <pc:sldMk cId="4029391598" sldId="2147308425"/>
            <ac:spMk id="2" creationId="{3C368912-BCE1-5DDD-6A4A-75FBF46C3B42}"/>
          </ac:spMkLst>
        </pc:spChg>
      </pc:sldChg>
      <pc:sldChg chg="modSp mod">
        <pc:chgData name="Federica Borgia" userId="015d5596-a833-4dda-9dc2-e3e055a1dc4d" providerId="ADAL" clId="{4BBE10B0-7F66-4663-8A19-5CCCB711EEF0}" dt="2023-06-06T10:16:28.225" v="3659" actId="20577"/>
        <pc:sldMkLst>
          <pc:docMk/>
          <pc:sldMk cId="2735163419" sldId="2147308426"/>
        </pc:sldMkLst>
        <pc:spChg chg="mod">
          <ac:chgData name="Federica Borgia" userId="015d5596-a833-4dda-9dc2-e3e055a1dc4d" providerId="ADAL" clId="{4BBE10B0-7F66-4663-8A19-5CCCB711EEF0}" dt="2023-06-06T10:16:28.225" v="3659" actId="20577"/>
          <ac:spMkLst>
            <pc:docMk/>
            <pc:sldMk cId="2735163419" sldId="2147308426"/>
            <ac:spMk id="2" creationId="{3C368912-BCE1-5DDD-6A4A-75FBF46C3B42}"/>
          </ac:spMkLst>
        </pc:spChg>
        <pc:spChg chg="mod">
          <ac:chgData name="Federica Borgia" userId="015d5596-a833-4dda-9dc2-e3e055a1dc4d" providerId="ADAL" clId="{4BBE10B0-7F66-4663-8A19-5CCCB711EEF0}" dt="2023-06-05T15:54:44.317" v="176" actId="20577"/>
          <ac:spMkLst>
            <pc:docMk/>
            <pc:sldMk cId="2735163419" sldId="2147308426"/>
            <ac:spMk id="7" creationId="{31D44708-DBCE-55D4-7D8D-F224D2C79E9F}"/>
          </ac:spMkLst>
        </pc:spChg>
      </pc:sldChg>
      <pc:sldChg chg="modSp mod">
        <pc:chgData name="Federica Borgia" userId="015d5596-a833-4dda-9dc2-e3e055a1dc4d" providerId="ADAL" clId="{4BBE10B0-7F66-4663-8A19-5CCCB711EEF0}" dt="2023-06-06T10:16:32.242" v="3660" actId="20577"/>
        <pc:sldMkLst>
          <pc:docMk/>
          <pc:sldMk cId="2492076744" sldId="2147308427"/>
        </pc:sldMkLst>
        <pc:spChg chg="mod">
          <ac:chgData name="Federica Borgia" userId="015d5596-a833-4dda-9dc2-e3e055a1dc4d" providerId="ADAL" clId="{4BBE10B0-7F66-4663-8A19-5CCCB711EEF0}" dt="2023-06-06T10:16:32.242" v="3660" actId="20577"/>
          <ac:spMkLst>
            <pc:docMk/>
            <pc:sldMk cId="2492076744" sldId="2147308427"/>
            <ac:spMk id="2" creationId="{3C368912-BCE1-5DDD-6A4A-75FBF46C3B42}"/>
          </ac:spMkLst>
        </pc:spChg>
      </pc:sldChg>
      <pc:sldChg chg="modSp mod">
        <pc:chgData name="Federica Borgia" userId="015d5596-a833-4dda-9dc2-e3e055a1dc4d" providerId="ADAL" clId="{4BBE10B0-7F66-4663-8A19-5CCCB711EEF0}" dt="2023-06-06T10:16:41.720" v="3661" actId="20577"/>
        <pc:sldMkLst>
          <pc:docMk/>
          <pc:sldMk cId="281443127" sldId="2147308430"/>
        </pc:sldMkLst>
        <pc:spChg chg="mod">
          <ac:chgData name="Federica Borgia" userId="015d5596-a833-4dda-9dc2-e3e055a1dc4d" providerId="ADAL" clId="{4BBE10B0-7F66-4663-8A19-5CCCB711EEF0}" dt="2023-06-06T10:16:41.720" v="3661" actId="20577"/>
          <ac:spMkLst>
            <pc:docMk/>
            <pc:sldMk cId="281443127" sldId="2147308430"/>
            <ac:spMk id="2" creationId="{3C368912-BCE1-5DDD-6A4A-75FBF46C3B42}"/>
          </ac:spMkLst>
        </pc:spChg>
        <pc:spChg chg="mod">
          <ac:chgData name="Federica Borgia" userId="015d5596-a833-4dda-9dc2-e3e055a1dc4d" providerId="ADAL" clId="{4BBE10B0-7F66-4663-8A19-5CCCB711EEF0}" dt="2023-06-05T16:09:37.604" v="1275" actId="20577"/>
          <ac:spMkLst>
            <pc:docMk/>
            <pc:sldMk cId="281443127" sldId="2147308430"/>
            <ac:spMk id="9" creationId="{6464CF7A-F7D3-7214-75DC-88FF953E6147}"/>
          </ac:spMkLst>
        </pc:spChg>
      </pc:sldChg>
      <pc:sldChg chg="modSp mod">
        <pc:chgData name="Federica Borgia" userId="015d5596-a833-4dda-9dc2-e3e055a1dc4d" providerId="ADAL" clId="{4BBE10B0-7F66-4663-8A19-5CCCB711EEF0}" dt="2023-06-06T10:16:45.425" v="3662" actId="20577"/>
        <pc:sldMkLst>
          <pc:docMk/>
          <pc:sldMk cId="766119051" sldId="2147308431"/>
        </pc:sldMkLst>
        <pc:spChg chg="mod">
          <ac:chgData name="Federica Borgia" userId="015d5596-a833-4dda-9dc2-e3e055a1dc4d" providerId="ADAL" clId="{4BBE10B0-7F66-4663-8A19-5CCCB711EEF0}" dt="2023-06-06T10:16:45.425" v="3662" actId="20577"/>
          <ac:spMkLst>
            <pc:docMk/>
            <pc:sldMk cId="766119051" sldId="2147308431"/>
            <ac:spMk id="2" creationId="{3C368912-BCE1-5DDD-6A4A-75FBF46C3B42}"/>
          </ac:spMkLst>
        </pc:spChg>
      </pc:sldChg>
      <pc:sldChg chg="addSp delSp modSp mod">
        <pc:chgData name="Federica Borgia" userId="015d5596-a833-4dda-9dc2-e3e055a1dc4d" providerId="ADAL" clId="{4BBE10B0-7F66-4663-8A19-5CCCB711EEF0}" dt="2023-06-06T13:44:58.825" v="3886" actId="478"/>
        <pc:sldMkLst>
          <pc:docMk/>
          <pc:sldMk cId="1439931543" sldId="2147308433"/>
        </pc:sldMkLst>
        <pc:spChg chg="mod">
          <ac:chgData name="Federica Borgia" userId="015d5596-a833-4dda-9dc2-e3e055a1dc4d" providerId="ADAL" clId="{4BBE10B0-7F66-4663-8A19-5CCCB711EEF0}" dt="2023-06-06T10:16:51.887" v="3663" actId="20577"/>
          <ac:spMkLst>
            <pc:docMk/>
            <pc:sldMk cId="1439931543" sldId="2147308433"/>
            <ac:spMk id="2" creationId="{3C368912-BCE1-5DDD-6A4A-75FBF46C3B42}"/>
          </ac:spMkLst>
        </pc:spChg>
        <pc:spChg chg="mod">
          <ac:chgData name="Federica Borgia" userId="015d5596-a833-4dda-9dc2-e3e055a1dc4d" providerId="ADAL" clId="{4BBE10B0-7F66-4663-8A19-5CCCB711EEF0}" dt="2023-06-06T13:36:05.846" v="3686" actId="20577"/>
          <ac:spMkLst>
            <pc:docMk/>
            <pc:sldMk cId="1439931543" sldId="2147308433"/>
            <ac:spMk id="9" creationId="{6464CF7A-F7D3-7214-75DC-88FF953E6147}"/>
          </ac:spMkLst>
        </pc:spChg>
        <pc:picChg chg="del">
          <ac:chgData name="Federica Borgia" userId="015d5596-a833-4dda-9dc2-e3e055a1dc4d" providerId="ADAL" clId="{4BBE10B0-7F66-4663-8A19-5CCCB711EEF0}" dt="2023-06-06T13:42:42.373" v="3817" actId="478"/>
          <ac:picMkLst>
            <pc:docMk/>
            <pc:sldMk cId="1439931543" sldId="2147308433"/>
            <ac:picMk id="5" creationId="{067FBF40-4C19-8BDA-63F8-E2066CEC162A}"/>
          </ac:picMkLst>
        </pc:picChg>
        <pc:picChg chg="add del mod">
          <ac:chgData name="Federica Borgia" userId="015d5596-a833-4dda-9dc2-e3e055a1dc4d" providerId="ADAL" clId="{4BBE10B0-7F66-4663-8A19-5CCCB711EEF0}" dt="2023-06-06T13:44:31.464" v="3873" actId="478"/>
          <ac:picMkLst>
            <pc:docMk/>
            <pc:sldMk cId="1439931543" sldId="2147308433"/>
            <ac:picMk id="6" creationId="{54507991-25EC-F040-F8D9-9D6CE9AF4560}"/>
          </ac:picMkLst>
        </pc:picChg>
        <pc:picChg chg="add del mod">
          <ac:chgData name="Federica Borgia" userId="015d5596-a833-4dda-9dc2-e3e055a1dc4d" providerId="ADAL" clId="{4BBE10B0-7F66-4663-8A19-5CCCB711EEF0}" dt="2023-06-06T13:43:01.933" v="3843" actId="478"/>
          <ac:picMkLst>
            <pc:docMk/>
            <pc:sldMk cId="1439931543" sldId="2147308433"/>
            <ac:picMk id="8" creationId="{3CB7DFDF-54BC-6C27-9922-17A9D0381156}"/>
          </ac:picMkLst>
        </pc:picChg>
        <pc:picChg chg="add mod">
          <ac:chgData name="Federica Borgia" userId="015d5596-a833-4dda-9dc2-e3e055a1dc4d" providerId="ADAL" clId="{4BBE10B0-7F66-4663-8A19-5CCCB711EEF0}" dt="2023-06-06T13:44:57.976" v="3885" actId="1037"/>
          <ac:picMkLst>
            <pc:docMk/>
            <pc:sldMk cId="1439931543" sldId="2147308433"/>
            <ac:picMk id="11" creationId="{FDE836CA-2BC0-CCFE-5160-101264D574A7}"/>
          </ac:picMkLst>
        </pc:picChg>
        <pc:picChg chg="add del mod">
          <ac:chgData name="Federica Borgia" userId="015d5596-a833-4dda-9dc2-e3e055a1dc4d" providerId="ADAL" clId="{4BBE10B0-7F66-4663-8A19-5CCCB711EEF0}" dt="2023-06-06T13:44:58.825" v="3886" actId="478"/>
          <ac:picMkLst>
            <pc:docMk/>
            <pc:sldMk cId="1439931543" sldId="2147308433"/>
            <ac:picMk id="12" creationId="{4BA18BF4-13E6-1F56-C499-CCA27225F86B}"/>
          </ac:picMkLst>
        </pc:picChg>
      </pc:sldChg>
      <pc:sldChg chg="addSp delSp modSp mod">
        <pc:chgData name="Federica Borgia" userId="015d5596-a833-4dda-9dc2-e3e055a1dc4d" providerId="ADAL" clId="{4BBE10B0-7F66-4663-8A19-5CCCB711EEF0}" dt="2023-06-06T13:45:27.002" v="3890"/>
        <pc:sldMkLst>
          <pc:docMk/>
          <pc:sldMk cId="1348116017" sldId="2147308434"/>
        </pc:sldMkLst>
        <pc:spChg chg="mod">
          <ac:chgData name="Federica Borgia" userId="015d5596-a833-4dda-9dc2-e3e055a1dc4d" providerId="ADAL" clId="{4BBE10B0-7F66-4663-8A19-5CCCB711EEF0}" dt="2023-06-06T10:16:56.545" v="3664" actId="20577"/>
          <ac:spMkLst>
            <pc:docMk/>
            <pc:sldMk cId="1348116017" sldId="2147308434"/>
            <ac:spMk id="2" creationId="{3C368912-BCE1-5DDD-6A4A-75FBF46C3B42}"/>
          </ac:spMkLst>
        </pc:spChg>
        <pc:picChg chg="add del mod">
          <ac:chgData name="Federica Borgia" userId="015d5596-a833-4dda-9dc2-e3e055a1dc4d" providerId="ADAL" clId="{4BBE10B0-7F66-4663-8A19-5CCCB711EEF0}" dt="2023-06-06T13:45:23.595" v="3889"/>
          <ac:picMkLst>
            <pc:docMk/>
            <pc:sldMk cId="1348116017" sldId="2147308434"/>
            <ac:picMk id="3" creationId="{8440D1FA-7A82-0283-D0CC-BFBE1A555154}"/>
          </ac:picMkLst>
        </pc:picChg>
        <pc:picChg chg="add mod">
          <ac:chgData name="Federica Borgia" userId="015d5596-a833-4dda-9dc2-e3e055a1dc4d" providerId="ADAL" clId="{4BBE10B0-7F66-4663-8A19-5CCCB711EEF0}" dt="2023-06-06T13:45:27.002" v="3890"/>
          <ac:picMkLst>
            <pc:docMk/>
            <pc:sldMk cId="1348116017" sldId="2147308434"/>
            <ac:picMk id="6" creationId="{1B71EDF3-E327-716D-E9D8-493B95F84702}"/>
          </ac:picMkLst>
        </pc:picChg>
        <pc:picChg chg="del">
          <ac:chgData name="Federica Borgia" userId="015d5596-a833-4dda-9dc2-e3e055a1dc4d" providerId="ADAL" clId="{4BBE10B0-7F66-4663-8A19-5CCCB711EEF0}" dt="2023-06-06T13:45:19.863" v="3887" actId="478"/>
          <ac:picMkLst>
            <pc:docMk/>
            <pc:sldMk cId="1348116017" sldId="2147308434"/>
            <ac:picMk id="8" creationId="{3C4189D2-AA40-CCF8-E73E-EC3470B2EF19}"/>
          </ac:picMkLst>
        </pc:picChg>
      </pc:sldChg>
      <pc:sldChg chg="modSp mod">
        <pc:chgData name="Federica Borgia" userId="015d5596-a833-4dda-9dc2-e3e055a1dc4d" providerId="ADAL" clId="{4BBE10B0-7F66-4663-8A19-5CCCB711EEF0}" dt="2023-06-06T10:17:00.227" v="3665" actId="20577"/>
        <pc:sldMkLst>
          <pc:docMk/>
          <pc:sldMk cId="2957927923" sldId="2147308435"/>
        </pc:sldMkLst>
        <pc:spChg chg="mod">
          <ac:chgData name="Federica Borgia" userId="015d5596-a833-4dda-9dc2-e3e055a1dc4d" providerId="ADAL" clId="{4BBE10B0-7F66-4663-8A19-5CCCB711EEF0}" dt="2023-06-06T10:17:00.227" v="3665" actId="20577"/>
          <ac:spMkLst>
            <pc:docMk/>
            <pc:sldMk cId="2957927923" sldId="2147308435"/>
            <ac:spMk id="2" creationId="{3C368912-BCE1-5DDD-6A4A-75FBF46C3B42}"/>
          </ac:spMkLst>
        </pc:spChg>
      </pc:sldChg>
      <pc:sldChg chg="modSp mod">
        <pc:chgData name="Federica Borgia" userId="015d5596-a833-4dda-9dc2-e3e055a1dc4d" providerId="ADAL" clId="{4BBE10B0-7F66-4663-8A19-5CCCB711EEF0}" dt="2023-06-06T10:17:04.218" v="3666" actId="20577"/>
        <pc:sldMkLst>
          <pc:docMk/>
          <pc:sldMk cId="1897452789" sldId="2147308436"/>
        </pc:sldMkLst>
        <pc:spChg chg="mod">
          <ac:chgData name="Federica Borgia" userId="015d5596-a833-4dda-9dc2-e3e055a1dc4d" providerId="ADAL" clId="{4BBE10B0-7F66-4663-8A19-5CCCB711EEF0}" dt="2023-06-06T10:17:04.218" v="3666" actId="20577"/>
          <ac:spMkLst>
            <pc:docMk/>
            <pc:sldMk cId="1897452789" sldId="2147308436"/>
            <ac:spMk id="2" creationId="{3C368912-BCE1-5DDD-6A4A-75FBF46C3B42}"/>
          </ac:spMkLst>
        </pc:spChg>
      </pc:sldChg>
      <pc:sldChg chg="modSp mod">
        <pc:chgData name="Federica Borgia" userId="015d5596-a833-4dda-9dc2-e3e055a1dc4d" providerId="ADAL" clId="{4BBE10B0-7F66-4663-8A19-5CCCB711EEF0}" dt="2023-05-25T15:27:58.003" v="143" actId="20577"/>
        <pc:sldMkLst>
          <pc:docMk/>
          <pc:sldMk cId="1589076103" sldId="2147308474"/>
        </pc:sldMkLst>
        <pc:spChg chg="mod">
          <ac:chgData name="Federica Borgia" userId="015d5596-a833-4dda-9dc2-e3e055a1dc4d" providerId="ADAL" clId="{4BBE10B0-7F66-4663-8A19-5CCCB711EEF0}" dt="2023-05-25T15:27:58.003" v="143" actId="20577"/>
          <ac:spMkLst>
            <pc:docMk/>
            <pc:sldMk cId="1589076103" sldId="2147308474"/>
            <ac:spMk id="3" creationId="{8B817AE6-15D2-01C4-CBC9-A27FB0B0B120}"/>
          </ac:spMkLst>
        </pc:spChg>
      </pc:sldChg>
      <pc:sldChg chg="modSp mod">
        <pc:chgData name="Federica Borgia" userId="015d5596-a833-4dda-9dc2-e3e055a1dc4d" providerId="ADAL" clId="{4BBE10B0-7F66-4663-8A19-5CCCB711EEF0}" dt="2023-06-06T10:17:26.623" v="3671" actId="20577"/>
        <pc:sldMkLst>
          <pc:docMk/>
          <pc:sldMk cId="3355999762" sldId="2147308485"/>
        </pc:sldMkLst>
        <pc:spChg chg="mod">
          <ac:chgData name="Federica Borgia" userId="015d5596-a833-4dda-9dc2-e3e055a1dc4d" providerId="ADAL" clId="{4BBE10B0-7F66-4663-8A19-5CCCB711EEF0}" dt="2023-06-06T10:17:26.623" v="3671" actId="20577"/>
          <ac:spMkLst>
            <pc:docMk/>
            <pc:sldMk cId="3355999762" sldId="2147308485"/>
            <ac:spMk id="2" creationId="{3C368912-BCE1-5DDD-6A4A-75FBF46C3B42}"/>
          </ac:spMkLst>
        </pc:spChg>
      </pc:sldChg>
      <pc:sldChg chg="modSp mod">
        <pc:chgData name="Federica Borgia" userId="015d5596-a833-4dda-9dc2-e3e055a1dc4d" providerId="ADAL" clId="{4BBE10B0-7F66-4663-8A19-5CCCB711EEF0}" dt="2023-06-06T10:17:32.090" v="3672" actId="20577"/>
        <pc:sldMkLst>
          <pc:docMk/>
          <pc:sldMk cId="3536073448" sldId="2147308486"/>
        </pc:sldMkLst>
        <pc:spChg chg="mod">
          <ac:chgData name="Federica Borgia" userId="015d5596-a833-4dda-9dc2-e3e055a1dc4d" providerId="ADAL" clId="{4BBE10B0-7F66-4663-8A19-5CCCB711EEF0}" dt="2023-06-06T10:17:32.090" v="3672" actId="20577"/>
          <ac:spMkLst>
            <pc:docMk/>
            <pc:sldMk cId="3536073448" sldId="2147308486"/>
            <ac:spMk id="2" creationId="{3C368912-BCE1-5DDD-6A4A-75FBF46C3B42}"/>
          </ac:spMkLst>
        </pc:spChg>
      </pc:sldChg>
      <pc:sldChg chg="addSp delSp modSp mod">
        <pc:chgData name="Federica Borgia" userId="015d5596-a833-4dda-9dc2-e3e055a1dc4d" providerId="ADAL" clId="{4BBE10B0-7F66-4663-8A19-5CCCB711EEF0}" dt="2023-06-06T13:47:13.065" v="3912" actId="1037"/>
        <pc:sldMkLst>
          <pc:docMk/>
          <pc:sldMk cId="3356236056" sldId="2147308487"/>
        </pc:sldMkLst>
        <pc:spChg chg="mod">
          <ac:chgData name="Federica Borgia" userId="015d5596-a833-4dda-9dc2-e3e055a1dc4d" providerId="ADAL" clId="{4BBE10B0-7F66-4663-8A19-5CCCB711EEF0}" dt="2023-06-06T10:17:38.939" v="3673" actId="20577"/>
          <ac:spMkLst>
            <pc:docMk/>
            <pc:sldMk cId="3356236056" sldId="2147308487"/>
            <ac:spMk id="2" creationId="{3C368912-BCE1-5DDD-6A4A-75FBF46C3B42}"/>
          </ac:spMkLst>
        </pc:spChg>
        <pc:picChg chg="add mod">
          <ac:chgData name="Federica Borgia" userId="015d5596-a833-4dda-9dc2-e3e055a1dc4d" providerId="ADAL" clId="{4BBE10B0-7F66-4663-8A19-5CCCB711EEF0}" dt="2023-06-06T13:47:13.065" v="3912" actId="1037"/>
          <ac:picMkLst>
            <pc:docMk/>
            <pc:sldMk cId="3356236056" sldId="2147308487"/>
            <ac:picMk id="4" creationId="{71C6ACCF-ABE3-8148-0A87-F74EE0DAFF30}"/>
          </ac:picMkLst>
        </pc:picChg>
        <pc:picChg chg="del">
          <ac:chgData name="Federica Borgia" userId="015d5596-a833-4dda-9dc2-e3e055a1dc4d" providerId="ADAL" clId="{4BBE10B0-7F66-4663-8A19-5CCCB711EEF0}" dt="2023-06-06T13:47:01.079" v="3905" actId="478"/>
          <ac:picMkLst>
            <pc:docMk/>
            <pc:sldMk cId="3356236056" sldId="2147308487"/>
            <ac:picMk id="8" creationId="{500911CF-12DD-860A-2AC5-DA2A85F21CC2}"/>
          </ac:picMkLst>
        </pc:picChg>
      </pc:sldChg>
      <pc:sldChg chg="modSp mod">
        <pc:chgData name="Federica Borgia" userId="015d5596-a833-4dda-9dc2-e3e055a1dc4d" providerId="ADAL" clId="{4BBE10B0-7F66-4663-8A19-5CCCB711EEF0}" dt="2023-06-06T10:17:48.290" v="3675" actId="20577"/>
        <pc:sldMkLst>
          <pc:docMk/>
          <pc:sldMk cId="1112578615" sldId="2147308488"/>
        </pc:sldMkLst>
        <pc:spChg chg="mod">
          <ac:chgData name="Federica Borgia" userId="015d5596-a833-4dda-9dc2-e3e055a1dc4d" providerId="ADAL" clId="{4BBE10B0-7F66-4663-8A19-5CCCB711EEF0}" dt="2023-06-06T10:17:48.290" v="3675" actId="20577"/>
          <ac:spMkLst>
            <pc:docMk/>
            <pc:sldMk cId="1112578615" sldId="2147308488"/>
            <ac:spMk id="2" creationId="{3C368912-BCE1-5DDD-6A4A-75FBF46C3B42}"/>
          </ac:spMkLst>
        </pc:spChg>
      </pc:sldChg>
      <pc:sldChg chg="addSp delSp modSp mod">
        <pc:chgData name="Federica Borgia" userId="015d5596-a833-4dda-9dc2-e3e055a1dc4d" providerId="ADAL" clId="{4BBE10B0-7F66-4663-8A19-5CCCB711EEF0}" dt="2023-06-06T13:47:28.627" v="3914"/>
        <pc:sldMkLst>
          <pc:docMk/>
          <pc:sldMk cId="647506344" sldId="2147308489"/>
        </pc:sldMkLst>
        <pc:spChg chg="mod">
          <ac:chgData name="Federica Borgia" userId="015d5596-a833-4dda-9dc2-e3e055a1dc4d" providerId="ADAL" clId="{4BBE10B0-7F66-4663-8A19-5CCCB711EEF0}" dt="2023-06-06T10:17:42.444" v="3674" actId="20577"/>
          <ac:spMkLst>
            <pc:docMk/>
            <pc:sldMk cId="647506344" sldId="2147308489"/>
            <ac:spMk id="2" creationId="{3C368912-BCE1-5DDD-6A4A-75FBF46C3B42}"/>
          </ac:spMkLst>
        </pc:spChg>
        <pc:picChg chg="add mod">
          <ac:chgData name="Federica Borgia" userId="015d5596-a833-4dda-9dc2-e3e055a1dc4d" providerId="ADAL" clId="{4BBE10B0-7F66-4663-8A19-5CCCB711EEF0}" dt="2023-06-06T13:47:28.627" v="3914"/>
          <ac:picMkLst>
            <pc:docMk/>
            <pc:sldMk cId="647506344" sldId="2147308489"/>
            <ac:picMk id="3" creationId="{98916CDB-AC11-FB30-0648-379F4DA654FD}"/>
          </ac:picMkLst>
        </pc:picChg>
        <pc:picChg chg="del">
          <ac:chgData name="Federica Borgia" userId="015d5596-a833-4dda-9dc2-e3e055a1dc4d" providerId="ADAL" clId="{4BBE10B0-7F66-4663-8A19-5CCCB711EEF0}" dt="2023-06-06T13:47:25.483" v="3913" actId="478"/>
          <ac:picMkLst>
            <pc:docMk/>
            <pc:sldMk cId="647506344" sldId="2147308489"/>
            <ac:picMk id="8" creationId="{500911CF-12DD-860A-2AC5-DA2A85F21CC2}"/>
          </ac:picMkLst>
        </pc:picChg>
      </pc:sldChg>
      <pc:sldChg chg="modSp mod">
        <pc:chgData name="Federica Borgia" userId="015d5596-a833-4dda-9dc2-e3e055a1dc4d" providerId="ADAL" clId="{4BBE10B0-7F66-4663-8A19-5CCCB711EEF0}" dt="2023-06-06T10:17:51.846" v="3676" actId="20577"/>
        <pc:sldMkLst>
          <pc:docMk/>
          <pc:sldMk cId="388970548" sldId="2147308490"/>
        </pc:sldMkLst>
        <pc:spChg chg="mod">
          <ac:chgData name="Federica Borgia" userId="015d5596-a833-4dda-9dc2-e3e055a1dc4d" providerId="ADAL" clId="{4BBE10B0-7F66-4663-8A19-5CCCB711EEF0}" dt="2023-06-06T10:17:51.846" v="3676" actId="20577"/>
          <ac:spMkLst>
            <pc:docMk/>
            <pc:sldMk cId="388970548" sldId="2147308490"/>
            <ac:spMk id="2" creationId="{3C368912-BCE1-5DDD-6A4A-75FBF46C3B42}"/>
          </ac:spMkLst>
        </pc:spChg>
      </pc:sldChg>
      <pc:sldChg chg="addSp delSp modSp mod">
        <pc:chgData name="Federica Borgia" userId="015d5596-a833-4dda-9dc2-e3e055a1dc4d" providerId="ADAL" clId="{4BBE10B0-7F66-4663-8A19-5CCCB711EEF0}" dt="2023-06-06T13:54:02.422" v="4664" actId="1076"/>
        <pc:sldMkLst>
          <pc:docMk/>
          <pc:sldMk cId="3499250189" sldId="2147308491"/>
        </pc:sldMkLst>
        <pc:spChg chg="del mod">
          <ac:chgData name="Federica Borgia" userId="015d5596-a833-4dda-9dc2-e3e055a1dc4d" providerId="ADAL" clId="{4BBE10B0-7F66-4663-8A19-5CCCB711EEF0}" dt="2023-06-06T08:26:21.461" v="1974" actId="478"/>
          <ac:spMkLst>
            <pc:docMk/>
            <pc:sldMk cId="3499250189" sldId="2147308491"/>
            <ac:spMk id="2" creationId="{3C368912-BCE1-5DDD-6A4A-75FBF46C3B42}"/>
          </ac:spMkLst>
        </pc:spChg>
        <pc:spChg chg="add mod">
          <ac:chgData name="Federica Borgia" userId="015d5596-a833-4dda-9dc2-e3e055a1dc4d" providerId="ADAL" clId="{4BBE10B0-7F66-4663-8A19-5CCCB711EEF0}" dt="2023-06-06T10:17:55.679" v="3677" actId="20577"/>
          <ac:spMkLst>
            <pc:docMk/>
            <pc:sldMk cId="3499250189" sldId="2147308491"/>
            <ac:spMk id="3" creationId="{C9DCE41E-686A-DA21-8025-02F88732317C}"/>
          </ac:spMkLst>
        </pc:spChg>
        <pc:spChg chg="mod">
          <ac:chgData name="Federica Borgia" userId="015d5596-a833-4dda-9dc2-e3e055a1dc4d" providerId="ADAL" clId="{4BBE10B0-7F66-4663-8A19-5CCCB711EEF0}" dt="2023-06-06T13:53:49.638" v="4629" actId="20577"/>
          <ac:spMkLst>
            <pc:docMk/>
            <pc:sldMk cId="3499250189" sldId="2147308491"/>
            <ac:spMk id="9" creationId="{6464CF7A-F7D3-7214-75DC-88FF953E6147}"/>
          </ac:spMkLst>
        </pc:spChg>
        <pc:picChg chg="add mod">
          <ac:chgData name="Federica Borgia" userId="015d5596-a833-4dda-9dc2-e3e055a1dc4d" providerId="ADAL" clId="{4BBE10B0-7F66-4663-8A19-5CCCB711EEF0}" dt="2023-06-06T13:54:02.422" v="4664" actId="1076"/>
          <ac:picMkLst>
            <pc:docMk/>
            <pc:sldMk cId="3499250189" sldId="2147308491"/>
            <ac:picMk id="4" creationId="{B839D2C7-B00B-70D7-8D2D-620301A3F0EE}"/>
          </ac:picMkLst>
        </pc:picChg>
        <pc:picChg chg="del">
          <ac:chgData name="Federica Borgia" userId="015d5596-a833-4dda-9dc2-e3e055a1dc4d" providerId="ADAL" clId="{4BBE10B0-7F66-4663-8A19-5CCCB711EEF0}" dt="2023-06-06T13:49:05.085" v="4051" actId="478"/>
          <ac:picMkLst>
            <pc:docMk/>
            <pc:sldMk cId="3499250189" sldId="2147308491"/>
            <ac:picMk id="6" creationId="{1D96C021-66DF-A234-B1ED-2B6D32A71D13}"/>
          </ac:picMkLst>
        </pc:picChg>
        <pc:picChg chg="mod">
          <ac:chgData name="Federica Borgia" userId="015d5596-a833-4dda-9dc2-e3e055a1dc4d" providerId="ADAL" clId="{4BBE10B0-7F66-4663-8A19-5CCCB711EEF0}" dt="2023-06-06T13:52:41.401" v="4440" actId="1076"/>
          <ac:picMkLst>
            <pc:docMk/>
            <pc:sldMk cId="3499250189" sldId="2147308491"/>
            <ac:picMk id="8" creationId="{EEC37220-2439-CE2F-69F8-3C818DE2C78C}"/>
          </ac:picMkLst>
        </pc:picChg>
      </pc:sldChg>
      <pc:sldChg chg="modSp mod">
        <pc:chgData name="Federica Borgia" userId="015d5596-a833-4dda-9dc2-e3e055a1dc4d" providerId="ADAL" clId="{4BBE10B0-7F66-4663-8A19-5CCCB711EEF0}" dt="2023-06-06T10:18:02.652" v="3678" actId="20577"/>
        <pc:sldMkLst>
          <pc:docMk/>
          <pc:sldMk cId="1025980461" sldId="2147308492"/>
        </pc:sldMkLst>
        <pc:spChg chg="mod">
          <ac:chgData name="Federica Borgia" userId="015d5596-a833-4dda-9dc2-e3e055a1dc4d" providerId="ADAL" clId="{4BBE10B0-7F66-4663-8A19-5CCCB711EEF0}" dt="2023-06-06T10:18:02.652" v="3678" actId="20577"/>
          <ac:spMkLst>
            <pc:docMk/>
            <pc:sldMk cId="1025980461" sldId="2147308492"/>
            <ac:spMk id="2" creationId="{3C368912-BCE1-5DDD-6A4A-75FBF46C3B42}"/>
          </ac:spMkLst>
        </pc:spChg>
      </pc:sldChg>
      <pc:sldChg chg="modSp mod">
        <pc:chgData name="Federica Borgia" userId="015d5596-a833-4dda-9dc2-e3e055a1dc4d" providerId="ADAL" clId="{4BBE10B0-7F66-4663-8A19-5CCCB711EEF0}" dt="2023-06-06T10:18:06.484" v="3679" actId="20577"/>
        <pc:sldMkLst>
          <pc:docMk/>
          <pc:sldMk cId="1348663535" sldId="2147308493"/>
        </pc:sldMkLst>
        <pc:spChg chg="mod">
          <ac:chgData name="Federica Borgia" userId="015d5596-a833-4dda-9dc2-e3e055a1dc4d" providerId="ADAL" clId="{4BBE10B0-7F66-4663-8A19-5CCCB711EEF0}" dt="2023-06-06T10:18:06.484" v="3679" actId="20577"/>
          <ac:spMkLst>
            <pc:docMk/>
            <pc:sldMk cId="1348663535" sldId="2147308493"/>
            <ac:spMk id="2" creationId="{3C368912-BCE1-5DDD-6A4A-75FBF46C3B42}"/>
          </ac:spMkLst>
        </pc:spChg>
      </pc:sldChg>
      <pc:sldChg chg="modSp mod">
        <pc:chgData name="Federica Borgia" userId="015d5596-a833-4dda-9dc2-e3e055a1dc4d" providerId="ADAL" clId="{4BBE10B0-7F66-4663-8A19-5CCCB711EEF0}" dt="2023-06-06T10:15:49.412" v="3653" actId="20577"/>
        <pc:sldMkLst>
          <pc:docMk/>
          <pc:sldMk cId="4180346758" sldId="2147308494"/>
        </pc:sldMkLst>
        <pc:spChg chg="mod">
          <ac:chgData name="Federica Borgia" userId="015d5596-a833-4dda-9dc2-e3e055a1dc4d" providerId="ADAL" clId="{4BBE10B0-7F66-4663-8A19-5CCCB711EEF0}" dt="2023-06-06T10:15:49.412" v="3653" actId="20577"/>
          <ac:spMkLst>
            <pc:docMk/>
            <pc:sldMk cId="4180346758" sldId="2147308494"/>
            <ac:spMk id="2" creationId="{3C368912-BCE1-5DDD-6A4A-75FBF46C3B42}"/>
          </ac:spMkLst>
        </pc:spChg>
      </pc:sldChg>
      <pc:sldChg chg="del">
        <pc:chgData name="Federica Borgia" userId="015d5596-a833-4dda-9dc2-e3e055a1dc4d" providerId="ADAL" clId="{4BBE10B0-7F66-4663-8A19-5CCCB711EEF0}" dt="2023-05-25T15:04:33.713" v="44" actId="47"/>
        <pc:sldMkLst>
          <pc:docMk/>
          <pc:sldMk cId="2021384367" sldId="2147308495"/>
        </pc:sldMkLst>
      </pc:sldChg>
      <pc:sldChg chg="del">
        <pc:chgData name="Federica Borgia" userId="015d5596-a833-4dda-9dc2-e3e055a1dc4d" providerId="ADAL" clId="{4BBE10B0-7F66-4663-8A19-5CCCB711EEF0}" dt="2023-05-25T15:12:30.547" v="61" actId="47"/>
        <pc:sldMkLst>
          <pc:docMk/>
          <pc:sldMk cId="3425790072" sldId="2147308496"/>
        </pc:sldMkLst>
      </pc:sldChg>
      <pc:sldChg chg="del">
        <pc:chgData name="Federica Borgia" userId="015d5596-a833-4dda-9dc2-e3e055a1dc4d" providerId="ADAL" clId="{4BBE10B0-7F66-4663-8A19-5CCCB711EEF0}" dt="2023-05-25T15:14:31.060" v="67" actId="47"/>
        <pc:sldMkLst>
          <pc:docMk/>
          <pc:sldMk cId="2304483510" sldId="2147308497"/>
        </pc:sldMkLst>
      </pc:sldChg>
      <pc:sldChg chg="del">
        <pc:chgData name="Federica Borgia" userId="015d5596-a833-4dda-9dc2-e3e055a1dc4d" providerId="ADAL" clId="{4BBE10B0-7F66-4663-8A19-5CCCB711EEF0}" dt="2023-05-25T15:15:21.856" v="101" actId="47"/>
        <pc:sldMkLst>
          <pc:docMk/>
          <pc:sldMk cId="867148467" sldId="2147308498"/>
        </pc:sldMkLst>
      </pc:sldChg>
      <pc:sldChg chg="modSp add mod">
        <pc:chgData name="Federica Borgia" userId="015d5596-a833-4dda-9dc2-e3e055a1dc4d" providerId="ADAL" clId="{4BBE10B0-7F66-4663-8A19-5CCCB711EEF0}" dt="2023-05-31T08:26:28.454" v="144"/>
        <pc:sldMkLst>
          <pc:docMk/>
          <pc:sldMk cId="2801359232" sldId="2147308499"/>
        </pc:sldMkLst>
        <pc:spChg chg="mod">
          <ac:chgData name="Federica Borgia" userId="015d5596-a833-4dda-9dc2-e3e055a1dc4d" providerId="ADAL" clId="{4BBE10B0-7F66-4663-8A19-5CCCB711EEF0}" dt="2023-05-31T08:26:28.454" v="144"/>
          <ac:spMkLst>
            <pc:docMk/>
            <pc:sldMk cId="2801359232" sldId="2147308499"/>
            <ac:spMk id="2" creationId="{612E8B59-4455-950B-B0B7-D24CCD09C666}"/>
          </ac:spMkLst>
        </pc:spChg>
        <pc:spChg chg="mod">
          <ac:chgData name="Federica Borgia" userId="015d5596-a833-4dda-9dc2-e3e055a1dc4d" providerId="ADAL" clId="{4BBE10B0-7F66-4663-8A19-5CCCB711EEF0}" dt="2023-05-25T14:58:46.888" v="22" actId="20577"/>
          <ac:spMkLst>
            <pc:docMk/>
            <pc:sldMk cId="2801359232" sldId="2147308499"/>
            <ac:spMk id="13" creationId="{7D007E76-AC74-40AB-972F-30BA53CD3799}"/>
          </ac:spMkLst>
        </pc:spChg>
      </pc:sldChg>
      <pc:sldChg chg="add del">
        <pc:chgData name="Federica Borgia" userId="015d5596-a833-4dda-9dc2-e3e055a1dc4d" providerId="ADAL" clId="{4BBE10B0-7F66-4663-8A19-5CCCB711EEF0}" dt="2023-05-25T14:58:12.791" v="1"/>
        <pc:sldMkLst>
          <pc:docMk/>
          <pc:sldMk cId="3325474940" sldId="2147308499"/>
        </pc:sldMkLst>
      </pc:sldChg>
      <pc:sldChg chg="modSp add del mod">
        <pc:chgData name="Federica Borgia" userId="015d5596-a833-4dda-9dc2-e3e055a1dc4d" providerId="ADAL" clId="{4BBE10B0-7F66-4663-8A19-5CCCB711EEF0}" dt="2023-05-31T08:26:58.868" v="149"/>
        <pc:sldMkLst>
          <pc:docMk/>
          <pc:sldMk cId="1947029436" sldId="2147308500"/>
        </pc:sldMkLst>
        <pc:spChg chg="mod">
          <ac:chgData name="Federica Borgia" userId="015d5596-a833-4dda-9dc2-e3e055a1dc4d" providerId="ADAL" clId="{4BBE10B0-7F66-4663-8A19-5CCCB711EEF0}" dt="2023-05-31T08:26:58.868" v="149"/>
          <ac:spMkLst>
            <pc:docMk/>
            <pc:sldMk cId="1947029436" sldId="2147308500"/>
            <ac:spMk id="2" creationId="{612E8B59-4455-950B-B0B7-D24CCD09C666}"/>
          </ac:spMkLst>
        </pc:spChg>
        <pc:spChg chg="mod">
          <ac:chgData name="Federica Borgia" userId="015d5596-a833-4dda-9dc2-e3e055a1dc4d" providerId="ADAL" clId="{4BBE10B0-7F66-4663-8A19-5CCCB711EEF0}" dt="2023-05-25T14:59:32.484" v="42" actId="20577"/>
          <ac:spMkLst>
            <pc:docMk/>
            <pc:sldMk cId="1947029436" sldId="2147308500"/>
            <ac:spMk id="13" creationId="{7D007E76-AC74-40AB-972F-30BA53CD3799}"/>
          </ac:spMkLst>
        </pc:spChg>
      </pc:sldChg>
      <pc:sldChg chg="modSp add mod ord">
        <pc:chgData name="Federica Borgia" userId="015d5596-a833-4dda-9dc2-e3e055a1dc4d" providerId="ADAL" clId="{4BBE10B0-7F66-4663-8A19-5CCCB711EEF0}" dt="2023-06-05T15:23:27.579" v="154"/>
        <pc:sldMkLst>
          <pc:docMk/>
          <pc:sldMk cId="528905840" sldId="2147308501"/>
        </pc:sldMkLst>
        <pc:spChg chg="mod">
          <ac:chgData name="Federica Borgia" userId="015d5596-a833-4dda-9dc2-e3e055a1dc4d" providerId="ADAL" clId="{4BBE10B0-7F66-4663-8A19-5CCCB711EEF0}" dt="2023-05-31T08:26:42.323" v="147" actId="207"/>
          <ac:spMkLst>
            <pc:docMk/>
            <pc:sldMk cId="528905840" sldId="2147308501"/>
            <ac:spMk id="3" creationId="{06140FE2-97F8-37EB-41B5-0739E5503171}"/>
          </ac:spMkLst>
        </pc:spChg>
      </pc:sldChg>
      <pc:sldChg chg="modSp add mod">
        <pc:chgData name="Federica Borgia" userId="015d5596-a833-4dda-9dc2-e3e055a1dc4d" providerId="ADAL" clId="{4BBE10B0-7F66-4663-8A19-5CCCB711EEF0}" dt="2023-05-31T08:27:17.962" v="151"/>
        <pc:sldMkLst>
          <pc:docMk/>
          <pc:sldMk cId="344966416" sldId="2147308502"/>
        </pc:sldMkLst>
        <pc:spChg chg="mod">
          <ac:chgData name="Federica Borgia" userId="015d5596-a833-4dda-9dc2-e3e055a1dc4d" providerId="ADAL" clId="{4BBE10B0-7F66-4663-8A19-5CCCB711EEF0}" dt="2023-05-31T08:27:17.962" v="151"/>
          <ac:spMkLst>
            <pc:docMk/>
            <pc:sldMk cId="344966416" sldId="2147308502"/>
            <ac:spMk id="2" creationId="{612E8B59-4455-950B-B0B7-D24CCD09C666}"/>
          </ac:spMkLst>
        </pc:spChg>
        <pc:spChg chg="mod">
          <ac:chgData name="Federica Borgia" userId="015d5596-a833-4dda-9dc2-e3e055a1dc4d" providerId="ADAL" clId="{4BBE10B0-7F66-4663-8A19-5CCCB711EEF0}" dt="2023-05-25T15:15:31.315" v="141" actId="20577"/>
          <ac:spMkLst>
            <pc:docMk/>
            <pc:sldMk cId="344966416" sldId="2147308502"/>
            <ac:spMk id="13" creationId="{7D007E76-AC74-40AB-972F-30BA53CD3799}"/>
          </ac:spMkLst>
        </pc:spChg>
      </pc:sldChg>
      <pc:sldChg chg="modSp add mod">
        <pc:chgData name="Federica Borgia" userId="015d5596-a833-4dda-9dc2-e3e055a1dc4d" providerId="ADAL" clId="{4BBE10B0-7F66-4663-8A19-5CCCB711EEF0}" dt="2023-05-31T08:26:48.586" v="148"/>
        <pc:sldMkLst>
          <pc:docMk/>
          <pc:sldMk cId="739159512" sldId="2147308503"/>
        </pc:sldMkLst>
        <pc:spChg chg="mod">
          <ac:chgData name="Federica Borgia" userId="015d5596-a833-4dda-9dc2-e3e055a1dc4d" providerId="ADAL" clId="{4BBE10B0-7F66-4663-8A19-5CCCB711EEF0}" dt="2023-05-31T08:26:48.586" v="148"/>
          <ac:spMkLst>
            <pc:docMk/>
            <pc:sldMk cId="739159512" sldId="2147308503"/>
            <ac:spMk id="2" creationId="{612E8B59-4455-950B-B0B7-D24CCD09C666}"/>
          </ac:spMkLst>
        </pc:spChg>
        <pc:spChg chg="mod">
          <ac:chgData name="Federica Borgia" userId="015d5596-a833-4dda-9dc2-e3e055a1dc4d" providerId="ADAL" clId="{4BBE10B0-7F66-4663-8A19-5CCCB711EEF0}" dt="2023-05-25T15:05:08.081" v="60" actId="1035"/>
          <ac:spMkLst>
            <pc:docMk/>
            <pc:sldMk cId="739159512" sldId="2147308503"/>
            <ac:spMk id="8" creationId="{35D3CBEE-73A9-4F8A-8202-4B23EB15B6B7}"/>
          </ac:spMkLst>
        </pc:spChg>
      </pc:sldChg>
      <pc:sldChg chg="modSp add del mod">
        <pc:chgData name="Federica Borgia" userId="015d5596-a833-4dda-9dc2-e3e055a1dc4d" providerId="ADAL" clId="{4BBE10B0-7F66-4663-8A19-5CCCB711EEF0}" dt="2023-05-31T08:27:09.411" v="150"/>
        <pc:sldMkLst>
          <pc:docMk/>
          <pc:sldMk cId="3326982586" sldId="2147308504"/>
        </pc:sldMkLst>
        <pc:spChg chg="mod">
          <ac:chgData name="Federica Borgia" userId="015d5596-a833-4dda-9dc2-e3e055a1dc4d" providerId="ADAL" clId="{4BBE10B0-7F66-4663-8A19-5CCCB711EEF0}" dt="2023-05-31T08:27:09.411" v="150"/>
          <ac:spMkLst>
            <pc:docMk/>
            <pc:sldMk cId="3326982586" sldId="2147308504"/>
            <ac:spMk id="2" creationId="{612E8B59-4455-950B-B0B7-D24CCD09C666}"/>
          </ac:spMkLst>
        </pc:spChg>
        <pc:spChg chg="mod">
          <ac:chgData name="Federica Borgia" userId="015d5596-a833-4dda-9dc2-e3e055a1dc4d" providerId="ADAL" clId="{4BBE10B0-7F66-4663-8A19-5CCCB711EEF0}" dt="2023-05-25T15:14:43.538" v="99" actId="20577"/>
          <ac:spMkLst>
            <pc:docMk/>
            <pc:sldMk cId="3326982586" sldId="2147308504"/>
            <ac:spMk id="3" creationId="{93AF2974-7275-7484-4A97-8D2F8BC38E04}"/>
          </ac:spMkLst>
        </pc:spChg>
      </pc:sldChg>
      <pc:sldChg chg="add">
        <pc:chgData name="Federica Borgia" userId="015d5596-a833-4dda-9dc2-e3e055a1dc4d" providerId="ADAL" clId="{4BBE10B0-7F66-4663-8A19-5CCCB711EEF0}" dt="2023-06-05T15:23:01.196" v="152"/>
        <pc:sldMkLst>
          <pc:docMk/>
          <pc:sldMk cId="906376432" sldId="2147308505"/>
        </pc:sldMkLst>
      </pc:sldChg>
      <pc:sldChg chg="add">
        <pc:chgData name="Federica Borgia" userId="015d5596-a833-4dda-9dc2-e3e055a1dc4d" providerId="ADAL" clId="{4BBE10B0-7F66-4663-8A19-5CCCB711EEF0}" dt="2023-06-05T15:23:01.196" v="152"/>
        <pc:sldMkLst>
          <pc:docMk/>
          <pc:sldMk cId="1344454272" sldId="2147308506"/>
        </pc:sldMkLst>
      </pc:sldChg>
      <pc:sldChg chg="addSp delSp modSp add mod">
        <pc:chgData name="Federica Borgia" userId="015d5596-a833-4dda-9dc2-e3e055a1dc4d" providerId="ADAL" clId="{4BBE10B0-7F66-4663-8A19-5CCCB711EEF0}" dt="2023-06-06T10:17:17.534" v="3669" actId="20577"/>
        <pc:sldMkLst>
          <pc:docMk/>
          <pc:sldMk cId="1322507598" sldId="2147308507"/>
        </pc:sldMkLst>
        <pc:spChg chg="mod">
          <ac:chgData name="Federica Borgia" userId="015d5596-a833-4dda-9dc2-e3e055a1dc4d" providerId="ADAL" clId="{4BBE10B0-7F66-4663-8A19-5CCCB711EEF0}" dt="2023-06-06T10:17:17.534" v="3669" actId="20577"/>
          <ac:spMkLst>
            <pc:docMk/>
            <pc:sldMk cId="1322507598" sldId="2147308507"/>
            <ac:spMk id="2" creationId="{3C368912-BCE1-5DDD-6A4A-75FBF46C3B42}"/>
          </ac:spMkLst>
        </pc:spChg>
        <pc:spChg chg="del mod">
          <ac:chgData name="Federica Borgia" userId="015d5596-a833-4dda-9dc2-e3e055a1dc4d" providerId="ADAL" clId="{4BBE10B0-7F66-4663-8A19-5CCCB711EEF0}" dt="2023-06-06T08:16:40.209" v="1895" actId="478"/>
          <ac:spMkLst>
            <pc:docMk/>
            <pc:sldMk cId="1322507598" sldId="2147308507"/>
            <ac:spMk id="3" creationId="{2F921454-1ACE-4CE0-BF6B-8F1AA90EDE52}"/>
          </ac:spMkLst>
        </pc:spChg>
        <pc:spChg chg="add del mod">
          <ac:chgData name="Federica Borgia" userId="015d5596-a833-4dda-9dc2-e3e055a1dc4d" providerId="ADAL" clId="{4BBE10B0-7F66-4663-8A19-5CCCB711EEF0}" dt="2023-06-05T16:00:20.118" v="296" actId="22"/>
          <ac:spMkLst>
            <pc:docMk/>
            <pc:sldMk cId="1322507598" sldId="2147308507"/>
            <ac:spMk id="5" creationId="{ECE54F44-59FA-F35F-070E-7975C49E4DCE}"/>
          </ac:spMkLst>
        </pc:spChg>
        <pc:spChg chg="add mod">
          <ac:chgData name="Federica Borgia" userId="015d5596-a833-4dda-9dc2-e3e055a1dc4d" providerId="ADAL" clId="{4BBE10B0-7F66-4663-8A19-5CCCB711EEF0}" dt="2023-06-06T08:16:23.217" v="1889" actId="1076"/>
          <ac:spMkLst>
            <pc:docMk/>
            <pc:sldMk cId="1322507598" sldId="2147308507"/>
            <ac:spMk id="6" creationId="{52FDE5D5-06C9-C0C9-54B7-D8E8047B3B2A}"/>
          </ac:spMkLst>
        </pc:spChg>
        <pc:spChg chg="mod">
          <ac:chgData name="Federica Borgia" userId="015d5596-a833-4dda-9dc2-e3e055a1dc4d" providerId="ADAL" clId="{4BBE10B0-7F66-4663-8A19-5CCCB711EEF0}" dt="2023-06-06T08:16:32.663" v="1892" actId="108"/>
          <ac:spMkLst>
            <pc:docMk/>
            <pc:sldMk cId="1322507598" sldId="2147308507"/>
            <ac:spMk id="7" creationId="{31D44708-DBCE-55D4-7D8D-F224D2C79E9F}"/>
          </ac:spMkLst>
        </pc:spChg>
        <pc:spChg chg="del mod">
          <ac:chgData name="Federica Borgia" userId="015d5596-a833-4dda-9dc2-e3e055a1dc4d" providerId="ADAL" clId="{4BBE10B0-7F66-4663-8A19-5CCCB711EEF0}" dt="2023-06-05T15:54:13.478" v="159"/>
          <ac:spMkLst>
            <pc:docMk/>
            <pc:sldMk cId="1322507598" sldId="2147308507"/>
            <ac:spMk id="9" creationId="{6464CF7A-F7D3-7214-75DC-88FF953E6147}"/>
          </ac:spMkLst>
        </pc:spChg>
        <pc:picChg chg="add mod">
          <ac:chgData name="Federica Borgia" userId="015d5596-a833-4dda-9dc2-e3e055a1dc4d" providerId="ADAL" clId="{4BBE10B0-7F66-4663-8A19-5CCCB711EEF0}" dt="2023-06-05T16:05:36.893" v="779" actId="1038"/>
          <ac:picMkLst>
            <pc:docMk/>
            <pc:sldMk cId="1322507598" sldId="2147308507"/>
            <ac:picMk id="10" creationId="{781DF560-4927-6CCD-21E7-7354DD214429}"/>
          </ac:picMkLst>
        </pc:picChg>
        <pc:picChg chg="add del mod">
          <ac:chgData name="Federica Borgia" userId="015d5596-a833-4dda-9dc2-e3e055a1dc4d" providerId="ADAL" clId="{4BBE10B0-7F66-4663-8A19-5CCCB711EEF0}" dt="2023-06-05T16:05:28.915" v="755" actId="478"/>
          <ac:picMkLst>
            <pc:docMk/>
            <pc:sldMk cId="1322507598" sldId="2147308507"/>
            <ac:picMk id="11" creationId="{0C68D7EF-F051-7EC3-DD10-1E0B2525AA82}"/>
          </ac:picMkLst>
        </pc:picChg>
        <pc:picChg chg="del">
          <ac:chgData name="Federica Borgia" userId="015d5596-a833-4dda-9dc2-e3e055a1dc4d" providerId="ADAL" clId="{4BBE10B0-7F66-4663-8A19-5CCCB711EEF0}" dt="2023-06-05T15:54:13.478" v="157" actId="478"/>
          <ac:picMkLst>
            <pc:docMk/>
            <pc:sldMk cId="1322507598" sldId="2147308507"/>
            <ac:picMk id="12" creationId="{994B304F-2429-E863-D4E8-3839503114FE}"/>
          </ac:picMkLst>
        </pc:picChg>
        <pc:picChg chg="del">
          <ac:chgData name="Federica Borgia" userId="015d5596-a833-4dda-9dc2-e3e055a1dc4d" providerId="ADAL" clId="{4BBE10B0-7F66-4663-8A19-5CCCB711EEF0}" dt="2023-06-05T15:54:15.939" v="160" actId="478"/>
          <ac:picMkLst>
            <pc:docMk/>
            <pc:sldMk cId="1322507598" sldId="2147308507"/>
            <ac:picMk id="13" creationId="{9FBEDDB5-3DC4-D2C7-5D81-6C3343D91AEE}"/>
          </ac:picMkLst>
        </pc:picChg>
        <pc:picChg chg="del">
          <ac:chgData name="Federica Borgia" userId="015d5596-a833-4dda-9dc2-e3e055a1dc4d" providerId="ADAL" clId="{4BBE10B0-7F66-4663-8A19-5CCCB711EEF0}" dt="2023-06-05T15:54:15.939" v="160" actId="478"/>
          <ac:picMkLst>
            <pc:docMk/>
            <pc:sldMk cId="1322507598" sldId="2147308507"/>
            <ac:picMk id="14" creationId="{7545A862-55E9-0436-4E0C-7BEA2E836C9F}"/>
          </ac:picMkLst>
        </pc:picChg>
        <pc:picChg chg="del">
          <ac:chgData name="Federica Borgia" userId="015d5596-a833-4dda-9dc2-e3e055a1dc4d" providerId="ADAL" clId="{4BBE10B0-7F66-4663-8A19-5CCCB711EEF0}" dt="2023-06-05T15:54:15.939" v="160" actId="478"/>
          <ac:picMkLst>
            <pc:docMk/>
            <pc:sldMk cId="1322507598" sldId="2147308507"/>
            <ac:picMk id="15" creationId="{48C56859-F772-BF4C-9EAA-D13BE3101160}"/>
          </ac:picMkLst>
        </pc:picChg>
        <pc:picChg chg="del">
          <ac:chgData name="Federica Borgia" userId="015d5596-a833-4dda-9dc2-e3e055a1dc4d" providerId="ADAL" clId="{4BBE10B0-7F66-4663-8A19-5CCCB711EEF0}" dt="2023-06-05T15:54:15.939" v="160" actId="478"/>
          <ac:picMkLst>
            <pc:docMk/>
            <pc:sldMk cId="1322507598" sldId="2147308507"/>
            <ac:picMk id="18" creationId="{863FB1D0-837C-C21C-0F34-63748FED60D5}"/>
          </ac:picMkLst>
        </pc:picChg>
      </pc:sldChg>
      <pc:sldChg chg="addSp delSp modSp add mod">
        <pc:chgData name="Federica Borgia" userId="015d5596-a833-4dda-9dc2-e3e055a1dc4d" providerId="ADAL" clId="{4BBE10B0-7F66-4663-8A19-5CCCB711EEF0}" dt="2023-06-06T10:17:23.647" v="3670" actId="20577"/>
        <pc:sldMkLst>
          <pc:docMk/>
          <pc:sldMk cId="3311110731" sldId="2147308508"/>
        </pc:sldMkLst>
        <pc:spChg chg="mod">
          <ac:chgData name="Federica Borgia" userId="015d5596-a833-4dda-9dc2-e3e055a1dc4d" providerId="ADAL" clId="{4BBE10B0-7F66-4663-8A19-5CCCB711EEF0}" dt="2023-06-06T10:17:23.647" v="3670" actId="20577"/>
          <ac:spMkLst>
            <pc:docMk/>
            <pc:sldMk cId="3311110731" sldId="2147308508"/>
            <ac:spMk id="2" creationId="{3C368912-BCE1-5DDD-6A4A-75FBF46C3B42}"/>
          </ac:spMkLst>
        </pc:spChg>
        <pc:spChg chg="add mod">
          <ac:chgData name="Federica Borgia" userId="015d5596-a833-4dda-9dc2-e3e055a1dc4d" providerId="ADAL" clId="{4BBE10B0-7F66-4663-8A19-5CCCB711EEF0}" dt="2023-06-06T08:17:48.312" v="1906"/>
          <ac:spMkLst>
            <pc:docMk/>
            <pc:sldMk cId="3311110731" sldId="2147308508"/>
            <ac:spMk id="4" creationId="{F7CC09A4-D2C5-48E9-4566-D637EB4F5D79}"/>
          </ac:spMkLst>
        </pc:spChg>
        <pc:spChg chg="mod">
          <ac:chgData name="Federica Borgia" userId="015d5596-a833-4dda-9dc2-e3e055a1dc4d" providerId="ADAL" clId="{4BBE10B0-7F66-4663-8A19-5CCCB711EEF0}" dt="2023-06-06T08:16:58.001" v="1899" actId="108"/>
          <ac:spMkLst>
            <pc:docMk/>
            <pc:sldMk cId="3311110731" sldId="2147308508"/>
            <ac:spMk id="6" creationId="{52FDE5D5-06C9-C0C9-54B7-D8E8047B3B2A}"/>
          </ac:spMkLst>
        </pc:spChg>
        <pc:spChg chg="del mod">
          <ac:chgData name="Federica Borgia" userId="015d5596-a833-4dda-9dc2-e3e055a1dc4d" providerId="ADAL" clId="{4BBE10B0-7F66-4663-8A19-5CCCB711EEF0}" dt="2023-06-06T08:17:47.826" v="1905" actId="478"/>
          <ac:spMkLst>
            <pc:docMk/>
            <pc:sldMk cId="3311110731" sldId="2147308508"/>
            <ac:spMk id="7" creationId="{31D44708-DBCE-55D4-7D8D-F224D2C79E9F}"/>
          </ac:spMkLst>
        </pc:spChg>
      </pc:sldChg>
      <pc:sldChg chg="addSp delSp modSp add mod">
        <pc:chgData name="Federica Borgia" userId="015d5596-a833-4dda-9dc2-e3e055a1dc4d" providerId="ADAL" clId="{4BBE10B0-7F66-4663-8A19-5CCCB711EEF0}" dt="2023-06-07T09:01:49.386" v="4674" actId="113"/>
        <pc:sldMkLst>
          <pc:docMk/>
          <pc:sldMk cId="2717530351" sldId="2147308509"/>
        </pc:sldMkLst>
        <pc:spChg chg="mod">
          <ac:chgData name="Federica Borgia" userId="015d5596-a833-4dda-9dc2-e3e055a1dc4d" providerId="ADAL" clId="{4BBE10B0-7F66-4663-8A19-5CCCB711EEF0}" dt="2023-06-06T10:17:10.364" v="3667" actId="20577"/>
          <ac:spMkLst>
            <pc:docMk/>
            <pc:sldMk cId="2717530351" sldId="2147308509"/>
            <ac:spMk id="2" creationId="{3C368912-BCE1-5DDD-6A4A-75FBF46C3B42}"/>
          </ac:spMkLst>
        </pc:spChg>
        <pc:spChg chg="mod">
          <ac:chgData name="Federica Borgia" userId="015d5596-a833-4dda-9dc2-e3e055a1dc4d" providerId="ADAL" clId="{4BBE10B0-7F66-4663-8A19-5CCCB711EEF0}" dt="2023-06-07T08:34:08.416" v="4665" actId="1076"/>
          <ac:spMkLst>
            <pc:docMk/>
            <pc:sldMk cId="2717530351" sldId="2147308509"/>
            <ac:spMk id="3" creationId="{2F921454-1ACE-4CE0-BF6B-8F1AA90EDE52}"/>
          </ac:spMkLst>
        </pc:spChg>
        <pc:spChg chg="mod">
          <ac:chgData name="Federica Borgia" userId="015d5596-a833-4dda-9dc2-e3e055a1dc4d" providerId="ADAL" clId="{4BBE10B0-7F66-4663-8A19-5CCCB711EEF0}" dt="2023-06-06T08:47:20.864" v="2240" actId="20577"/>
          <ac:spMkLst>
            <pc:docMk/>
            <pc:sldMk cId="2717530351" sldId="2147308509"/>
            <ac:spMk id="7" creationId="{31D44708-DBCE-55D4-7D8D-F224D2C79E9F}"/>
          </ac:spMkLst>
        </pc:spChg>
        <pc:spChg chg="mod">
          <ac:chgData name="Federica Borgia" userId="015d5596-a833-4dda-9dc2-e3e055a1dc4d" providerId="ADAL" clId="{4BBE10B0-7F66-4663-8A19-5CCCB711EEF0}" dt="2023-06-07T09:01:49.386" v="4674" actId="113"/>
          <ac:spMkLst>
            <pc:docMk/>
            <pc:sldMk cId="2717530351" sldId="2147308509"/>
            <ac:spMk id="9" creationId="{6464CF7A-F7D3-7214-75DC-88FF953E6147}"/>
          </ac:spMkLst>
        </pc:spChg>
        <pc:picChg chg="add mod">
          <ac:chgData name="Federica Borgia" userId="015d5596-a833-4dda-9dc2-e3e055a1dc4d" providerId="ADAL" clId="{4BBE10B0-7F66-4663-8A19-5CCCB711EEF0}" dt="2023-06-06T08:48:14.260" v="2244" actId="208"/>
          <ac:picMkLst>
            <pc:docMk/>
            <pc:sldMk cId="2717530351" sldId="2147308509"/>
            <ac:picMk id="5" creationId="{F68E466C-074F-7FEB-7E51-E11105F66B4F}"/>
          </ac:picMkLst>
        </pc:picChg>
        <pc:picChg chg="del">
          <ac:chgData name="Federica Borgia" userId="015d5596-a833-4dda-9dc2-e3e055a1dc4d" providerId="ADAL" clId="{4BBE10B0-7F66-4663-8A19-5CCCB711EEF0}" dt="2023-06-06T08:36:45.502" v="2089" actId="478"/>
          <ac:picMkLst>
            <pc:docMk/>
            <pc:sldMk cId="2717530351" sldId="2147308509"/>
            <ac:picMk id="12" creationId="{994B304F-2429-E863-D4E8-3839503114FE}"/>
          </ac:picMkLst>
        </pc:picChg>
        <pc:picChg chg="del">
          <ac:chgData name="Federica Borgia" userId="015d5596-a833-4dda-9dc2-e3e055a1dc4d" providerId="ADAL" clId="{4BBE10B0-7F66-4663-8A19-5CCCB711EEF0}" dt="2023-06-06T08:32:39.495" v="2002" actId="478"/>
          <ac:picMkLst>
            <pc:docMk/>
            <pc:sldMk cId="2717530351" sldId="2147308509"/>
            <ac:picMk id="13" creationId="{9FBEDDB5-3DC4-D2C7-5D81-6C3343D91AEE}"/>
          </ac:picMkLst>
        </pc:picChg>
        <pc:picChg chg="del">
          <ac:chgData name="Federica Borgia" userId="015d5596-a833-4dda-9dc2-e3e055a1dc4d" providerId="ADAL" clId="{4BBE10B0-7F66-4663-8A19-5CCCB711EEF0}" dt="2023-06-06T08:32:39.495" v="2002" actId="478"/>
          <ac:picMkLst>
            <pc:docMk/>
            <pc:sldMk cId="2717530351" sldId="2147308509"/>
            <ac:picMk id="14" creationId="{7545A862-55E9-0436-4E0C-7BEA2E836C9F}"/>
          </ac:picMkLst>
        </pc:picChg>
        <pc:picChg chg="del">
          <ac:chgData name="Federica Borgia" userId="015d5596-a833-4dda-9dc2-e3e055a1dc4d" providerId="ADAL" clId="{4BBE10B0-7F66-4663-8A19-5CCCB711EEF0}" dt="2023-06-06T08:32:39.495" v="2002" actId="478"/>
          <ac:picMkLst>
            <pc:docMk/>
            <pc:sldMk cId="2717530351" sldId="2147308509"/>
            <ac:picMk id="15" creationId="{48C56859-F772-BF4C-9EAA-D13BE3101160}"/>
          </ac:picMkLst>
        </pc:picChg>
        <pc:picChg chg="del">
          <ac:chgData name="Federica Borgia" userId="015d5596-a833-4dda-9dc2-e3e055a1dc4d" providerId="ADAL" clId="{4BBE10B0-7F66-4663-8A19-5CCCB711EEF0}" dt="2023-06-06T08:32:39.495" v="2002" actId="478"/>
          <ac:picMkLst>
            <pc:docMk/>
            <pc:sldMk cId="2717530351" sldId="2147308509"/>
            <ac:picMk id="18" creationId="{863FB1D0-837C-C21C-0F34-63748FED60D5}"/>
          </ac:picMkLst>
        </pc:picChg>
      </pc:sldChg>
      <pc:sldChg chg="addSp delSp modSp add mod">
        <pc:chgData name="Federica Borgia" userId="015d5596-a833-4dda-9dc2-e3e055a1dc4d" providerId="ADAL" clId="{4BBE10B0-7F66-4663-8A19-5CCCB711EEF0}" dt="2023-06-06T10:17:13.760" v="3668" actId="20577"/>
        <pc:sldMkLst>
          <pc:docMk/>
          <pc:sldMk cId="162607555" sldId="2147308510"/>
        </pc:sldMkLst>
        <pc:spChg chg="mod">
          <ac:chgData name="Federica Borgia" userId="015d5596-a833-4dda-9dc2-e3e055a1dc4d" providerId="ADAL" clId="{4BBE10B0-7F66-4663-8A19-5CCCB711EEF0}" dt="2023-06-06T10:17:13.760" v="3668" actId="20577"/>
          <ac:spMkLst>
            <pc:docMk/>
            <pc:sldMk cId="162607555" sldId="2147308510"/>
            <ac:spMk id="2" creationId="{3C368912-BCE1-5DDD-6A4A-75FBF46C3B42}"/>
          </ac:spMkLst>
        </pc:spChg>
        <pc:spChg chg="mod">
          <ac:chgData name="Federica Borgia" userId="015d5596-a833-4dda-9dc2-e3e055a1dc4d" providerId="ADAL" clId="{4BBE10B0-7F66-4663-8A19-5CCCB711EEF0}" dt="2023-06-06T10:14:52.627" v="3622" actId="20577"/>
          <ac:spMkLst>
            <pc:docMk/>
            <pc:sldMk cId="162607555" sldId="2147308510"/>
            <ac:spMk id="9" creationId="{6464CF7A-F7D3-7214-75DC-88FF953E6147}"/>
          </ac:spMkLst>
        </pc:spChg>
        <pc:picChg chg="del">
          <ac:chgData name="Federica Borgia" userId="015d5596-a833-4dda-9dc2-e3e055a1dc4d" providerId="ADAL" clId="{4BBE10B0-7F66-4663-8A19-5CCCB711EEF0}" dt="2023-06-06T09:26:14.660" v="2867" actId="478"/>
          <ac:picMkLst>
            <pc:docMk/>
            <pc:sldMk cId="162607555" sldId="2147308510"/>
            <ac:picMk id="5" creationId="{F68E466C-074F-7FEB-7E51-E11105F66B4F}"/>
          </ac:picMkLst>
        </pc:picChg>
        <pc:picChg chg="add del mod">
          <ac:chgData name="Federica Borgia" userId="015d5596-a833-4dda-9dc2-e3e055a1dc4d" providerId="ADAL" clId="{4BBE10B0-7F66-4663-8A19-5CCCB711EEF0}" dt="2023-06-06T09:22:51.093" v="2838"/>
          <ac:picMkLst>
            <pc:docMk/>
            <pc:sldMk cId="162607555" sldId="2147308510"/>
            <ac:picMk id="6" creationId="{CDDE69F5-B9BE-455F-96B1-F3F090B44C97}"/>
          </ac:picMkLst>
        </pc:picChg>
        <pc:picChg chg="add del mod">
          <ac:chgData name="Federica Borgia" userId="015d5596-a833-4dda-9dc2-e3e055a1dc4d" providerId="ADAL" clId="{4BBE10B0-7F66-4663-8A19-5CCCB711EEF0}" dt="2023-06-06T09:24:23.284" v="2842" actId="478"/>
          <ac:picMkLst>
            <pc:docMk/>
            <pc:sldMk cId="162607555" sldId="2147308510"/>
            <ac:picMk id="10" creationId="{8534DC7F-C32A-72C8-8F62-DC24B67E4CE6}"/>
          </ac:picMkLst>
        </pc:picChg>
        <pc:picChg chg="add mod">
          <ac:chgData name="Federica Borgia" userId="015d5596-a833-4dda-9dc2-e3e055a1dc4d" providerId="ADAL" clId="{4BBE10B0-7F66-4663-8A19-5CCCB711EEF0}" dt="2023-06-06T09:26:49.958" v="2935" actId="208"/>
          <ac:picMkLst>
            <pc:docMk/>
            <pc:sldMk cId="162607555" sldId="2147308510"/>
            <ac:picMk id="12" creationId="{5D6D48AF-F49B-4780-5A48-D874690B7725}"/>
          </ac:picMkLst>
        </pc:picChg>
        <pc:picChg chg="add del mod">
          <ac:chgData name="Federica Borgia" userId="015d5596-a833-4dda-9dc2-e3e055a1dc4d" providerId="ADAL" clId="{4BBE10B0-7F66-4663-8A19-5CCCB711EEF0}" dt="2023-06-06T09:26:42.156" v="2934" actId="478"/>
          <ac:picMkLst>
            <pc:docMk/>
            <pc:sldMk cId="162607555" sldId="2147308510"/>
            <ac:picMk id="13" creationId="{B7D70686-D231-4ACC-0936-C67CAEA4C413}"/>
          </ac:picMkLst>
        </pc:picChg>
      </pc:sldChg>
      <pc:sldChg chg="addSp delSp modSp add mod">
        <pc:chgData name="Federica Borgia" userId="015d5596-a833-4dda-9dc2-e3e055a1dc4d" providerId="ADAL" clId="{4BBE10B0-7F66-4663-8A19-5CCCB711EEF0}" dt="2023-06-06T10:15:46.040" v="3652" actId="20577"/>
        <pc:sldMkLst>
          <pc:docMk/>
          <pc:sldMk cId="248898044" sldId="2147308511"/>
        </pc:sldMkLst>
        <pc:spChg chg="mod">
          <ac:chgData name="Federica Borgia" userId="015d5596-a833-4dda-9dc2-e3e055a1dc4d" providerId="ADAL" clId="{4BBE10B0-7F66-4663-8A19-5CCCB711EEF0}" dt="2023-06-06T10:15:46.040" v="3652" actId="20577"/>
          <ac:spMkLst>
            <pc:docMk/>
            <pc:sldMk cId="248898044" sldId="2147308511"/>
            <ac:spMk id="2" creationId="{3C368912-BCE1-5DDD-6A4A-75FBF46C3B42}"/>
          </ac:spMkLst>
        </pc:spChg>
        <pc:spChg chg="add mod">
          <ac:chgData name="Federica Borgia" userId="015d5596-a833-4dda-9dc2-e3e055a1dc4d" providerId="ADAL" clId="{4BBE10B0-7F66-4663-8A19-5CCCB711EEF0}" dt="2023-06-06T10:15:39.764" v="3651" actId="20577"/>
          <ac:spMkLst>
            <pc:docMk/>
            <pc:sldMk cId="248898044" sldId="2147308511"/>
            <ac:spMk id="3" creationId="{087FD5A9-571F-34EB-D4EA-2A7E977117DB}"/>
          </ac:spMkLst>
        </pc:spChg>
        <pc:spChg chg="mod">
          <ac:chgData name="Federica Borgia" userId="015d5596-a833-4dda-9dc2-e3e055a1dc4d" providerId="ADAL" clId="{4BBE10B0-7F66-4663-8A19-5CCCB711EEF0}" dt="2023-06-06T10:04:37.789" v="3447" actId="20577"/>
          <ac:spMkLst>
            <pc:docMk/>
            <pc:sldMk cId="248898044" sldId="2147308511"/>
            <ac:spMk id="7" creationId="{31D44708-DBCE-55D4-7D8D-F224D2C79E9F}"/>
          </ac:spMkLst>
        </pc:spChg>
        <pc:spChg chg="del">
          <ac:chgData name="Federica Borgia" userId="015d5596-a833-4dda-9dc2-e3e055a1dc4d" providerId="ADAL" clId="{4BBE10B0-7F66-4663-8A19-5CCCB711EEF0}" dt="2023-06-06T10:04:45.657" v="3448" actId="478"/>
          <ac:spMkLst>
            <pc:docMk/>
            <pc:sldMk cId="248898044" sldId="2147308511"/>
            <ac:spMk id="9" creationId="{6464CF7A-F7D3-7214-75DC-88FF953E6147}"/>
          </ac:spMkLst>
        </pc:spChg>
        <pc:picChg chg="add del mod">
          <ac:chgData name="Federica Borgia" userId="015d5596-a833-4dda-9dc2-e3e055a1dc4d" providerId="ADAL" clId="{4BBE10B0-7F66-4663-8A19-5CCCB711EEF0}" dt="2023-06-06T10:12:02.635" v="3499" actId="478"/>
          <ac:picMkLst>
            <pc:docMk/>
            <pc:sldMk cId="248898044" sldId="2147308511"/>
            <ac:picMk id="4" creationId="{76E9F679-0EA0-069D-86F9-58EA4F89FA60}"/>
          </ac:picMkLst>
        </pc:picChg>
        <pc:picChg chg="del">
          <ac:chgData name="Federica Borgia" userId="015d5596-a833-4dda-9dc2-e3e055a1dc4d" providerId="ADAL" clId="{4BBE10B0-7F66-4663-8A19-5CCCB711EEF0}" dt="2023-06-06T10:04:51.729" v="3449" actId="478"/>
          <ac:picMkLst>
            <pc:docMk/>
            <pc:sldMk cId="248898044" sldId="2147308511"/>
            <ac:picMk id="5" creationId="{4AA6DED9-9A5A-6234-BB0E-6A762012B564}"/>
          </ac:picMkLst>
        </pc:picChg>
        <pc:picChg chg="add mod">
          <ac:chgData name="Federica Borgia" userId="015d5596-a833-4dda-9dc2-e3e055a1dc4d" providerId="ADAL" clId="{4BBE10B0-7F66-4663-8A19-5CCCB711EEF0}" dt="2023-06-06T10:12:12.662" v="3504" actId="208"/>
          <ac:picMkLst>
            <pc:docMk/>
            <pc:sldMk cId="248898044" sldId="2147308511"/>
            <ac:picMk id="8" creationId="{B98BB7A6-5177-F1E8-D4F1-D9E2994FE8D8}"/>
          </ac:picMkLst>
        </pc:picChg>
        <pc:picChg chg="del">
          <ac:chgData name="Federica Borgia" userId="015d5596-a833-4dda-9dc2-e3e055a1dc4d" providerId="ADAL" clId="{4BBE10B0-7F66-4663-8A19-5CCCB711EEF0}" dt="2023-06-06T10:04:51.729" v="3449" actId="478"/>
          <ac:picMkLst>
            <pc:docMk/>
            <pc:sldMk cId="248898044" sldId="2147308511"/>
            <ac:picMk id="11" creationId="{AEFE1E65-4B10-6094-C22E-6269D958303D}"/>
          </ac:picMkLst>
        </pc:picChg>
        <pc:picChg chg="del">
          <ac:chgData name="Federica Borgia" userId="015d5596-a833-4dda-9dc2-e3e055a1dc4d" providerId="ADAL" clId="{4BBE10B0-7F66-4663-8A19-5CCCB711EEF0}" dt="2023-06-06T10:04:51.729" v="3449" actId="478"/>
          <ac:picMkLst>
            <pc:docMk/>
            <pc:sldMk cId="248898044" sldId="2147308511"/>
            <ac:picMk id="12" creationId="{6B379777-A332-C319-A386-7FE544FCD4CE}"/>
          </ac:picMkLst>
        </pc:picChg>
        <pc:picChg chg="del">
          <ac:chgData name="Federica Borgia" userId="015d5596-a833-4dda-9dc2-e3e055a1dc4d" providerId="ADAL" clId="{4BBE10B0-7F66-4663-8A19-5CCCB711EEF0}" dt="2023-06-06T10:04:51.729" v="3449" actId="478"/>
          <ac:picMkLst>
            <pc:docMk/>
            <pc:sldMk cId="248898044" sldId="2147308511"/>
            <ac:picMk id="13" creationId="{67D1FBD8-7547-4D60-25E1-D8E336AEF9C5}"/>
          </ac:picMkLst>
        </pc:picChg>
      </pc:sldChg>
      <pc:sldChg chg="new del">
        <pc:chgData name="Federica Borgia" userId="015d5596-a833-4dda-9dc2-e3e055a1dc4d" providerId="ADAL" clId="{4BBE10B0-7F66-4663-8A19-5CCCB711EEF0}" dt="2023-06-06T10:03:50.202" v="3414" actId="680"/>
        <pc:sldMkLst>
          <pc:docMk/>
          <pc:sldMk cId="2260397492" sldId="21473085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4351C-E008-45F5-8F0A-708A3EAF1C64}" type="datetimeFigureOut">
              <a:rPr lang="en-US" smtClean="0"/>
              <a:t>8/12/2024</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0B0BE-BB49-4517-8432-6D29F708DAE3}" type="slidenum">
              <a:rPr lang="en-US" smtClean="0"/>
              <a:t>‹N›</a:t>
            </a:fld>
            <a:endParaRPr lang="en-US"/>
          </a:p>
        </p:txBody>
      </p:sp>
    </p:spTree>
    <p:extLst>
      <p:ext uri="{BB962C8B-B14F-4D97-AF65-F5344CB8AC3E}">
        <p14:creationId xmlns:p14="http://schemas.microsoft.com/office/powerpoint/2010/main" val="67117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A9AC12-7191-43EB-A142-A4525868072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3BB6889-20A1-4D41-B54E-0346F2D568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E050895-3420-47B4-AC94-EE7C17D90D21}"/>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5" name="Segnaposto piè di pagina 4">
            <a:extLst>
              <a:ext uri="{FF2B5EF4-FFF2-40B4-BE49-F238E27FC236}">
                <a16:creationId xmlns:a16="http://schemas.microsoft.com/office/drawing/2014/main" id="{E11BECE9-DB5F-4550-940C-F4006A3D33C4}"/>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61903C5B-3B25-4914-A38F-EEE6B480D5EF}"/>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3798069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C84496-9122-4C86-9DE6-4BE3A99A80FD}"/>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BE90ABC-C67A-4437-B1B5-85B96EFA46F7}"/>
              </a:ext>
            </a:extLst>
          </p:cNvPr>
          <p:cNvSpPr>
            <a:spLocks noGrp="1"/>
          </p:cNvSpPr>
          <p:nvPr>
            <p:ph type="body" orient="vert" idx="1"/>
          </p:nvPr>
        </p:nvSpPr>
        <p:spPr>
          <a:xfrm>
            <a:off x="838200" y="1825625"/>
            <a:ext cx="10515600" cy="43513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A374C8-452F-4AE2-962A-2865D1CB1F9C}"/>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5" name="Segnaposto piè di pagina 4">
            <a:extLst>
              <a:ext uri="{FF2B5EF4-FFF2-40B4-BE49-F238E27FC236}">
                <a16:creationId xmlns:a16="http://schemas.microsoft.com/office/drawing/2014/main" id="{825020A6-1B27-4F01-82B0-C6EEC40ADEC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9C4FCA60-A6B0-40C7-AD7B-2D6EB97C6227}"/>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344837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1CA1EDC-BD3A-4B55-B5A4-7FF42559A552}"/>
              </a:ext>
            </a:extLst>
          </p:cNvPr>
          <p:cNvSpPr>
            <a:spLocks noGrp="1"/>
          </p:cNvSpPr>
          <p:nvPr>
            <p:ph type="title" orient="vert"/>
          </p:nvPr>
        </p:nvSpPr>
        <p:spPr>
          <a:xfrm>
            <a:off x="8724900" y="365125"/>
            <a:ext cx="2628900" cy="58118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D1C6CB5-F67A-45E5-AB76-6B1154BADD4B}"/>
              </a:ext>
            </a:extLst>
          </p:cNvPr>
          <p:cNvSpPr>
            <a:spLocks noGrp="1"/>
          </p:cNvSpPr>
          <p:nvPr>
            <p:ph type="body" orient="vert" idx="1"/>
          </p:nvPr>
        </p:nvSpPr>
        <p:spPr>
          <a:xfrm>
            <a:off x="838200" y="365125"/>
            <a:ext cx="7734300" cy="58118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6C583B6-3DF3-4A3D-B05C-6C20AF9BB1E2}"/>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5" name="Segnaposto piè di pagina 4">
            <a:extLst>
              <a:ext uri="{FF2B5EF4-FFF2-40B4-BE49-F238E27FC236}">
                <a16:creationId xmlns:a16="http://schemas.microsoft.com/office/drawing/2014/main" id="{CCFFDB58-4AAF-4797-82CC-AE9384C06986}"/>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1CA9152-3F4B-493D-ABBC-90C2ED272D6D}"/>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2874175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9BC08E1-368F-4C70-B5A6-3D66F9849D4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29489" b="60999" l="6807" r="93613">
                        <a14:foregroundMark x1="18908" y1="30678" x2="10420" y2="38526"/>
                        <a14:foregroundMark x1="12521" y1="43163" x2="12941" y2="45184"/>
                        <a14:foregroundMark x1="16975" y1="41260" x2="16807" y2="43995"/>
                        <a14:foregroundMark x1="7059" y1="51486" x2="6807" y2="56956"/>
                        <a14:foregroundMark x1="22276" y1="49023" x2="21008" y2="50297"/>
                        <a14:foregroundMark x1="26281" y1="45000" x2="24154" y2="47137"/>
                        <a14:foregroundMark x1="29412" y1="41855" x2="28904" y2="42366"/>
                        <a14:foregroundMark x1="33193" y1="42212" x2="33445" y2="41855"/>
                        <a14:foregroundMark x1="54601" y1="50712" x2="55042" y2="50654"/>
                        <a14:foregroundMark x1="62010" y1="41847" x2="67647" y2="41617"/>
                        <a14:foregroundMark x1="58908" y1="41974" x2="60618" y2="41904"/>
                        <a14:foregroundMark x1="58739" y1="41617" x2="60093" y2="42973"/>
                        <a14:foregroundMark x1="72854" y1="49258" x2="71513" y2="50535"/>
                        <a14:foregroundMark x1="76518" y1="45771" x2="75217" y2="47009"/>
                        <a14:foregroundMark x1="81008" y1="41498" x2="79900" y2="42552"/>
                        <a14:foregroundMark x1="84034" y1="50654" x2="84874" y2="46136"/>
                        <a14:foregroundMark x1="93193" y1="41855" x2="93613" y2="50892"/>
                        <a14:backgroundMark x1="22605" y1="43401" x2="22605" y2="43401"/>
                        <a14:backgroundMark x1="27479" y1="44233" x2="27479" y2="44233"/>
                        <a14:backgroundMark x1="27059" y1="43757" x2="27059" y2="43757"/>
                        <a14:backgroundMark x1="27395" y1="43639" x2="27395" y2="43639"/>
                        <a14:backgroundMark x1="27395" y1="43639" x2="25966" y2="43639"/>
                        <a14:backgroundMark x1="29580" y1="43757" x2="25966" y2="44352"/>
                        <a14:backgroundMark x1="24622" y1="48157" x2="21933" y2="48276"/>
                        <a14:backgroundMark x1="47227" y1="52675" x2="51261" y2="49346"/>
                        <a14:backgroundMark x1="53361" y1="50892" x2="47647" y2="52081"/>
                        <a14:backgroundMark x1="47899" y1="52081" x2="47899" y2="52081"/>
                        <a14:backgroundMark x1="46975" y1="51605" x2="46975" y2="51605"/>
                        <a14:backgroundMark x1="47479" y1="51486" x2="47647" y2="53032"/>
                        <a14:backgroundMark x1="52773" y1="50535" x2="53025" y2="52794"/>
                        <a14:backgroundMark x1="47227" y1="44233" x2="54034" y2="43757"/>
                        <a14:backgroundMark x1="60252" y1="44233" x2="67395" y2="43757"/>
                        <a14:backgroundMark x1="66639" y1="48157" x2="64706" y2="48751"/>
                        <a14:backgroundMark x1="66639" y1="48751" x2="64874" y2="48751"/>
                        <a14:backgroundMark x1="66555" y1="48514" x2="65294" y2="47919"/>
                        <a14:backgroundMark x1="66555" y1="48157" x2="64454" y2="48157"/>
                        <a14:backgroundMark x1="65378" y1="48514" x2="63445" y2="48514"/>
                        <a14:backgroundMark x1="60252" y1="43639" x2="61092" y2="43757"/>
                        <a14:backgroundMark x1="60420" y1="43995" x2="60420" y2="43995"/>
                        <a14:backgroundMark x1="60252" y1="43639" x2="60252" y2="43639"/>
                        <a14:backgroundMark x1="60000" y1="43163" x2="61261" y2="43401"/>
                        <a14:backgroundMark x1="72941" y1="43639" x2="79412" y2="43639"/>
                        <a14:backgroundMark x1="73782" y1="48514" x2="74706" y2="48276"/>
                        <a14:backgroundMark x1="74034" y1="48157" x2="72773" y2="48157"/>
                        <a14:backgroundMark x1="75126" y1="48276" x2="72605" y2="48751"/>
                        <a14:backgroundMark x1="85546" y1="43995" x2="91933" y2="43757"/>
                      </a14:backgroundRemoval>
                    </a14:imgEffect>
                  </a14:imgLayer>
                </a14:imgProps>
              </a:ext>
              <a:ext uri="{28A0092B-C50C-407E-A947-70E740481C1C}">
                <a14:useLocalDpi xmlns:a14="http://schemas.microsoft.com/office/drawing/2010/main" val="0"/>
              </a:ext>
            </a:extLst>
          </a:blip>
          <a:srcRect t="25644" b="34975"/>
          <a:stretch/>
        </p:blipFill>
        <p:spPr>
          <a:xfrm>
            <a:off x="8781650" y="684267"/>
            <a:ext cx="1418864" cy="394894"/>
          </a:xfrm>
          <a:prstGeom prst="rect">
            <a:avLst/>
          </a:prstGeom>
        </p:spPr>
      </p:pic>
      <p:pic>
        <p:nvPicPr>
          <p:cNvPr id="5" name="Immagine 4" descr="Immagine che contiene segnale, via, traffico&#10;&#10;Descrizione generata automaticamente">
            <a:extLst>
              <a:ext uri="{FF2B5EF4-FFF2-40B4-BE49-F238E27FC236}">
                <a16:creationId xmlns:a16="http://schemas.microsoft.com/office/drawing/2014/main" id="{371B00FE-CFA1-4193-900B-569892D4C23A}"/>
              </a:ext>
            </a:extLst>
          </p:cNvPr>
          <p:cNvPicPr>
            <a:picLocks noChangeAspect="1"/>
          </p:cNvPicPr>
          <p:nvPr userDrawn="1"/>
        </p:nvPicPr>
        <p:blipFill>
          <a:blip r:embed="rId4"/>
          <a:stretch>
            <a:fillRect/>
          </a:stretch>
        </p:blipFill>
        <p:spPr>
          <a:xfrm>
            <a:off x="7557611" y="423685"/>
            <a:ext cx="891064" cy="850967"/>
          </a:xfrm>
          <a:prstGeom prst="rect">
            <a:avLst/>
          </a:prstGeom>
        </p:spPr>
      </p:pic>
      <p:pic>
        <p:nvPicPr>
          <p:cNvPr id="3" name="Picture 2">
            <a:extLst>
              <a:ext uri="{FF2B5EF4-FFF2-40B4-BE49-F238E27FC236}">
                <a16:creationId xmlns:a16="http://schemas.microsoft.com/office/drawing/2014/main" id="{4B5F73D1-37A7-464E-93EE-BB752D925202}"/>
              </a:ext>
            </a:extLst>
          </p:cNvPr>
          <p:cNvPicPr>
            <a:picLocks noChangeAspect="1"/>
          </p:cNvPicPr>
          <p:nvPr userDrawn="1"/>
        </p:nvPicPr>
        <p:blipFill>
          <a:blip r:embed="rId5"/>
          <a:stretch>
            <a:fillRect/>
          </a:stretch>
        </p:blipFill>
        <p:spPr>
          <a:xfrm>
            <a:off x="10533490" y="684267"/>
            <a:ext cx="1191785" cy="591190"/>
          </a:xfrm>
          <a:prstGeom prst="rect">
            <a:avLst/>
          </a:prstGeom>
        </p:spPr>
      </p:pic>
    </p:spTree>
    <p:extLst>
      <p:ext uri="{BB962C8B-B14F-4D97-AF65-F5344CB8AC3E}">
        <p14:creationId xmlns:p14="http://schemas.microsoft.com/office/powerpoint/2010/main" val="314130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titolo">
    <p:bg>
      <p:bgRef idx="1001">
        <a:schemeClr val="bg1"/>
      </p:bgRef>
    </p:bg>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A7FA18B-7E5E-49BD-9D51-498B2EE102F7}"/>
              </a:ext>
            </a:extLst>
          </p:cNvPr>
          <p:cNvSpPr>
            <a:spLocks noGrp="1"/>
          </p:cNvSpPr>
          <p:nvPr>
            <p:ph type="sldNum" sz="quarter" idx="12"/>
          </p:nvPr>
        </p:nvSpPr>
        <p:spPr>
          <a:xfrm>
            <a:off x="8610600" y="6356350"/>
            <a:ext cx="2743200" cy="365125"/>
          </a:xfrm>
          <a:prstGeom prst="rect">
            <a:avLst/>
          </a:prstGeom>
        </p:spPr>
        <p:txBody>
          <a:bodyPr/>
          <a:lstStyle/>
          <a:p>
            <a:fld id="{4BBE73D9-BCB8-47C6-9E92-A83298B2BDB2}" type="slidenum">
              <a:rPr lang="en-US" smtClean="0"/>
              <a:t>‹N›</a:t>
            </a:fld>
            <a:endParaRPr lang="en-US"/>
          </a:p>
        </p:txBody>
      </p:sp>
      <p:sp>
        <p:nvSpPr>
          <p:cNvPr id="4" name="Segnaposto titolo 1">
            <a:extLst>
              <a:ext uri="{FF2B5EF4-FFF2-40B4-BE49-F238E27FC236}">
                <a16:creationId xmlns:a16="http://schemas.microsoft.com/office/drawing/2014/main" id="{04A18C27-99E7-4D08-A9F1-7FCBA0445735}"/>
              </a:ext>
            </a:extLst>
          </p:cNvPr>
          <p:cNvSpPr>
            <a:spLocks noGrp="1"/>
          </p:cNvSpPr>
          <p:nvPr>
            <p:ph type="title"/>
          </p:nvPr>
        </p:nvSpPr>
        <p:spPr>
          <a:xfrm>
            <a:off x="809025" y="1372827"/>
            <a:ext cx="7510509" cy="513764"/>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Tree>
    <p:extLst>
      <p:ext uri="{BB962C8B-B14F-4D97-AF65-F5344CB8AC3E}">
        <p14:creationId xmlns:p14="http://schemas.microsoft.com/office/powerpoint/2010/main" val="187469946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titolo">
    <p:bg>
      <p:bgRef idx="1001">
        <a:schemeClr val="bg1"/>
      </p:bgRef>
    </p:bg>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A7FA18B-7E5E-49BD-9D51-498B2EE102F7}"/>
              </a:ext>
            </a:extLst>
          </p:cNvPr>
          <p:cNvSpPr>
            <a:spLocks noGrp="1"/>
          </p:cNvSpPr>
          <p:nvPr>
            <p:ph type="sldNum" sz="quarter" idx="12"/>
          </p:nvPr>
        </p:nvSpPr>
        <p:spPr>
          <a:xfrm>
            <a:off x="8610600" y="6356350"/>
            <a:ext cx="2743200" cy="365125"/>
          </a:xfrm>
          <a:prstGeom prst="rect">
            <a:avLst/>
          </a:prstGeom>
        </p:spPr>
        <p:txBody>
          <a:bodyPr/>
          <a:lstStyle/>
          <a:p>
            <a:fld id="{4BBE73D9-BCB8-47C6-9E92-A83298B2BDB2}" type="slidenum">
              <a:rPr lang="en-US" smtClean="0"/>
              <a:t>‹N›</a:t>
            </a:fld>
            <a:endParaRPr lang="en-US"/>
          </a:p>
        </p:txBody>
      </p:sp>
      <p:sp>
        <p:nvSpPr>
          <p:cNvPr id="4" name="Segnaposto titolo 1">
            <a:extLst>
              <a:ext uri="{FF2B5EF4-FFF2-40B4-BE49-F238E27FC236}">
                <a16:creationId xmlns:a16="http://schemas.microsoft.com/office/drawing/2014/main" id="{9038AB78-83B9-4460-A0F8-974CC1A7D893}"/>
              </a:ext>
            </a:extLst>
          </p:cNvPr>
          <p:cNvSpPr>
            <a:spLocks noGrp="1"/>
          </p:cNvSpPr>
          <p:nvPr>
            <p:ph type="title"/>
          </p:nvPr>
        </p:nvSpPr>
        <p:spPr>
          <a:xfrm>
            <a:off x="809025" y="1290531"/>
            <a:ext cx="7510509" cy="513764"/>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Tree>
    <p:extLst>
      <p:ext uri="{BB962C8B-B14F-4D97-AF65-F5344CB8AC3E}">
        <p14:creationId xmlns:p14="http://schemas.microsoft.com/office/powerpoint/2010/main" val="33101239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829A91-F74C-4387-AB64-1B0A1316F019}"/>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2F9B3F5-1B44-4D56-BCAB-86CFA9BF22F7}"/>
              </a:ext>
            </a:extLst>
          </p:cNvPr>
          <p:cNvSpPr>
            <a:spLocks noGrp="1"/>
          </p:cNvSpPr>
          <p:nvPr>
            <p:ph idx="1"/>
          </p:nvPr>
        </p:nvSpPr>
        <p:spPr>
          <a:xfrm>
            <a:off x="838200" y="1825625"/>
            <a:ext cx="10515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E0CEDE-280A-4EC6-8A57-ADE699684649}"/>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5" name="Segnaposto piè di pagina 4">
            <a:extLst>
              <a:ext uri="{FF2B5EF4-FFF2-40B4-BE49-F238E27FC236}">
                <a16:creationId xmlns:a16="http://schemas.microsoft.com/office/drawing/2014/main" id="{D0C7E367-D31D-4721-8AD2-3F67830D5A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89452118-AEB8-4212-965D-FB27C93A9066}"/>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111548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476937-47CD-432C-A4BC-F5349628BA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3F32DA9-E369-4492-B1FA-C6DA6BD468E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A2CBEE2-3781-4500-B86B-CFB942054741}"/>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5" name="Segnaposto piè di pagina 4">
            <a:extLst>
              <a:ext uri="{FF2B5EF4-FFF2-40B4-BE49-F238E27FC236}">
                <a16:creationId xmlns:a16="http://schemas.microsoft.com/office/drawing/2014/main" id="{1A2DE0EB-7B0E-409C-AD0E-F48E149D3FD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86BD9566-4A8E-4E30-94D2-A372434F86E4}"/>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43319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7CD538-489C-4DE9-BE03-B47C481F3709}"/>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C057FF-527F-4F36-A8F6-44F9A28B3D43}"/>
              </a:ext>
            </a:extLst>
          </p:cNvPr>
          <p:cNvSpPr>
            <a:spLocks noGrp="1"/>
          </p:cNvSpPr>
          <p:nvPr>
            <p:ph sz="half" idx="1"/>
          </p:nvPr>
        </p:nvSpPr>
        <p:spPr>
          <a:xfrm>
            <a:off x="838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FE68897-9D22-4CD7-ABE0-9AA2EE23C11B}"/>
              </a:ext>
            </a:extLst>
          </p:cNvPr>
          <p:cNvSpPr>
            <a:spLocks noGrp="1"/>
          </p:cNvSpPr>
          <p:nvPr>
            <p:ph sz="half" idx="2"/>
          </p:nvPr>
        </p:nvSpPr>
        <p:spPr>
          <a:xfrm>
            <a:off x="6172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DBC8093-16D9-4084-AAE5-66FEDF062D66}"/>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6" name="Segnaposto piè di pagina 5">
            <a:extLst>
              <a:ext uri="{FF2B5EF4-FFF2-40B4-BE49-F238E27FC236}">
                <a16:creationId xmlns:a16="http://schemas.microsoft.com/office/drawing/2014/main" id="{179712E2-8932-4C08-BF93-0F0B111F066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5F0F5042-9F0E-4795-B195-E28EE67879C5}"/>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59994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1E9466-3090-4802-A8B7-D4454BFC0C8E}"/>
              </a:ext>
            </a:extLst>
          </p:cNvPr>
          <p:cNvSpPr>
            <a:spLocks noGrp="1"/>
          </p:cNvSpPr>
          <p:nvPr>
            <p:ph type="title"/>
          </p:nvPr>
        </p:nvSpPr>
        <p:spPr>
          <a:xfrm>
            <a:off x="839788" y="365125"/>
            <a:ext cx="10515600" cy="132556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326A20-2D3B-4C3B-BA4D-1B0AC3B073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D9FD3E3-B94A-46A4-8442-A2B87F172592}"/>
              </a:ext>
            </a:extLst>
          </p:cNvPr>
          <p:cNvSpPr>
            <a:spLocks noGrp="1"/>
          </p:cNvSpPr>
          <p:nvPr>
            <p:ph sz="half" idx="2"/>
          </p:nvPr>
        </p:nvSpPr>
        <p:spPr>
          <a:xfrm>
            <a:off x="839788" y="2505075"/>
            <a:ext cx="5157787"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D4B0F4F-AC66-4677-9960-DCBC1DDE6F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B18BCE6-A7CF-4EE7-AAEE-B39B849875D2}"/>
              </a:ext>
            </a:extLst>
          </p:cNvPr>
          <p:cNvSpPr>
            <a:spLocks noGrp="1"/>
          </p:cNvSpPr>
          <p:nvPr>
            <p:ph sz="quarter" idx="4"/>
          </p:nvPr>
        </p:nvSpPr>
        <p:spPr>
          <a:xfrm>
            <a:off x="6172200" y="2505075"/>
            <a:ext cx="5183188" cy="368458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EF0775D-9651-4A54-8777-5F58EA3C4E8C}"/>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8" name="Segnaposto piè di pagina 7">
            <a:extLst>
              <a:ext uri="{FF2B5EF4-FFF2-40B4-BE49-F238E27FC236}">
                <a16:creationId xmlns:a16="http://schemas.microsoft.com/office/drawing/2014/main" id="{247563B6-BB9E-4125-AA01-E5FE87538FD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949AD7A7-23B0-4DDB-AFF8-7463E00E4EF4}"/>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49034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F10F0-A762-4BB4-8EDA-D9DADE2599C7}"/>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0B71675-9FED-464B-B136-F817BDAC1A72}"/>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4" name="Segnaposto piè di pagina 3">
            <a:extLst>
              <a:ext uri="{FF2B5EF4-FFF2-40B4-BE49-F238E27FC236}">
                <a16:creationId xmlns:a16="http://schemas.microsoft.com/office/drawing/2014/main" id="{2CC474EB-0EBE-4014-B2E4-CA8D8E7B6C69}"/>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28D73B9E-31A4-4491-9E47-E34E3F5816B6}"/>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216841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622358F-92D9-4E9B-8FA8-08EDDE6E8DE6}"/>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3" name="Segnaposto piè di pagina 2">
            <a:extLst>
              <a:ext uri="{FF2B5EF4-FFF2-40B4-BE49-F238E27FC236}">
                <a16:creationId xmlns:a16="http://schemas.microsoft.com/office/drawing/2014/main" id="{B72350CC-CBA0-457A-A131-223B0F22418A}"/>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81604B52-F0D1-49BD-B2E1-25F253D69464}"/>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3151489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36EC8-48FE-44EF-AEBF-AECF114D53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F21EFA5-BCE7-46D7-818E-DB99A408A1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0A6698F-D6CF-41D5-A5B9-FA2E448CF6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B02623A-9859-4A7F-B4D0-9DB24572A79D}"/>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6" name="Segnaposto piè di pagina 5">
            <a:extLst>
              <a:ext uri="{FF2B5EF4-FFF2-40B4-BE49-F238E27FC236}">
                <a16:creationId xmlns:a16="http://schemas.microsoft.com/office/drawing/2014/main" id="{30026665-8051-4998-B363-BADBF216F68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63A2F15A-5CE3-4E13-B716-258470E29667}"/>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414200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14330C-C250-4773-9DDF-ED0101A856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30AB0E0-6759-4412-B27D-2A62146A2F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3FFFB4F-5997-4166-85C4-429BF68864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7BA529-7B2A-4E32-B98B-D08FB428FA99}"/>
              </a:ext>
            </a:extLst>
          </p:cNvPr>
          <p:cNvSpPr>
            <a:spLocks noGrp="1"/>
          </p:cNvSpPr>
          <p:nvPr>
            <p:ph type="dt" sz="half" idx="10"/>
          </p:nvPr>
        </p:nvSpPr>
        <p:spPr/>
        <p:txBody>
          <a:bodyPr/>
          <a:lstStyle/>
          <a:p>
            <a:fld id="{C0C159B7-57DB-42FF-B15C-616F0976B7B5}" type="datetimeFigureOut">
              <a:rPr lang="it-IT" smtClean="0"/>
              <a:t>12/08/2024</a:t>
            </a:fld>
            <a:endParaRPr lang="it-IT"/>
          </a:p>
        </p:txBody>
      </p:sp>
      <p:sp>
        <p:nvSpPr>
          <p:cNvPr id="6" name="Segnaposto piè di pagina 5">
            <a:extLst>
              <a:ext uri="{FF2B5EF4-FFF2-40B4-BE49-F238E27FC236}">
                <a16:creationId xmlns:a16="http://schemas.microsoft.com/office/drawing/2014/main" id="{2F6944AD-DC96-4F89-A4E0-AB45041A13E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2EC56F82-78FD-44AF-9750-8DF20399D576}"/>
              </a:ext>
            </a:extLst>
          </p:cNvPr>
          <p:cNvSpPr>
            <a:spLocks noGrp="1"/>
          </p:cNvSpPr>
          <p:nvPr>
            <p:ph type="sldNum" sz="quarter" idx="12"/>
          </p:nvPr>
        </p:nvSpPr>
        <p:spPr>
          <a:xfrm>
            <a:off x="8610600" y="6356350"/>
            <a:ext cx="2743200" cy="365125"/>
          </a:xfrm>
          <a:prstGeom prst="rect">
            <a:avLst/>
          </a:prstGeom>
        </p:spPr>
        <p:txBody>
          <a:bodyPr/>
          <a:lstStyle/>
          <a:p>
            <a:fld id="{C9E01FD5-1CBC-4A2C-BF87-5B01AFBA9AB9}" type="slidenum">
              <a:rPr lang="it-IT" smtClean="0"/>
              <a:t>‹N›</a:t>
            </a:fld>
            <a:endParaRPr lang="it-IT"/>
          </a:p>
        </p:txBody>
      </p:sp>
    </p:spTree>
    <p:extLst>
      <p:ext uri="{BB962C8B-B14F-4D97-AF65-F5344CB8AC3E}">
        <p14:creationId xmlns:p14="http://schemas.microsoft.com/office/powerpoint/2010/main" val="1123582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2.xml"/><Relationship Id="rId7" Type="http://schemas.microsoft.com/office/2007/relationships/hdphoto" Target="../media/hdphoto1.wdp"/><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9.sv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53B09BD-6C84-40A4-9AB5-553FAD73F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159B7-57DB-42FF-B15C-616F0976B7B5}" type="datetimeFigureOut">
              <a:rPr lang="it-IT" smtClean="0"/>
              <a:t>12/08/2024</a:t>
            </a:fld>
            <a:endParaRPr lang="it-IT"/>
          </a:p>
        </p:txBody>
      </p:sp>
      <p:sp>
        <p:nvSpPr>
          <p:cNvPr id="7" name="Input manuale 6">
            <a:extLst>
              <a:ext uri="{FF2B5EF4-FFF2-40B4-BE49-F238E27FC236}">
                <a16:creationId xmlns:a16="http://schemas.microsoft.com/office/drawing/2014/main" id="{7CF9A174-4EBF-4D91-B505-E6F9C893B2AE}"/>
              </a:ext>
            </a:extLst>
          </p:cNvPr>
          <p:cNvSpPr/>
          <p:nvPr userDrawn="1"/>
        </p:nvSpPr>
        <p:spPr>
          <a:xfrm rot="16200000" flipV="1">
            <a:off x="-1778508" y="1778508"/>
            <a:ext cx="6858002" cy="3300986"/>
          </a:xfrm>
          <a:prstGeom prst="flowChartManualInput">
            <a:avLst/>
          </a:prstGeom>
          <a:solidFill>
            <a:srgbClr val="012B5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9" descr="Graphical user interface, application&#10;&#10;Description automatically generated">
            <a:extLst>
              <a:ext uri="{FF2B5EF4-FFF2-40B4-BE49-F238E27FC236}">
                <a16:creationId xmlns:a16="http://schemas.microsoft.com/office/drawing/2014/main" id="{AAF36FF1-7BF0-41B5-AA90-B9CBBB090B32}"/>
              </a:ext>
            </a:extLst>
          </p:cNvPr>
          <p:cNvPicPr>
            <a:picLocks noChangeAspect="1"/>
          </p:cNvPicPr>
          <p:nvPr userDrawn="1"/>
        </p:nvPicPr>
        <p:blipFill>
          <a:blip r:embed="rId14">
            <a:alphaModFix/>
          </a:blip>
          <a:stretch>
            <a:fillRect/>
          </a:stretch>
        </p:blipFill>
        <p:spPr>
          <a:xfrm>
            <a:off x="2088001" y="2514720"/>
            <a:ext cx="2706384" cy="2706384"/>
          </a:xfrm>
          <a:prstGeom prst="rect">
            <a:avLst/>
          </a:prstGeom>
        </p:spPr>
      </p:pic>
    </p:spTree>
    <p:extLst>
      <p:ext uri="{BB962C8B-B14F-4D97-AF65-F5344CB8AC3E}">
        <p14:creationId xmlns:p14="http://schemas.microsoft.com/office/powerpoint/2010/main" val="371346582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898EA7A-5542-4941-8F14-2E4B748C2442}"/>
              </a:ext>
            </a:extLst>
          </p:cNvPr>
          <p:cNvSpPr>
            <a:spLocks noGrp="1"/>
          </p:cNvSpPr>
          <p:nvPr>
            <p:ph type="title"/>
          </p:nvPr>
        </p:nvSpPr>
        <p:spPr>
          <a:xfrm>
            <a:off x="809025" y="1317963"/>
            <a:ext cx="7510509" cy="513764"/>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6" name="Segnaposto numero diapositiva 5">
            <a:extLst>
              <a:ext uri="{FF2B5EF4-FFF2-40B4-BE49-F238E27FC236}">
                <a16:creationId xmlns:a16="http://schemas.microsoft.com/office/drawing/2014/main" id="{0120E04D-45E3-4A94-902A-A0685FE79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E73D9-BCB8-47C6-9E92-A83298B2BDB2}" type="slidenum">
              <a:rPr lang="en-US" smtClean="0"/>
              <a:t>‹N›</a:t>
            </a:fld>
            <a:endParaRPr lang="en-US"/>
          </a:p>
        </p:txBody>
      </p:sp>
      <p:sp>
        <p:nvSpPr>
          <p:cNvPr id="7" name="Input manuale 6">
            <a:extLst>
              <a:ext uri="{FF2B5EF4-FFF2-40B4-BE49-F238E27FC236}">
                <a16:creationId xmlns:a16="http://schemas.microsoft.com/office/drawing/2014/main" id="{5D2F54F9-8EBF-45C9-ABE1-D56E2E14BC25}"/>
              </a:ext>
            </a:extLst>
          </p:cNvPr>
          <p:cNvSpPr/>
          <p:nvPr userDrawn="1"/>
        </p:nvSpPr>
        <p:spPr>
          <a:xfrm flipV="1">
            <a:off x="0" y="-38100"/>
            <a:ext cx="12192000" cy="941227"/>
          </a:xfrm>
          <a:prstGeom prst="flowChartManualInput">
            <a:avLst/>
          </a:prstGeom>
          <a:solidFill>
            <a:srgbClr val="012B5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uppo 12">
            <a:extLst>
              <a:ext uri="{FF2B5EF4-FFF2-40B4-BE49-F238E27FC236}">
                <a16:creationId xmlns:a16="http://schemas.microsoft.com/office/drawing/2014/main" id="{83CC8B3E-EA7B-4640-89CF-357FC0ED1A56}"/>
              </a:ext>
            </a:extLst>
          </p:cNvPr>
          <p:cNvGrpSpPr/>
          <p:nvPr userDrawn="1"/>
        </p:nvGrpSpPr>
        <p:grpSpPr>
          <a:xfrm>
            <a:off x="11428690" y="239305"/>
            <a:ext cx="733425" cy="731820"/>
            <a:chOff x="3928628" y="136525"/>
            <a:chExt cx="795291" cy="795291"/>
          </a:xfrm>
        </p:grpSpPr>
        <p:pic>
          <p:nvPicPr>
            <p:cNvPr id="10" name="Elemento grafico 13">
              <a:extLst>
                <a:ext uri="{FF2B5EF4-FFF2-40B4-BE49-F238E27FC236}">
                  <a16:creationId xmlns:a16="http://schemas.microsoft.com/office/drawing/2014/main" id="{B0DB605A-99DA-4841-8698-7DE52CBC4096}"/>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a:stretch/>
          </p:blipFill>
          <p:spPr>
            <a:xfrm>
              <a:off x="3928628" y="136525"/>
              <a:ext cx="795291" cy="795291"/>
            </a:xfrm>
            <a:prstGeom prst="rect">
              <a:avLst/>
            </a:prstGeom>
          </p:spPr>
        </p:pic>
        <p:sp>
          <p:nvSpPr>
            <p:cNvPr id="11" name="Rettangolo 10">
              <a:extLst>
                <a:ext uri="{FF2B5EF4-FFF2-40B4-BE49-F238E27FC236}">
                  <a16:creationId xmlns:a16="http://schemas.microsoft.com/office/drawing/2014/main" id="{F8229A51-A91F-4F1B-A66A-669D68453984}"/>
                </a:ext>
              </a:extLst>
            </p:cNvPr>
            <p:cNvSpPr/>
            <p:nvPr userDrawn="1"/>
          </p:nvSpPr>
          <p:spPr>
            <a:xfrm>
              <a:off x="4166235" y="270852"/>
              <a:ext cx="106679" cy="106338"/>
            </a:xfrm>
            <a:prstGeom prst="rect">
              <a:avLst/>
            </a:prstGeom>
            <a:solidFill>
              <a:srgbClr val="3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a:extLst>
                <a:ext uri="{FF2B5EF4-FFF2-40B4-BE49-F238E27FC236}">
                  <a16:creationId xmlns:a16="http://schemas.microsoft.com/office/drawing/2014/main" id="{F0212D2A-959E-463B-BAF3-49B735B77BE9}"/>
                </a:ext>
              </a:extLst>
            </p:cNvPr>
            <p:cNvSpPr/>
            <p:nvPr userDrawn="1"/>
          </p:nvSpPr>
          <p:spPr>
            <a:xfrm>
              <a:off x="4272914" y="481001"/>
              <a:ext cx="106679" cy="106338"/>
            </a:xfrm>
            <a:prstGeom prst="rect">
              <a:avLst/>
            </a:prstGeom>
            <a:solidFill>
              <a:srgbClr val="315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magine 14">
            <a:extLst>
              <a:ext uri="{FF2B5EF4-FFF2-40B4-BE49-F238E27FC236}">
                <a16:creationId xmlns:a16="http://schemas.microsoft.com/office/drawing/2014/main" id="{0CE162E0-22B9-4AD7-A07D-53026842D85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29489" b="60999" l="6807" r="93613">
                        <a14:foregroundMark x1="18908" y1="30678" x2="10420" y2="38526"/>
                        <a14:foregroundMark x1="12521" y1="43163" x2="12941" y2="45184"/>
                        <a14:foregroundMark x1="16975" y1="41260" x2="16807" y2="43995"/>
                        <a14:foregroundMark x1="7059" y1="51486" x2="6807" y2="56956"/>
                        <a14:foregroundMark x1="22276" y1="49023" x2="21008" y2="50297"/>
                        <a14:foregroundMark x1="26281" y1="45000" x2="24154" y2="47137"/>
                        <a14:foregroundMark x1="29412" y1="41855" x2="28904" y2="42366"/>
                        <a14:foregroundMark x1="33193" y1="42212" x2="33445" y2="41855"/>
                        <a14:foregroundMark x1="54601" y1="50712" x2="55042" y2="50654"/>
                        <a14:foregroundMark x1="62010" y1="41847" x2="67647" y2="41617"/>
                        <a14:foregroundMark x1="58908" y1="41974" x2="60618" y2="41904"/>
                        <a14:foregroundMark x1="58739" y1="41617" x2="60093" y2="42973"/>
                        <a14:foregroundMark x1="72854" y1="49258" x2="71513" y2="50535"/>
                        <a14:foregroundMark x1="76518" y1="45771" x2="75217" y2="47009"/>
                        <a14:foregroundMark x1="81008" y1="41498" x2="79900" y2="42552"/>
                        <a14:foregroundMark x1="84034" y1="50654" x2="84874" y2="46136"/>
                        <a14:foregroundMark x1="93193" y1="41855" x2="93613" y2="50892"/>
                        <a14:backgroundMark x1="22605" y1="43401" x2="22605" y2="43401"/>
                        <a14:backgroundMark x1="27479" y1="44233" x2="27479" y2="44233"/>
                        <a14:backgroundMark x1="27059" y1="43757" x2="27059" y2="43757"/>
                        <a14:backgroundMark x1="27395" y1="43639" x2="27395" y2="43639"/>
                        <a14:backgroundMark x1="27395" y1="43639" x2="25966" y2="43639"/>
                        <a14:backgroundMark x1="29580" y1="43757" x2="25966" y2="44352"/>
                        <a14:backgroundMark x1="24622" y1="48157" x2="21933" y2="48276"/>
                        <a14:backgroundMark x1="47227" y1="52675" x2="51261" y2="49346"/>
                        <a14:backgroundMark x1="53361" y1="50892" x2="47647" y2="52081"/>
                        <a14:backgroundMark x1="47899" y1="52081" x2="47899" y2="52081"/>
                        <a14:backgroundMark x1="46975" y1="51605" x2="46975" y2="51605"/>
                        <a14:backgroundMark x1="47479" y1="51486" x2="47647" y2="53032"/>
                        <a14:backgroundMark x1="52773" y1="50535" x2="53025" y2="52794"/>
                        <a14:backgroundMark x1="47227" y1="44233" x2="54034" y2="43757"/>
                        <a14:backgroundMark x1="60252" y1="44233" x2="67395" y2="43757"/>
                        <a14:backgroundMark x1="66639" y1="48157" x2="64706" y2="48751"/>
                        <a14:backgroundMark x1="66639" y1="48751" x2="64874" y2="48751"/>
                        <a14:backgroundMark x1="66555" y1="48514" x2="65294" y2="47919"/>
                        <a14:backgroundMark x1="66555" y1="48157" x2="64454" y2="48157"/>
                        <a14:backgroundMark x1="65378" y1="48514" x2="63445" y2="48514"/>
                        <a14:backgroundMark x1="60252" y1="43639" x2="61092" y2="43757"/>
                        <a14:backgroundMark x1="60420" y1="43995" x2="60420" y2="43995"/>
                        <a14:backgroundMark x1="60252" y1="43639" x2="60252" y2="43639"/>
                        <a14:backgroundMark x1="60000" y1="43163" x2="61261" y2="43401"/>
                        <a14:backgroundMark x1="72941" y1="43639" x2="79412" y2="43639"/>
                        <a14:backgroundMark x1="73782" y1="48514" x2="74706" y2="48276"/>
                        <a14:backgroundMark x1="74034" y1="48157" x2="72773" y2="48157"/>
                        <a14:backgroundMark x1="75126" y1="48276" x2="72605" y2="48751"/>
                        <a14:backgroundMark x1="85546" y1="43995" x2="91933" y2="43757"/>
                      </a14:backgroundRemoval>
                    </a14:imgEffect>
                  </a14:imgLayer>
                </a14:imgProps>
              </a:ext>
              <a:ext uri="{28A0092B-C50C-407E-A947-70E740481C1C}">
                <a14:useLocalDpi xmlns:a14="http://schemas.microsoft.com/office/drawing/2010/main" val="0"/>
              </a:ext>
            </a:extLst>
          </a:blip>
          <a:srcRect t="25644" b="34975"/>
          <a:stretch/>
        </p:blipFill>
        <p:spPr>
          <a:xfrm>
            <a:off x="289352" y="6332047"/>
            <a:ext cx="1243018" cy="345953"/>
          </a:xfrm>
          <a:prstGeom prst="rect">
            <a:avLst/>
          </a:prstGeom>
        </p:spPr>
      </p:pic>
      <p:pic>
        <p:nvPicPr>
          <p:cNvPr id="16" name="Elemento grafico 15">
            <a:extLst>
              <a:ext uri="{FF2B5EF4-FFF2-40B4-BE49-F238E27FC236}">
                <a16:creationId xmlns:a16="http://schemas.microsoft.com/office/drawing/2014/main" id="{7636B717-346C-43DF-9220-5E05CDC753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6318000"/>
            <a:ext cx="893186" cy="540000"/>
          </a:xfrm>
          <a:prstGeom prst="rect">
            <a:avLst/>
          </a:prstGeom>
        </p:spPr>
      </p:pic>
      <p:pic>
        <p:nvPicPr>
          <p:cNvPr id="17" name="Elemento grafico 16">
            <a:extLst>
              <a:ext uri="{FF2B5EF4-FFF2-40B4-BE49-F238E27FC236}">
                <a16:creationId xmlns:a16="http://schemas.microsoft.com/office/drawing/2014/main" id="{5F4831E5-563F-4036-A4E6-1CF3F815C3C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51484" y="6678000"/>
            <a:ext cx="1040516" cy="180000"/>
          </a:xfrm>
          <a:prstGeom prst="rect">
            <a:avLst/>
          </a:prstGeom>
        </p:spPr>
      </p:pic>
    </p:spTree>
    <p:extLst>
      <p:ext uri="{BB962C8B-B14F-4D97-AF65-F5344CB8AC3E}">
        <p14:creationId xmlns:p14="http://schemas.microsoft.com/office/powerpoint/2010/main" val="4439916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2200" b="1" u="none" kern="1200">
          <a:solidFill>
            <a:srgbClr val="003D6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jpeg"/><Relationship Id="rId3" Type="http://schemas.microsoft.com/office/2007/relationships/hdphoto" Target="../media/hdphoto3.wdp"/><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jpeg"/><Relationship Id="rId2" Type="http://schemas.openxmlformats.org/officeDocument/2006/relationships/image" Target="../media/image10.png"/><Relationship Id="rId16" Type="http://schemas.openxmlformats.org/officeDocument/2006/relationships/image" Target="../media/image23.jpeg"/><Relationship Id="rId20" Type="http://schemas.openxmlformats.org/officeDocument/2006/relationships/image" Target="../media/image27.jpeg"/><Relationship Id="rId29" Type="http://schemas.microsoft.com/office/2007/relationships/hdphoto" Target="../media/hdphoto4.wdp"/><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jpeg"/><Relationship Id="rId24" Type="http://schemas.openxmlformats.org/officeDocument/2006/relationships/image" Target="../media/image31.jpeg"/><Relationship Id="rId5" Type="http://schemas.openxmlformats.org/officeDocument/2006/relationships/image" Target="../media/image12.png"/><Relationship Id="rId15" Type="http://schemas.openxmlformats.org/officeDocument/2006/relationships/image" Target="../media/image22.jpeg"/><Relationship Id="rId23" Type="http://schemas.openxmlformats.org/officeDocument/2006/relationships/image" Target="../media/image30.jpe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7.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AD9383C-CC10-41BF-B773-E89510A3E2BC}"/>
              </a:ext>
            </a:extLst>
          </p:cNvPr>
          <p:cNvSpPr txBox="1"/>
          <p:nvPr/>
        </p:nvSpPr>
        <p:spPr>
          <a:xfrm>
            <a:off x="5124450" y="3040761"/>
            <a:ext cx="6777484" cy="3108543"/>
          </a:xfrm>
          <a:prstGeom prst="rect">
            <a:avLst/>
          </a:prstGeom>
          <a:noFill/>
        </p:spPr>
        <p:txBody>
          <a:bodyPr wrap="square" rtlCol="0">
            <a:spAutoFit/>
          </a:bodyPr>
          <a:lstStyle/>
          <a:p>
            <a:pPr algn="r"/>
            <a:r>
              <a:rPr lang="it-IT" sz="2800" dirty="0">
                <a:solidFill>
                  <a:srgbClr val="012B51"/>
                </a:solidFill>
                <a:ea typeface="Dotum" panose="020B0503020000020004" pitchFamily="34" charset="-127"/>
              </a:rPr>
              <a:t>Sistema di Gestione delle </a:t>
            </a:r>
            <a:r>
              <a:rPr lang="it-IT" sz="2800" b="1" dirty="0">
                <a:solidFill>
                  <a:srgbClr val="012B51"/>
                </a:solidFill>
                <a:ea typeface="Dotum" panose="020B0503020000020004" pitchFamily="34" charset="-127"/>
              </a:rPr>
              <a:t>Malattie</a:t>
            </a:r>
            <a:r>
              <a:rPr lang="it-IT" sz="2800" dirty="0">
                <a:solidFill>
                  <a:srgbClr val="012B51"/>
                </a:solidFill>
                <a:ea typeface="Dotum" panose="020B0503020000020004" pitchFamily="34" charset="-127"/>
              </a:rPr>
              <a:t> </a:t>
            </a:r>
            <a:r>
              <a:rPr lang="it-IT" sz="2800" b="1" dirty="0">
                <a:solidFill>
                  <a:srgbClr val="012B51"/>
                </a:solidFill>
                <a:ea typeface="Dotum" panose="020B0503020000020004" pitchFamily="34" charset="-127"/>
              </a:rPr>
              <a:t>Rare</a:t>
            </a:r>
            <a:br>
              <a:rPr lang="it-IT" sz="2800" dirty="0">
                <a:solidFill>
                  <a:srgbClr val="012B51"/>
                </a:solidFill>
                <a:ea typeface="Dotum" panose="020B0503020000020004" pitchFamily="34" charset="-127"/>
              </a:rPr>
            </a:br>
            <a:r>
              <a:rPr lang="it-IT" sz="2800" dirty="0">
                <a:solidFill>
                  <a:srgbClr val="012B51"/>
                </a:solidFill>
                <a:ea typeface="Dotum" panose="020B0503020000020004" pitchFamily="34" charset="-127"/>
              </a:rPr>
              <a:t>nel Sistema di Sinfonia </a:t>
            </a:r>
            <a:br>
              <a:rPr lang="it-IT" sz="2800" dirty="0">
                <a:solidFill>
                  <a:srgbClr val="012B51"/>
                </a:solidFill>
                <a:ea typeface="Dotum" panose="020B0503020000020004" pitchFamily="34" charset="-127"/>
              </a:rPr>
            </a:br>
            <a:r>
              <a:rPr lang="it-IT" sz="2800" b="1" dirty="0">
                <a:solidFill>
                  <a:srgbClr val="012B51"/>
                </a:solidFill>
                <a:ea typeface="Dotum" panose="020B0503020000020004" pitchFamily="34" charset="-127"/>
              </a:rPr>
              <a:t>Referente Regionale</a:t>
            </a:r>
            <a:endParaRPr lang="it-IT" sz="2800" b="1" dirty="0">
              <a:solidFill>
                <a:srgbClr val="FF0000"/>
              </a:solidFill>
              <a:ea typeface="Dotum" panose="020B0503020000020004" pitchFamily="34" charset="-127"/>
            </a:endParaRPr>
          </a:p>
          <a:p>
            <a:pPr algn="r"/>
            <a:endParaRPr lang="it-IT" sz="2800" dirty="0">
              <a:solidFill>
                <a:srgbClr val="012B51"/>
              </a:solidFill>
              <a:ea typeface="Dotum" panose="020B0503020000020004" pitchFamily="34" charset="-127"/>
            </a:endParaRPr>
          </a:p>
          <a:p>
            <a:pPr algn="r"/>
            <a:r>
              <a:rPr lang="it-IT" sz="2800" dirty="0">
                <a:solidFill>
                  <a:srgbClr val="012B51"/>
                </a:solidFill>
                <a:ea typeface="Dotum" panose="020B0503020000020004" pitchFamily="34" charset="-127"/>
              </a:rPr>
              <a:t>Guida Utente</a:t>
            </a:r>
          </a:p>
          <a:p>
            <a:pPr algn="r"/>
            <a:endParaRPr lang="it-IT" sz="2800" dirty="0"/>
          </a:p>
          <a:p>
            <a:pPr algn="r"/>
            <a:endParaRPr lang="it-IT" sz="2800" b="1" dirty="0"/>
          </a:p>
        </p:txBody>
      </p:sp>
    </p:spTree>
    <p:extLst>
      <p:ext uri="{BB962C8B-B14F-4D97-AF65-F5344CB8AC3E}">
        <p14:creationId xmlns:p14="http://schemas.microsoft.com/office/powerpoint/2010/main" val="3804356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224B5A7-4729-1975-4A2B-76A92DD7777E}"/>
              </a:ext>
            </a:extLst>
          </p:cNvPr>
          <p:cNvSpPr/>
          <p:nvPr/>
        </p:nvSpPr>
        <p:spPr>
          <a:xfrm>
            <a:off x="351819" y="1613594"/>
            <a:ext cx="4994734" cy="458324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L’organizzazione territoriale all’interno del Sistema di Gestione delle Malattie Rare coinvolge utenti operanti in Reti Complesse. Questa è organizzata in tre tipologie di strutture:</a:t>
            </a:r>
          </a:p>
          <a:p>
            <a:pPr marL="285750" indent="-285750">
              <a:lnSpc>
                <a:spcPct val="150000"/>
              </a:lnSpc>
              <a:buFont typeface="Wingdings" panose="05000000000000000000" pitchFamily="2" charset="2"/>
              <a:buChar char="v"/>
            </a:pPr>
            <a:r>
              <a:rPr lang="it-IT" sz="1400" dirty="0">
                <a:ea typeface="Times New Roman" panose="02020603050405020304" pitchFamily="18" charset="0"/>
                <a:cs typeface="Calibri" panose="020F0502020204030204" pitchFamily="34" charset="0"/>
              </a:rPr>
              <a:t>I Centri “</a:t>
            </a:r>
            <a:r>
              <a:rPr lang="it-IT" sz="1400" b="1" dirty="0">
                <a:solidFill>
                  <a:srgbClr val="003D6A"/>
                </a:solidFill>
                <a:ea typeface="Times New Roman" panose="02020603050405020304" pitchFamily="18" charset="0"/>
                <a:cs typeface="Calibri" panose="020F0502020204030204" pitchFamily="34" charset="0"/>
              </a:rPr>
              <a:t>HUB</a:t>
            </a:r>
            <a:r>
              <a:rPr lang="it-IT" sz="1400" dirty="0">
                <a:ea typeface="Times New Roman" panose="02020603050405020304" pitchFamily="18" charset="0"/>
                <a:cs typeface="Calibri" panose="020F0502020204030204" pitchFamily="34" charset="0"/>
              </a:rPr>
              <a:t>” sono quelli più completi e specializzati, con una maggiore expertise e sono abilitati sia alla certificazione della malattia rara che alla prescrizione del farmaco/piano terapeutico</a:t>
            </a:r>
          </a:p>
          <a:p>
            <a:pPr marL="285750" indent="-285750">
              <a:lnSpc>
                <a:spcPct val="150000"/>
              </a:lnSpc>
              <a:buFont typeface="Wingdings" panose="05000000000000000000" pitchFamily="2" charset="2"/>
              <a:buChar char="v"/>
            </a:pPr>
            <a:r>
              <a:rPr lang="it-IT" sz="1400" dirty="0">
                <a:ea typeface="Times New Roman" panose="02020603050405020304" pitchFamily="18" charset="0"/>
                <a:cs typeface="Calibri" panose="020F0502020204030204" pitchFamily="34" charset="0"/>
              </a:rPr>
              <a:t>I Centri "</a:t>
            </a:r>
            <a:r>
              <a:rPr lang="it-IT" sz="1400" b="1" dirty="0">
                <a:solidFill>
                  <a:srgbClr val="003D6A"/>
                </a:solidFill>
                <a:cs typeface="Calibri" panose="020F0502020204030204" pitchFamily="34" charset="0"/>
              </a:rPr>
              <a:t>SPOKE</a:t>
            </a:r>
            <a:r>
              <a:rPr lang="it-IT" sz="1400" dirty="0">
                <a:ea typeface="Times New Roman" panose="02020603050405020304" pitchFamily="18" charset="0"/>
                <a:cs typeface="Calibri" panose="020F0502020204030204" pitchFamily="34" charset="0"/>
              </a:rPr>
              <a:t>", esclusivamente operanti nella Rete MEC, sono autorizzati alla prescrizione e alla certificazione provvisoria di malattie trattate dalle unità operative incluse nella Rete MEC</a:t>
            </a:r>
          </a:p>
          <a:p>
            <a:pPr marL="285750" indent="-285750">
              <a:lnSpc>
                <a:spcPct val="150000"/>
              </a:lnSpc>
              <a:buFont typeface="Wingdings" panose="05000000000000000000" pitchFamily="2" charset="2"/>
              <a:buChar char="v"/>
            </a:pPr>
            <a:r>
              <a:rPr lang="it-IT" sz="1400" dirty="0">
                <a:ea typeface="Times New Roman" panose="02020603050405020304" pitchFamily="18" charset="0"/>
                <a:cs typeface="Calibri" panose="020F0502020204030204" pitchFamily="34" charset="0"/>
              </a:rPr>
              <a:t>I Centri “</a:t>
            </a:r>
            <a:r>
              <a:rPr lang="it-IT" sz="1400" b="1" dirty="0">
                <a:solidFill>
                  <a:srgbClr val="003D6A"/>
                </a:solidFill>
                <a:ea typeface="Times New Roman" panose="02020603050405020304" pitchFamily="18" charset="0"/>
                <a:cs typeface="Calibri" panose="020F0502020204030204" pitchFamily="34" charset="0"/>
              </a:rPr>
              <a:t>SATELLITE</a:t>
            </a:r>
            <a:r>
              <a:rPr lang="it-IT" sz="1400" dirty="0">
                <a:ea typeface="Times New Roman" panose="02020603050405020304" pitchFamily="18" charset="0"/>
                <a:cs typeface="Calibri" panose="020F0502020204030204" pitchFamily="34" charset="0"/>
              </a:rPr>
              <a:t>” sono abilitati alla sola prescrizione del farmaco/piano terapeutico e </a:t>
            </a:r>
            <a:r>
              <a:rPr lang="it-IT" sz="1400" b="0" i="0" dirty="0">
                <a:solidFill>
                  <a:srgbClr val="0D0D0D"/>
                </a:solidFill>
                <a:effectLst/>
                <a:highlight>
                  <a:srgbClr val="FFFFFF"/>
                </a:highlight>
                <a:latin typeface="Söhne"/>
              </a:rPr>
              <a:t>quindi non fanno parte del sistema di gestione delle malattie rare</a:t>
            </a:r>
            <a:endParaRPr lang="it-IT" sz="1400" dirty="0">
              <a:ea typeface="Times New Roman" panose="02020603050405020304" pitchFamily="18" charset="0"/>
              <a:cs typeface="Calibri" panose="020F0502020204030204" pitchFamily="34" charset="0"/>
            </a:endParaRPr>
          </a:p>
        </p:txBody>
      </p:sp>
      <p:cxnSp>
        <p:nvCxnSpPr>
          <p:cNvPr id="52" name="Connettore diritto 51">
            <a:extLst>
              <a:ext uri="{FF2B5EF4-FFF2-40B4-BE49-F238E27FC236}">
                <a16:creationId xmlns:a16="http://schemas.microsoft.com/office/drawing/2014/main" id="{48B12119-A211-6CAA-8AF1-FF70DAC9C8F1}"/>
              </a:ext>
            </a:extLst>
          </p:cNvPr>
          <p:cNvCxnSpPr>
            <a:cxnSpLocks/>
          </p:cNvCxnSpPr>
          <p:nvPr/>
        </p:nvCxnSpPr>
        <p:spPr>
          <a:xfrm>
            <a:off x="6096000" y="1364452"/>
            <a:ext cx="0" cy="4724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Rectangle 202">
            <a:extLst>
              <a:ext uri="{FF2B5EF4-FFF2-40B4-BE49-F238E27FC236}">
                <a16:creationId xmlns:a16="http://schemas.microsoft.com/office/drawing/2014/main" id="{CCEBCB51-E2A9-E483-B4D8-4F14C6B5FACE}"/>
              </a:ext>
            </a:extLst>
          </p:cNvPr>
          <p:cNvSpPr/>
          <p:nvPr/>
        </p:nvSpPr>
        <p:spPr bwMode="gray">
          <a:xfrm>
            <a:off x="6448427" y="1387128"/>
            <a:ext cx="5333991" cy="257184"/>
          </a:xfrm>
          <a:prstGeom prst="rect">
            <a:avLst/>
          </a:prstGeom>
          <a:solidFill>
            <a:srgbClr val="073B70"/>
          </a:solidFill>
          <a:ln w="19050" algn="ctr">
            <a:solidFill>
              <a:srgbClr val="08335F"/>
            </a:solidFill>
            <a:miter lim="800000"/>
            <a:headEnd/>
            <a:tailEnd/>
          </a:ln>
        </p:spPr>
        <p:txBody>
          <a:bodyPr wrap="square" lIns="287896" tIns="88867" rIns="88867" bIns="88867"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Rete Complessa</a:t>
            </a:r>
            <a:endParaRPr lang="en-US" sz="1400" b="1" dirty="0">
              <a:solidFill>
                <a:schemeClr val="bg1"/>
              </a:solidFill>
              <a:latin typeface="Century Gothic" panose="020B0502020202020204" pitchFamily="34" charset="0"/>
              <a:cs typeface="Calibri" panose="020F0502020204030204" pitchFamily="34" charset="0"/>
            </a:endParaRPr>
          </a:p>
        </p:txBody>
      </p:sp>
      <p:grpSp>
        <p:nvGrpSpPr>
          <p:cNvPr id="62" name="Gruppo 61">
            <a:extLst>
              <a:ext uri="{FF2B5EF4-FFF2-40B4-BE49-F238E27FC236}">
                <a16:creationId xmlns:a16="http://schemas.microsoft.com/office/drawing/2014/main" id="{F388CCB7-6EB0-F9A3-F437-9E9B7225CF7F}"/>
              </a:ext>
            </a:extLst>
          </p:cNvPr>
          <p:cNvGrpSpPr/>
          <p:nvPr/>
        </p:nvGrpSpPr>
        <p:grpSpPr>
          <a:xfrm>
            <a:off x="6561816" y="1871890"/>
            <a:ext cx="4506234" cy="4324946"/>
            <a:chOff x="46716" y="1483212"/>
            <a:chExt cx="4506234" cy="4324946"/>
          </a:xfrm>
        </p:grpSpPr>
        <p:sp>
          <p:nvSpPr>
            <p:cNvPr id="63" name="CasellaDiTesto 62">
              <a:extLst>
                <a:ext uri="{FF2B5EF4-FFF2-40B4-BE49-F238E27FC236}">
                  <a16:creationId xmlns:a16="http://schemas.microsoft.com/office/drawing/2014/main" id="{B01E7DBC-F81B-43E9-1D67-57BC710483EC}"/>
                </a:ext>
              </a:extLst>
            </p:cNvPr>
            <p:cNvSpPr txBox="1"/>
            <p:nvPr/>
          </p:nvSpPr>
          <p:spPr>
            <a:xfrm>
              <a:off x="1647305" y="4319125"/>
              <a:ext cx="2278333" cy="218279"/>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Medico Satellite (UO): Prescrittore</a:t>
              </a:r>
              <a:endParaRPr lang="it-IT" sz="1200" b="1" dirty="0">
                <a:solidFill>
                  <a:schemeClr val="accent5">
                    <a:lumMod val="25000"/>
                  </a:schemeClr>
                </a:solidFill>
                <a:latin typeface="Century Gothic" panose="020B0502020202020204" pitchFamily="34" charset="0"/>
                <a:cs typeface="Calibri"/>
              </a:endParaRPr>
            </a:p>
          </p:txBody>
        </p:sp>
        <p:sp>
          <p:nvSpPr>
            <p:cNvPr id="64" name="CasellaDiTesto 63">
              <a:extLst>
                <a:ext uri="{FF2B5EF4-FFF2-40B4-BE49-F238E27FC236}">
                  <a16:creationId xmlns:a16="http://schemas.microsoft.com/office/drawing/2014/main" id="{CA5ADC5C-9C8B-7314-B0DA-C9AC0642DE9E}"/>
                </a:ext>
              </a:extLst>
            </p:cNvPr>
            <p:cNvSpPr txBox="1"/>
            <p:nvPr/>
          </p:nvSpPr>
          <p:spPr>
            <a:xfrm>
              <a:off x="1647305" y="4754815"/>
              <a:ext cx="2043091" cy="218637"/>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Responsabile Satellite (UO)</a:t>
              </a:r>
              <a:endParaRPr lang="it-IT" sz="1100" dirty="0">
                <a:latin typeface="Century Gothic" panose="020B0502020202020204" pitchFamily="34" charset="0"/>
                <a:cs typeface="Arial" panose="020B0604020202020204" pitchFamily="34" charset="0"/>
              </a:endParaRPr>
            </a:p>
          </p:txBody>
        </p:sp>
        <p:pic>
          <p:nvPicPr>
            <p:cNvPr id="65" name="Immagine 64">
              <a:extLst>
                <a:ext uri="{FF2B5EF4-FFF2-40B4-BE49-F238E27FC236}">
                  <a16:creationId xmlns:a16="http://schemas.microsoft.com/office/drawing/2014/main" id="{D9545677-3298-276F-E378-7B51EE8BEA24}"/>
                </a:ext>
              </a:extLst>
            </p:cNvPr>
            <p:cNvPicPr>
              <a:picLocks noChangeAspect="1"/>
            </p:cNvPicPr>
            <p:nvPr/>
          </p:nvPicPr>
          <p:blipFill>
            <a:blip r:embed="rId2"/>
            <a:stretch>
              <a:fillRect/>
            </a:stretch>
          </p:blipFill>
          <p:spPr>
            <a:xfrm>
              <a:off x="1191083" y="4354488"/>
              <a:ext cx="300245" cy="288539"/>
            </a:xfrm>
            <a:prstGeom prst="rect">
              <a:avLst/>
            </a:prstGeom>
          </p:spPr>
        </p:pic>
        <p:pic>
          <p:nvPicPr>
            <p:cNvPr id="66" name="Immagine 49">
              <a:extLst>
                <a:ext uri="{FF2B5EF4-FFF2-40B4-BE49-F238E27FC236}">
                  <a16:creationId xmlns:a16="http://schemas.microsoft.com/office/drawing/2014/main" id="{AD574DF2-CBDC-4881-AB9E-705B7D3E6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289" y="4900635"/>
              <a:ext cx="289380" cy="289196"/>
            </a:xfrm>
            <a:prstGeom prst="rect">
              <a:avLst/>
            </a:prstGeom>
          </p:spPr>
        </p:pic>
        <p:sp>
          <p:nvSpPr>
            <p:cNvPr id="67" name="Rounded Rectangle 2">
              <a:extLst>
                <a:ext uri="{FF2B5EF4-FFF2-40B4-BE49-F238E27FC236}">
                  <a16:creationId xmlns:a16="http://schemas.microsoft.com/office/drawing/2014/main" id="{3FF2BF70-C93D-EF78-8FB6-5E4EE0E4346D}"/>
                </a:ext>
              </a:extLst>
            </p:cNvPr>
            <p:cNvSpPr/>
            <p:nvPr/>
          </p:nvSpPr>
          <p:spPr>
            <a:xfrm>
              <a:off x="1102092" y="4835309"/>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68" name="Rounded Rectangle 2">
              <a:extLst>
                <a:ext uri="{FF2B5EF4-FFF2-40B4-BE49-F238E27FC236}">
                  <a16:creationId xmlns:a16="http://schemas.microsoft.com/office/drawing/2014/main" id="{39B63E80-0C38-7C4A-CDFD-4FD0756F4E45}"/>
                </a:ext>
              </a:extLst>
            </p:cNvPr>
            <p:cNvSpPr/>
            <p:nvPr/>
          </p:nvSpPr>
          <p:spPr>
            <a:xfrm>
              <a:off x="1111706" y="4295396"/>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pic>
          <p:nvPicPr>
            <p:cNvPr id="69" name="Picture 60">
              <a:extLst>
                <a:ext uri="{FF2B5EF4-FFF2-40B4-BE49-F238E27FC236}">
                  <a16:creationId xmlns:a16="http://schemas.microsoft.com/office/drawing/2014/main" id="{8DD6422D-7249-D79E-D88C-E4CBF131BBD5}"/>
                </a:ext>
              </a:extLst>
            </p:cNvPr>
            <p:cNvPicPr>
              <a:picLocks noChangeAspect="1"/>
            </p:cNvPicPr>
            <p:nvPr/>
          </p:nvPicPr>
          <p:blipFill>
            <a:blip r:embed="rId4"/>
            <a:stretch>
              <a:fillRect/>
            </a:stretch>
          </p:blipFill>
          <p:spPr>
            <a:xfrm>
              <a:off x="1133887" y="5402898"/>
              <a:ext cx="406519" cy="376795"/>
            </a:xfrm>
            <a:prstGeom prst="rect">
              <a:avLst/>
            </a:prstGeom>
          </p:spPr>
        </p:pic>
        <p:sp>
          <p:nvSpPr>
            <p:cNvPr id="70" name="Rounded Rectangle 2">
              <a:extLst>
                <a:ext uri="{FF2B5EF4-FFF2-40B4-BE49-F238E27FC236}">
                  <a16:creationId xmlns:a16="http://schemas.microsoft.com/office/drawing/2014/main" id="{BB0DF41B-66D4-FECB-EDCC-06A8CEF432A7}"/>
                </a:ext>
              </a:extLst>
            </p:cNvPr>
            <p:cNvSpPr/>
            <p:nvPr/>
          </p:nvSpPr>
          <p:spPr>
            <a:xfrm>
              <a:off x="1102092" y="5381148"/>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71" name="Parentesi graffa aperta 70">
              <a:extLst>
                <a:ext uri="{FF2B5EF4-FFF2-40B4-BE49-F238E27FC236}">
                  <a16:creationId xmlns:a16="http://schemas.microsoft.com/office/drawing/2014/main" id="{74C101FA-BC31-4D3B-BEE4-5F46F169C0C9}"/>
                </a:ext>
              </a:extLst>
            </p:cNvPr>
            <p:cNvSpPr/>
            <p:nvPr/>
          </p:nvSpPr>
          <p:spPr>
            <a:xfrm>
              <a:off x="856959" y="4295396"/>
              <a:ext cx="134569" cy="1509959"/>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atin typeface="Century Gothic" panose="020B0502020202020204" pitchFamily="34" charset="0"/>
              </a:endParaRPr>
            </a:p>
          </p:txBody>
        </p:sp>
        <p:sp>
          <p:nvSpPr>
            <p:cNvPr id="72" name="CasellaDiTesto 71">
              <a:extLst>
                <a:ext uri="{FF2B5EF4-FFF2-40B4-BE49-F238E27FC236}">
                  <a16:creationId xmlns:a16="http://schemas.microsoft.com/office/drawing/2014/main" id="{8480AC07-685C-3B8C-D9F9-7D2859C5A318}"/>
                </a:ext>
              </a:extLst>
            </p:cNvPr>
            <p:cNvSpPr txBox="1"/>
            <p:nvPr/>
          </p:nvSpPr>
          <p:spPr>
            <a:xfrm>
              <a:off x="46716" y="4935504"/>
              <a:ext cx="944808" cy="27415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SATELLITE</a:t>
              </a:r>
              <a:endParaRPr lang="it-IT" sz="1200" b="1" dirty="0">
                <a:solidFill>
                  <a:schemeClr val="accent5">
                    <a:lumMod val="25000"/>
                  </a:schemeClr>
                </a:solidFill>
                <a:latin typeface="Century Gothic" panose="020B0502020202020204" pitchFamily="34" charset="0"/>
                <a:cs typeface="Calibri"/>
              </a:endParaRPr>
            </a:p>
          </p:txBody>
        </p:sp>
        <p:sp>
          <p:nvSpPr>
            <p:cNvPr id="73" name="CasellaDiTesto 72">
              <a:extLst>
                <a:ext uri="{FF2B5EF4-FFF2-40B4-BE49-F238E27FC236}">
                  <a16:creationId xmlns:a16="http://schemas.microsoft.com/office/drawing/2014/main" id="{02F910A3-D0FF-F7D4-3D97-A28D3A6D9B8B}"/>
                </a:ext>
              </a:extLst>
            </p:cNvPr>
            <p:cNvSpPr txBox="1"/>
            <p:nvPr/>
          </p:nvSpPr>
          <p:spPr>
            <a:xfrm>
              <a:off x="1647305" y="5314690"/>
              <a:ext cx="2670405" cy="218637"/>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Referente aziendale / Direttore sanitario</a:t>
              </a:r>
              <a:endParaRPr lang="it-IT" sz="1100" dirty="0">
                <a:latin typeface="Century Gothic" panose="020B0502020202020204" pitchFamily="34" charset="0"/>
                <a:cs typeface="Arial" panose="020B0604020202020204" pitchFamily="34" charset="0"/>
              </a:endParaRPr>
            </a:p>
          </p:txBody>
        </p:sp>
        <p:grpSp>
          <p:nvGrpSpPr>
            <p:cNvPr id="74" name="Gruppo 73">
              <a:extLst>
                <a:ext uri="{FF2B5EF4-FFF2-40B4-BE49-F238E27FC236}">
                  <a16:creationId xmlns:a16="http://schemas.microsoft.com/office/drawing/2014/main" id="{2D6B9E04-A97B-40EC-2B23-AC693F50B893}"/>
                </a:ext>
              </a:extLst>
            </p:cNvPr>
            <p:cNvGrpSpPr/>
            <p:nvPr/>
          </p:nvGrpSpPr>
          <p:grpSpPr>
            <a:xfrm>
              <a:off x="232631" y="2639862"/>
              <a:ext cx="4320319" cy="1547862"/>
              <a:chOff x="232631" y="2639862"/>
              <a:chExt cx="4320319" cy="1547862"/>
            </a:xfrm>
          </p:grpSpPr>
          <p:pic>
            <p:nvPicPr>
              <p:cNvPr id="84" name="Immagine 83">
                <a:extLst>
                  <a:ext uri="{FF2B5EF4-FFF2-40B4-BE49-F238E27FC236}">
                    <a16:creationId xmlns:a16="http://schemas.microsoft.com/office/drawing/2014/main" id="{892E132F-D8D0-FA6C-D266-D2C89DE99D6F}"/>
                  </a:ext>
                </a:extLst>
              </p:cNvPr>
              <p:cNvPicPr>
                <a:picLocks noChangeAspect="1"/>
              </p:cNvPicPr>
              <p:nvPr/>
            </p:nvPicPr>
            <p:blipFill>
              <a:blip r:embed="rId2"/>
              <a:stretch>
                <a:fillRect/>
              </a:stretch>
            </p:blipFill>
            <p:spPr>
              <a:xfrm>
                <a:off x="1191080" y="2734054"/>
                <a:ext cx="300245" cy="288539"/>
              </a:xfrm>
              <a:prstGeom prst="rect">
                <a:avLst/>
              </a:prstGeom>
            </p:spPr>
          </p:pic>
          <p:pic>
            <p:nvPicPr>
              <p:cNvPr id="85" name="Immagine 49">
                <a:extLst>
                  <a:ext uri="{FF2B5EF4-FFF2-40B4-BE49-F238E27FC236}">
                    <a16:creationId xmlns:a16="http://schemas.microsoft.com/office/drawing/2014/main" id="{D1090E34-DF56-FB7C-E2A9-2DC424F36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286" y="3280201"/>
                <a:ext cx="289380" cy="289196"/>
              </a:xfrm>
              <a:prstGeom prst="rect">
                <a:avLst/>
              </a:prstGeom>
            </p:spPr>
          </p:pic>
          <p:sp>
            <p:nvSpPr>
              <p:cNvPr id="86" name="Rounded Rectangle 2">
                <a:extLst>
                  <a:ext uri="{FF2B5EF4-FFF2-40B4-BE49-F238E27FC236}">
                    <a16:creationId xmlns:a16="http://schemas.microsoft.com/office/drawing/2014/main" id="{B19AC3F9-C258-09BD-FD89-BBC855FB6DE7}"/>
                  </a:ext>
                </a:extLst>
              </p:cNvPr>
              <p:cNvSpPr/>
              <p:nvPr/>
            </p:nvSpPr>
            <p:spPr>
              <a:xfrm>
                <a:off x="1102088" y="3214875"/>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87" name="Rounded Rectangle 2">
                <a:extLst>
                  <a:ext uri="{FF2B5EF4-FFF2-40B4-BE49-F238E27FC236}">
                    <a16:creationId xmlns:a16="http://schemas.microsoft.com/office/drawing/2014/main" id="{7DF658D8-3756-4F4B-BA2C-DF8142306670}"/>
                  </a:ext>
                </a:extLst>
              </p:cNvPr>
              <p:cNvSpPr/>
              <p:nvPr/>
            </p:nvSpPr>
            <p:spPr>
              <a:xfrm>
                <a:off x="1111703" y="2674962"/>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pic>
            <p:nvPicPr>
              <p:cNvPr id="88" name="Picture 60">
                <a:extLst>
                  <a:ext uri="{FF2B5EF4-FFF2-40B4-BE49-F238E27FC236}">
                    <a16:creationId xmlns:a16="http://schemas.microsoft.com/office/drawing/2014/main" id="{D8E95266-9E93-1F31-F9CA-6771573116A9}"/>
                  </a:ext>
                </a:extLst>
              </p:cNvPr>
              <p:cNvPicPr>
                <a:picLocks noChangeAspect="1"/>
              </p:cNvPicPr>
              <p:nvPr/>
            </p:nvPicPr>
            <p:blipFill>
              <a:blip r:embed="rId4"/>
              <a:stretch>
                <a:fillRect/>
              </a:stretch>
            </p:blipFill>
            <p:spPr>
              <a:xfrm>
                <a:off x="1133884" y="3782464"/>
                <a:ext cx="406519" cy="376795"/>
              </a:xfrm>
              <a:prstGeom prst="rect">
                <a:avLst/>
              </a:prstGeom>
            </p:spPr>
          </p:pic>
          <p:sp>
            <p:nvSpPr>
              <p:cNvPr id="89" name="Rounded Rectangle 2">
                <a:extLst>
                  <a:ext uri="{FF2B5EF4-FFF2-40B4-BE49-F238E27FC236}">
                    <a16:creationId xmlns:a16="http://schemas.microsoft.com/office/drawing/2014/main" id="{8B67BFD4-6C71-9456-0B79-FB3BEAAC8B8E}"/>
                  </a:ext>
                </a:extLst>
              </p:cNvPr>
              <p:cNvSpPr/>
              <p:nvPr/>
            </p:nvSpPr>
            <p:spPr>
              <a:xfrm>
                <a:off x="1102088" y="3760714"/>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90" name="Parentesi graffa aperta 89">
                <a:extLst>
                  <a:ext uri="{FF2B5EF4-FFF2-40B4-BE49-F238E27FC236}">
                    <a16:creationId xmlns:a16="http://schemas.microsoft.com/office/drawing/2014/main" id="{C5EE6CCB-A536-182D-97A0-FD403FAE4BDA}"/>
                  </a:ext>
                </a:extLst>
              </p:cNvPr>
              <p:cNvSpPr/>
              <p:nvPr/>
            </p:nvSpPr>
            <p:spPr>
              <a:xfrm>
                <a:off x="856955" y="2674962"/>
                <a:ext cx="134569" cy="1509959"/>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atin typeface="Century Gothic" panose="020B0502020202020204" pitchFamily="34" charset="0"/>
                </a:endParaRPr>
              </a:p>
            </p:txBody>
          </p:sp>
          <p:sp>
            <p:nvSpPr>
              <p:cNvPr id="91" name="CasellaDiTesto 90">
                <a:extLst>
                  <a:ext uri="{FF2B5EF4-FFF2-40B4-BE49-F238E27FC236}">
                    <a16:creationId xmlns:a16="http://schemas.microsoft.com/office/drawing/2014/main" id="{A3B1F874-E99A-5456-D1CE-3F45C1F00862}"/>
                  </a:ext>
                </a:extLst>
              </p:cNvPr>
              <p:cNvSpPr txBox="1"/>
              <p:nvPr/>
            </p:nvSpPr>
            <p:spPr>
              <a:xfrm>
                <a:off x="232631" y="3315071"/>
                <a:ext cx="652731" cy="27415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HUB</a:t>
                </a:r>
                <a:endParaRPr lang="it-IT" sz="1200" b="1" dirty="0">
                  <a:solidFill>
                    <a:schemeClr val="accent5">
                      <a:lumMod val="25000"/>
                    </a:schemeClr>
                  </a:solidFill>
                  <a:latin typeface="Century Gothic" panose="020B0502020202020204" pitchFamily="34" charset="0"/>
                  <a:cs typeface="Calibri"/>
                </a:endParaRPr>
              </a:p>
            </p:txBody>
          </p:sp>
          <p:sp>
            <p:nvSpPr>
              <p:cNvPr id="92" name="CasellaDiTesto 91">
                <a:extLst>
                  <a:ext uri="{FF2B5EF4-FFF2-40B4-BE49-F238E27FC236}">
                    <a16:creationId xmlns:a16="http://schemas.microsoft.com/office/drawing/2014/main" id="{54444793-A57E-B951-336F-2D70BEA3E0B7}"/>
                  </a:ext>
                </a:extLst>
              </p:cNvPr>
              <p:cNvSpPr txBox="1"/>
              <p:nvPr/>
            </p:nvSpPr>
            <p:spPr>
              <a:xfrm>
                <a:off x="1647305" y="3199377"/>
                <a:ext cx="1872186" cy="218637"/>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Responsabile HUB (UO)</a:t>
                </a:r>
                <a:endParaRPr lang="it-IT" sz="1100" dirty="0">
                  <a:latin typeface="Century Gothic" panose="020B0502020202020204" pitchFamily="34" charset="0"/>
                  <a:cs typeface="Arial" panose="020B0604020202020204" pitchFamily="34" charset="0"/>
                </a:endParaRPr>
              </a:p>
            </p:txBody>
          </p:sp>
          <p:sp>
            <p:nvSpPr>
              <p:cNvPr id="93" name="CasellaDiTesto 92">
                <a:extLst>
                  <a:ext uri="{FF2B5EF4-FFF2-40B4-BE49-F238E27FC236}">
                    <a16:creationId xmlns:a16="http://schemas.microsoft.com/office/drawing/2014/main" id="{BF073A03-EC0C-787C-3AF4-7F649390A84F}"/>
                  </a:ext>
                </a:extLst>
              </p:cNvPr>
              <p:cNvSpPr txBox="1"/>
              <p:nvPr/>
            </p:nvSpPr>
            <p:spPr>
              <a:xfrm>
                <a:off x="1647305" y="3759251"/>
                <a:ext cx="2576305" cy="218637"/>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Referente aziendale / Direttore sanitario</a:t>
                </a:r>
                <a:endParaRPr lang="it-IT" sz="1100" dirty="0">
                  <a:latin typeface="Century Gothic" panose="020B0502020202020204" pitchFamily="34" charset="0"/>
                  <a:cs typeface="Arial" panose="020B0604020202020204" pitchFamily="34" charset="0"/>
                </a:endParaRPr>
              </a:p>
            </p:txBody>
          </p:sp>
          <p:sp>
            <p:nvSpPr>
              <p:cNvPr id="94" name="CasellaDiTesto 93">
                <a:extLst>
                  <a:ext uri="{FF2B5EF4-FFF2-40B4-BE49-F238E27FC236}">
                    <a16:creationId xmlns:a16="http://schemas.microsoft.com/office/drawing/2014/main" id="{6036A267-D9FB-055A-EDFA-CA3DABC64868}"/>
                  </a:ext>
                </a:extLst>
              </p:cNvPr>
              <p:cNvSpPr txBox="1"/>
              <p:nvPr/>
            </p:nvSpPr>
            <p:spPr>
              <a:xfrm>
                <a:off x="1647305" y="2639862"/>
                <a:ext cx="2905645" cy="218279"/>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Medico HUB (UO): Certificatore e Prescrittore</a:t>
                </a:r>
                <a:endParaRPr lang="it-IT" sz="1200" b="1" dirty="0">
                  <a:solidFill>
                    <a:schemeClr val="accent5">
                      <a:lumMod val="25000"/>
                    </a:schemeClr>
                  </a:solidFill>
                  <a:latin typeface="Century Gothic" panose="020B0502020202020204" pitchFamily="34" charset="0"/>
                  <a:cs typeface="Calibri"/>
                </a:endParaRPr>
              </a:p>
            </p:txBody>
          </p:sp>
        </p:grpSp>
        <p:grpSp>
          <p:nvGrpSpPr>
            <p:cNvPr id="75" name="Gruppo 74">
              <a:extLst>
                <a:ext uri="{FF2B5EF4-FFF2-40B4-BE49-F238E27FC236}">
                  <a16:creationId xmlns:a16="http://schemas.microsoft.com/office/drawing/2014/main" id="{28FBA13D-E1C9-C865-A69F-391D5DFAA003}"/>
                </a:ext>
              </a:extLst>
            </p:cNvPr>
            <p:cNvGrpSpPr/>
            <p:nvPr/>
          </p:nvGrpSpPr>
          <p:grpSpPr>
            <a:xfrm>
              <a:off x="182452" y="1483212"/>
              <a:ext cx="4370498" cy="1045959"/>
              <a:chOff x="182452" y="2639862"/>
              <a:chExt cx="4370498" cy="1045959"/>
            </a:xfrm>
          </p:grpSpPr>
          <p:pic>
            <p:nvPicPr>
              <p:cNvPr id="76" name="Immagine 75">
                <a:extLst>
                  <a:ext uri="{FF2B5EF4-FFF2-40B4-BE49-F238E27FC236}">
                    <a16:creationId xmlns:a16="http://schemas.microsoft.com/office/drawing/2014/main" id="{EA9D8353-AF0D-37EF-99D6-D4FB76C0908C}"/>
                  </a:ext>
                </a:extLst>
              </p:cNvPr>
              <p:cNvPicPr>
                <a:picLocks noChangeAspect="1"/>
              </p:cNvPicPr>
              <p:nvPr/>
            </p:nvPicPr>
            <p:blipFill>
              <a:blip r:embed="rId2"/>
              <a:stretch>
                <a:fillRect/>
              </a:stretch>
            </p:blipFill>
            <p:spPr>
              <a:xfrm>
                <a:off x="1191080" y="2734054"/>
                <a:ext cx="300245" cy="288539"/>
              </a:xfrm>
              <a:prstGeom prst="rect">
                <a:avLst/>
              </a:prstGeom>
            </p:spPr>
          </p:pic>
          <p:pic>
            <p:nvPicPr>
              <p:cNvPr id="77" name="Immagine 49">
                <a:extLst>
                  <a:ext uri="{FF2B5EF4-FFF2-40B4-BE49-F238E27FC236}">
                    <a16:creationId xmlns:a16="http://schemas.microsoft.com/office/drawing/2014/main" id="{99759452-22E5-EEDB-7265-A61F7811E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286" y="3280201"/>
                <a:ext cx="289380" cy="289196"/>
              </a:xfrm>
              <a:prstGeom prst="rect">
                <a:avLst/>
              </a:prstGeom>
            </p:spPr>
          </p:pic>
          <p:sp>
            <p:nvSpPr>
              <p:cNvPr id="78" name="Rounded Rectangle 2">
                <a:extLst>
                  <a:ext uri="{FF2B5EF4-FFF2-40B4-BE49-F238E27FC236}">
                    <a16:creationId xmlns:a16="http://schemas.microsoft.com/office/drawing/2014/main" id="{C4B61C5F-4616-0E02-4D81-2A842F7B1DB2}"/>
                  </a:ext>
                </a:extLst>
              </p:cNvPr>
              <p:cNvSpPr/>
              <p:nvPr/>
            </p:nvSpPr>
            <p:spPr>
              <a:xfrm>
                <a:off x="1102088" y="3214875"/>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79" name="Rounded Rectangle 2">
                <a:extLst>
                  <a:ext uri="{FF2B5EF4-FFF2-40B4-BE49-F238E27FC236}">
                    <a16:creationId xmlns:a16="http://schemas.microsoft.com/office/drawing/2014/main" id="{07AB91B2-5A62-00CE-F529-784BFBFB1810}"/>
                  </a:ext>
                </a:extLst>
              </p:cNvPr>
              <p:cNvSpPr/>
              <p:nvPr/>
            </p:nvSpPr>
            <p:spPr>
              <a:xfrm>
                <a:off x="1111703" y="2674962"/>
                <a:ext cx="471741" cy="427010"/>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80" name="Parentesi graffa aperta 79">
                <a:extLst>
                  <a:ext uri="{FF2B5EF4-FFF2-40B4-BE49-F238E27FC236}">
                    <a16:creationId xmlns:a16="http://schemas.microsoft.com/office/drawing/2014/main" id="{DAB7DFAC-6A8E-8EDA-1F62-CCC05935DF3E}"/>
                  </a:ext>
                </a:extLst>
              </p:cNvPr>
              <p:cNvSpPr/>
              <p:nvPr/>
            </p:nvSpPr>
            <p:spPr>
              <a:xfrm>
                <a:off x="856955" y="2674962"/>
                <a:ext cx="124605" cy="1010859"/>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atin typeface="Century Gothic" panose="020B0502020202020204" pitchFamily="34" charset="0"/>
                </a:endParaRPr>
              </a:p>
            </p:txBody>
          </p:sp>
          <p:sp>
            <p:nvSpPr>
              <p:cNvPr id="81" name="CasellaDiTesto 80">
                <a:extLst>
                  <a:ext uri="{FF2B5EF4-FFF2-40B4-BE49-F238E27FC236}">
                    <a16:creationId xmlns:a16="http://schemas.microsoft.com/office/drawing/2014/main" id="{CEF4257F-381F-21EA-EBC3-2FB0C2B702F9}"/>
                  </a:ext>
                </a:extLst>
              </p:cNvPr>
              <p:cNvSpPr txBox="1"/>
              <p:nvPr/>
            </p:nvSpPr>
            <p:spPr>
              <a:xfrm>
                <a:off x="182452" y="3030319"/>
                <a:ext cx="652731" cy="27415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SPOKE</a:t>
                </a:r>
                <a:endParaRPr lang="it-IT" sz="1200" b="1" dirty="0">
                  <a:solidFill>
                    <a:schemeClr val="accent5">
                      <a:lumMod val="25000"/>
                    </a:schemeClr>
                  </a:solidFill>
                  <a:latin typeface="Century Gothic" panose="020B0502020202020204" pitchFamily="34" charset="0"/>
                  <a:cs typeface="Calibri"/>
                </a:endParaRPr>
              </a:p>
            </p:txBody>
          </p:sp>
          <p:sp>
            <p:nvSpPr>
              <p:cNvPr id="82" name="CasellaDiTesto 81">
                <a:extLst>
                  <a:ext uri="{FF2B5EF4-FFF2-40B4-BE49-F238E27FC236}">
                    <a16:creationId xmlns:a16="http://schemas.microsoft.com/office/drawing/2014/main" id="{D96A4ADA-6F24-D0F4-8B41-7E22C5B2DE69}"/>
                  </a:ext>
                </a:extLst>
              </p:cNvPr>
              <p:cNvSpPr txBox="1"/>
              <p:nvPr/>
            </p:nvSpPr>
            <p:spPr>
              <a:xfrm>
                <a:off x="1647305" y="3199377"/>
                <a:ext cx="1872186" cy="218637"/>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Responsabile HUB (UO)</a:t>
                </a:r>
                <a:endParaRPr lang="it-IT" sz="1100" dirty="0">
                  <a:latin typeface="Century Gothic" panose="020B0502020202020204" pitchFamily="34" charset="0"/>
                  <a:cs typeface="Arial" panose="020B0604020202020204" pitchFamily="34" charset="0"/>
                </a:endParaRPr>
              </a:p>
            </p:txBody>
          </p:sp>
          <p:sp>
            <p:nvSpPr>
              <p:cNvPr id="83" name="CasellaDiTesto 82">
                <a:extLst>
                  <a:ext uri="{FF2B5EF4-FFF2-40B4-BE49-F238E27FC236}">
                    <a16:creationId xmlns:a16="http://schemas.microsoft.com/office/drawing/2014/main" id="{F17849AB-5DFA-A65A-03B9-22BA393872EF}"/>
                  </a:ext>
                </a:extLst>
              </p:cNvPr>
              <p:cNvSpPr txBox="1"/>
              <p:nvPr/>
            </p:nvSpPr>
            <p:spPr>
              <a:xfrm>
                <a:off x="1647305" y="2639862"/>
                <a:ext cx="2905645" cy="471774"/>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Medico SPOKE (UO): Certificazione provvisoria e Prescrizione</a:t>
                </a:r>
                <a:endParaRPr lang="it-IT" sz="1200" b="1" dirty="0">
                  <a:solidFill>
                    <a:schemeClr val="accent5">
                      <a:lumMod val="25000"/>
                    </a:schemeClr>
                  </a:solidFill>
                  <a:latin typeface="Century Gothic" panose="020B0502020202020204" pitchFamily="34" charset="0"/>
                  <a:cs typeface="Calibri"/>
                </a:endParaRPr>
              </a:p>
            </p:txBody>
          </p:sp>
        </p:grpSp>
      </p:grpSp>
      <p:sp>
        <p:nvSpPr>
          <p:cNvPr id="95" name="Rettangolo 94">
            <a:extLst>
              <a:ext uri="{FF2B5EF4-FFF2-40B4-BE49-F238E27FC236}">
                <a16:creationId xmlns:a16="http://schemas.microsoft.com/office/drawing/2014/main" id="{613266A6-2F91-3B6D-8E9D-53E5E2CD39E2}"/>
              </a:ext>
            </a:extLst>
          </p:cNvPr>
          <p:cNvSpPr/>
          <p:nvPr/>
        </p:nvSpPr>
        <p:spPr>
          <a:xfrm>
            <a:off x="280256" y="913514"/>
            <a:ext cx="7602858" cy="461665"/>
          </a:xfrm>
          <a:prstGeom prst="rect">
            <a:avLst/>
          </a:prstGeom>
        </p:spPr>
        <p:txBody>
          <a:bodyPr wrap="square">
            <a:spAutoFit/>
          </a:bodyPr>
          <a:lstStyle/>
          <a:p>
            <a:r>
              <a:rPr lang="it-IT" sz="2400" b="1" dirty="0">
                <a:solidFill>
                  <a:srgbClr val="003D6A"/>
                </a:solidFill>
              </a:rPr>
              <a:t>Rete Complessa</a:t>
            </a:r>
            <a:endParaRPr lang="en-GB" b="1" dirty="0">
              <a:solidFill>
                <a:srgbClr val="003D6A"/>
              </a:solidFill>
            </a:endParaRPr>
          </a:p>
        </p:txBody>
      </p:sp>
      <p:sp>
        <p:nvSpPr>
          <p:cNvPr id="96" name="CasellaDiTesto 95">
            <a:extLst>
              <a:ext uri="{FF2B5EF4-FFF2-40B4-BE49-F238E27FC236}">
                <a16:creationId xmlns:a16="http://schemas.microsoft.com/office/drawing/2014/main" id="{B67FC87F-D44D-6B8C-0CDF-CFCD288E3F5C}"/>
              </a:ext>
            </a:extLst>
          </p:cNvPr>
          <p:cNvSpPr txBox="1"/>
          <p:nvPr/>
        </p:nvSpPr>
        <p:spPr>
          <a:xfrm>
            <a:off x="280256"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Modello Organizzativo 2/2</a:t>
            </a:r>
          </a:p>
        </p:txBody>
      </p:sp>
    </p:spTree>
    <p:extLst>
      <p:ext uri="{BB962C8B-B14F-4D97-AF65-F5344CB8AC3E}">
        <p14:creationId xmlns:p14="http://schemas.microsoft.com/office/powerpoint/2010/main" val="320522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8834A1FB-C8ED-E6F8-2BA6-6DA698689DA8}"/>
              </a:ext>
            </a:extLst>
          </p:cNvPr>
          <p:cNvGrpSpPr/>
          <p:nvPr/>
        </p:nvGrpSpPr>
        <p:grpSpPr>
          <a:xfrm>
            <a:off x="442181" y="1593387"/>
            <a:ext cx="500794" cy="2296336"/>
            <a:chOff x="346931" y="1967796"/>
            <a:chExt cx="488380" cy="2347317"/>
          </a:xfrm>
        </p:grpSpPr>
        <p:sp>
          <p:nvSpPr>
            <p:cNvPr id="7" name="Rettangolo 6">
              <a:extLst>
                <a:ext uri="{FF2B5EF4-FFF2-40B4-BE49-F238E27FC236}">
                  <a16:creationId xmlns:a16="http://schemas.microsoft.com/office/drawing/2014/main" id="{8197399D-AA27-4E69-8202-CC6E6FBEF56A}"/>
                </a:ext>
              </a:extLst>
            </p:cNvPr>
            <p:cNvSpPr/>
            <p:nvPr/>
          </p:nvSpPr>
          <p:spPr>
            <a:xfrm>
              <a:off x="346931" y="1967796"/>
              <a:ext cx="108000" cy="2347317"/>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ttangolo 7">
              <a:extLst>
                <a:ext uri="{FF2B5EF4-FFF2-40B4-BE49-F238E27FC236}">
                  <a16:creationId xmlns:a16="http://schemas.microsoft.com/office/drawing/2014/main" id="{35D3CBEE-73A9-4F8A-8202-4B23EB15B6B7}"/>
                </a:ext>
              </a:extLst>
            </p:cNvPr>
            <p:cNvSpPr/>
            <p:nvPr/>
          </p:nvSpPr>
          <p:spPr>
            <a:xfrm>
              <a:off x="421479" y="3604666"/>
              <a:ext cx="413832" cy="108001"/>
            </a:xfrm>
            <a:prstGeom prst="rect">
              <a:avLst/>
            </a:prstGeom>
            <a:solidFill>
              <a:srgbClr val="00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ttangolo 6">
            <a:extLst>
              <a:ext uri="{FF2B5EF4-FFF2-40B4-BE49-F238E27FC236}">
                <a16:creationId xmlns:a16="http://schemas.microsoft.com/office/drawing/2014/main" id="{BA3C224E-EAAE-8720-FC17-ACF78CED503E}"/>
              </a:ext>
            </a:extLst>
          </p:cNvPr>
          <p:cNvSpPr/>
          <p:nvPr/>
        </p:nvSpPr>
        <p:spPr>
          <a:xfrm>
            <a:off x="442181" y="1854941"/>
            <a:ext cx="110745" cy="2497984"/>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612E8B59-4455-950B-B0B7-D24CCD09C666}"/>
              </a:ext>
            </a:extLst>
          </p:cNvPr>
          <p:cNvSpPr txBox="1"/>
          <p:nvPr/>
        </p:nvSpPr>
        <p:spPr>
          <a:xfrm>
            <a:off x="1069795" y="2067505"/>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02 - Diagramma di Flusso e Profili Coinvolti</a:t>
            </a:r>
          </a:p>
        </p:txBody>
      </p:sp>
      <p:sp>
        <p:nvSpPr>
          <p:cNvPr id="10" name="CasellaDiTesto 9">
            <a:extLst>
              <a:ext uri="{FF2B5EF4-FFF2-40B4-BE49-F238E27FC236}">
                <a16:creationId xmlns:a16="http://schemas.microsoft.com/office/drawing/2014/main" id="{34ED3C08-8497-4D9C-BBCF-AB52BDEF4FD6}"/>
              </a:ext>
            </a:extLst>
          </p:cNvPr>
          <p:cNvSpPr txBox="1"/>
          <p:nvPr/>
        </p:nvSpPr>
        <p:spPr>
          <a:xfrm>
            <a:off x="1069795" y="2541623"/>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03 - Modello Organizzativo</a:t>
            </a:r>
          </a:p>
        </p:txBody>
      </p:sp>
      <p:sp>
        <p:nvSpPr>
          <p:cNvPr id="11" name="CasellaDiTesto 9">
            <a:extLst>
              <a:ext uri="{FF2B5EF4-FFF2-40B4-BE49-F238E27FC236}">
                <a16:creationId xmlns:a16="http://schemas.microsoft.com/office/drawing/2014/main" id="{9C3DE8F8-EA85-4F96-A24F-9444A87939F8}"/>
              </a:ext>
            </a:extLst>
          </p:cNvPr>
          <p:cNvSpPr txBox="1"/>
          <p:nvPr/>
        </p:nvSpPr>
        <p:spPr>
          <a:xfrm>
            <a:off x="1069795" y="3015741"/>
            <a:ext cx="9431079" cy="461665"/>
          </a:xfrm>
          <a:prstGeom prst="rect">
            <a:avLst/>
          </a:prstGeom>
          <a:solidFill>
            <a:srgbClr val="012B51"/>
          </a:solidFill>
        </p:spPr>
        <p:txBody>
          <a:bodyPr wrap="square" rtlCol="0">
            <a:spAutoFit/>
          </a:bodyPr>
          <a:lstStyle>
            <a:defPPr>
              <a:defRPr lang="en-US"/>
            </a:defPPr>
            <a:lvl1pPr>
              <a:defRPr kumimoji="0" sz="2400" b="1" i="0" u="none" strike="noStrike" cap="none" spc="0" normalizeH="0" baseline="0">
                <a:ln>
                  <a:noFill/>
                </a:ln>
                <a:solidFill>
                  <a:schemeClr val="bg1"/>
                </a:solidFill>
                <a:effectLst/>
                <a:uLnTx/>
                <a:uFillTx/>
              </a:defRPr>
            </a:lvl1pPr>
          </a:lstStyle>
          <a:p>
            <a:r>
              <a:rPr lang="it-IT" dirty="0"/>
              <a:t>04 - Login</a:t>
            </a:r>
          </a:p>
        </p:txBody>
      </p:sp>
      <p:sp>
        <p:nvSpPr>
          <p:cNvPr id="13" name="CasellaDiTesto 9">
            <a:extLst>
              <a:ext uri="{FF2B5EF4-FFF2-40B4-BE49-F238E27FC236}">
                <a16:creationId xmlns:a16="http://schemas.microsoft.com/office/drawing/2014/main" id="{7D007E76-AC74-40AB-972F-30BA53CD3799}"/>
              </a:ext>
            </a:extLst>
          </p:cNvPr>
          <p:cNvSpPr txBox="1"/>
          <p:nvPr/>
        </p:nvSpPr>
        <p:spPr>
          <a:xfrm>
            <a:off x="1069795" y="3489859"/>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05 - Profilo Applicativo: Referente Regionale</a:t>
            </a:r>
          </a:p>
        </p:txBody>
      </p:sp>
      <p:sp>
        <p:nvSpPr>
          <p:cNvPr id="9" name="CasellaDiTesto 9">
            <a:extLst>
              <a:ext uri="{FF2B5EF4-FFF2-40B4-BE49-F238E27FC236}">
                <a16:creationId xmlns:a16="http://schemas.microsoft.com/office/drawing/2014/main" id="{A2750B31-D67A-DC43-8378-278731AF93C2}"/>
              </a:ext>
            </a:extLst>
          </p:cNvPr>
          <p:cNvSpPr txBox="1"/>
          <p:nvPr/>
        </p:nvSpPr>
        <p:spPr>
          <a:xfrm>
            <a:off x="1069795" y="159338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01 - Introduzione</a:t>
            </a:r>
          </a:p>
        </p:txBody>
      </p:sp>
      <p:sp>
        <p:nvSpPr>
          <p:cNvPr id="14" name="CasellaDiTesto 9">
            <a:extLst>
              <a:ext uri="{FF2B5EF4-FFF2-40B4-BE49-F238E27FC236}">
                <a16:creationId xmlns:a16="http://schemas.microsoft.com/office/drawing/2014/main" id="{A708A207-B0A2-7B51-DA74-1B7253732487}"/>
              </a:ext>
            </a:extLst>
          </p:cNvPr>
          <p:cNvSpPr txBox="1"/>
          <p:nvPr/>
        </p:nvSpPr>
        <p:spPr>
          <a:xfrm>
            <a:off x="1069792" y="396397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06 - Canale di Assistenza</a:t>
            </a:r>
          </a:p>
        </p:txBody>
      </p:sp>
      <p:sp>
        <p:nvSpPr>
          <p:cNvPr id="3" name="CasellaDiTesto 2">
            <a:extLst>
              <a:ext uri="{FF2B5EF4-FFF2-40B4-BE49-F238E27FC236}">
                <a16:creationId xmlns:a16="http://schemas.microsoft.com/office/drawing/2014/main" id="{213965B8-9183-D00B-A57C-84E6C587EDC1}"/>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Indice</a:t>
            </a:r>
          </a:p>
        </p:txBody>
      </p:sp>
    </p:spTree>
    <p:extLst>
      <p:ext uri="{BB962C8B-B14F-4D97-AF65-F5344CB8AC3E}">
        <p14:creationId xmlns:p14="http://schemas.microsoft.com/office/powerpoint/2010/main" val="653356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2F921454-1ACE-4CE0-BF6B-8F1AA90EDE52}"/>
              </a:ext>
            </a:extLst>
          </p:cNvPr>
          <p:cNvSpPr txBox="1">
            <a:spLocks/>
          </p:cNvSpPr>
          <p:nvPr/>
        </p:nvSpPr>
        <p:spPr>
          <a:xfrm>
            <a:off x="569842" y="815009"/>
            <a:ext cx="10356576" cy="5483453"/>
          </a:xfrm>
          <a:prstGeom prst="rect">
            <a:avLst/>
          </a:prstGeom>
        </p:spPr>
        <p:txBody>
          <a:bodyPr vert="horz" lIns="91440" tIns="45720" rIns="91440" bIns="45720" rtlCol="0" anchor="b">
            <a:noAutofit/>
          </a:bodyPr>
          <a:lstStyle>
            <a:lvl1pPr>
              <a:lnSpc>
                <a:spcPct val="90000"/>
              </a:lnSpc>
              <a:spcBef>
                <a:spcPct val="0"/>
              </a:spcBef>
              <a:buNone/>
              <a:defRPr sz="2200" b="1" u="none">
                <a:solidFill>
                  <a:srgbClr val="003D6A"/>
                </a:solidFill>
                <a:latin typeface="Barlow Condensed" panose="00000506000000000000" pitchFamily="2" charset="0"/>
                <a:ea typeface="+mj-ea"/>
                <a:cs typeface="Calibri" panose="020F0502020204030204" pitchFamily="34" charset="0"/>
              </a:defRPr>
            </a:lvl1pPr>
          </a:lstStyle>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p:txBody>
      </p:sp>
      <p:sp>
        <p:nvSpPr>
          <p:cNvPr id="5" name="CasellaDiTesto 4">
            <a:extLst>
              <a:ext uri="{FF2B5EF4-FFF2-40B4-BE49-F238E27FC236}">
                <a16:creationId xmlns:a16="http://schemas.microsoft.com/office/drawing/2014/main" id="{12D293C6-0B52-1C1B-59F0-78B1D9806613}"/>
              </a:ext>
            </a:extLst>
          </p:cNvPr>
          <p:cNvSpPr txBox="1"/>
          <p:nvPr/>
        </p:nvSpPr>
        <p:spPr>
          <a:xfrm>
            <a:off x="280256"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04 - Login 1/3</a:t>
            </a:r>
          </a:p>
        </p:txBody>
      </p:sp>
      <p:sp>
        <p:nvSpPr>
          <p:cNvPr id="8" name="Rettangolo 7">
            <a:extLst>
              <a:ext uri="{FF2B5EF4-FFF2-40B4-BE49-F238E27FC236}">
                <a16:creationId xmlns:a16="http://schemas.microsoft.com/office/drawing/2014/main" id="{B7C36029-2E6F-3BA2-31B8-5DAA580CB1D2}"/>
              </a:ext>
            </a:extLst>
          </p:cNvPr>
          <p:cNvSpPr/>
          <p:nvPr/>
        </p:nvSpPr>
        <p:spPr>
          <a:xfrm>
            <a:off x="280256" y="913514"/>
            <a:ext cx="7602858" cy="461665"/>
          </a:xfrm>
          <a:prstGeom prst="rect">
            <a:avLst/>
          </a:prstGeom>
        </p:spPr>
        <p:txBody>
          <a:bodyPr wrap="square">
            <a:spAutoFit/>
          </a:bodyPr>
          <a:lstStyle/>
          <a:p>
            <a:r>
              <a:rPr lang="it-IT" sz="2400" b="1" dirty="0">
                <a:solidFill>
                  <a:srgbClr val="003D6A"/>
                </a:solidFill>
              </a:rPr>
              <a:t>Accesso e Autenticazione</a:t>
            </a:r>
            <a:endParaRPr lang="en-GB" b="1" dirty="0">
              <a:solidFill>
                <a:srgbClr val="003D6A"/>
              </a:solidFill>
            </a:endParaRPr>
          </a:p>
        </p:txBody>
      </p:sp>
      <p:pic>
        <p:nvPicPr>
          <p:cNvPr id="11" name="Immagine 10">
            <a:extLst>
              <a:ext uri="{FF2B5EF4-FFF2-40B4-BE49-F238E27FC236}">
                <a16:creationId xmlns:a16="http://schemas.microsoft.com/office/drawing/2014/main" id="{153A1B90-6DC1-C3C5-05E6-A65BBC113BF1}"/>
              </a:ext>
            </a:extLst>
          </p:cNvPr>
          <p:cNvPicPr>
            <a:picLocks noChangeAspect="1"/>
          </p:cNvPicPr>
          <p:nvPr/>
        </p:nvPicPr>
        <p:blipFill rotWithShape="1">
          <a:blip r:embed="rId2"/>
          <a:srcRect t="8159" b="5278"/>
          <a:stretch/>
        </p:blipFill>
        <p:spPr>
          <a:xfrm>
            <a:off x="7208158" y="963460"/>
            <a:ext cx="4798836" cy="2336643"/>
          </a:xfrm>
          <a:prstGeom prst="rect">
            <a:avLst/>
          </a:prstGeom>
          <a:ln>
            <a:solidFill>
              <a:srgbClr val="012B51"/>
            </a:solidFill>
          </a:ln>
        </p:spPr>
      </p:pic>
      <p:pic>
        <p:nvPicPr>
          <p:cNvPr id="13" name="Immagine 12">
            <a:extLst>
              <a:ext uri="{FF2B5EF4-FFF2-40B4-BE49-F238E27FC236}">
                <a16:creationId xmlns:a16="http://schemas.microsoft.com/office/drawing/2014/main" id="{22828C38-8F1D-82D5-1EC5-CCF5258DF97A}"/>
              </a:ext>
            </a:extLst>
          </p:cNvPr>
          <p:cNvPicPr>
            <a:picLocks noChangeAspect="1"/>
          </p:cNvPicPr>
          <p:nvPr/>
        </p:nvPicPr>
        <p:blipFill rotWithShape="1">
          <a:blip r:embed="rId3"/>
          <a:srcRect t="8160" b="5555"/>
          <a:stretch/>
        </p:blipFill>
        <p:spPr>
          <a:xfrm>
            <a:off x="5467538" y="2657152"/>
            <a:ext cx="4849091" cy="2353536"/>
          </a:xfrm>
          <a:prstGeom prst="rect">
            <a:avLst/>
          </a:prstGeom>
          <a:ln>
            <a:solidFill>
              <a:srgbClr val="012B51"/>
            </a:solidFill>
          </a:ln>
        </p:spPr>
      </p:pic>
      <p:sp>
        <p:nvSpPr>
          <p:cNvPr id="4" name="Rettangolo 3">
            <a:extLst>
              <a:ext uri="{FF2B5EF4-FFF2-40B4-BE49-F238E27FC236}">
                <a16:creationId xmlns:a16="http://schemas.microsoft.com/office/drawing/2014/main" id="{13616762-A853-7E68-B23B-6454B72EA947}"/>
              </a:ext>
            </a:extLst>
          </p:cNvPr>
          <p:cNvSpPr/>
          <p:nvPr/>
        </p:nvSpPr>
        <p:spPr>
          <a:xfrm>
            <a:off x="419099" y="1426059"/>
            <a:ext cx="4079663" cy="4583242"/>
          </a:xfrm>
          <a:prstGeom prst="rect">
            <a:avLst/>
          </a:prstGeom>
          <a:noFill/>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Di seguito i passaggi per accedere all'applicativo di Malattie Rare.</a:t>
            </a:r>
            <a:br>
              <a:rPr lang="it-IT" sz="1400" dirty="0">
                <a:ea typeface="Times New Roman" panose="02020603050405020304" pitchFamily="18" charset="0"/>
                <a:cs typeface="Calibri" panose="020F0502020204030204" pitchFamily="34" charset="0"/>
              </a:rPr>
            </a:br>
            <a:r>
              <a:rPr lang="it-IT" sz="1400" b="1" dirty="0">
                <a:ea typeface="Times New Roman" panose="02020603050405020304" pitchFamily="18" charset="0"/>
                <a:cs typeface="Calibri" panose="020F0502020204030204" pitchFamily="34" charset="0"/>
              </a:rPr>
              <a:t>Passaggio 1. Accesso all’applicativo</a:t>
            </a: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utilizza il seguente link: [Inserire l'indirizzo web qui].</a:t>
            </a:r>
            <a:br>
              <a:rPr lang="it-IT" sz="1400" dirty="0">
                <a:ea typeface="Times New Roman" panose="02020603050405020304" pitchFamily="18" charset="0"/>
                <a:cs typeface="Calibri" panose="020F0502020204030204" pitchFamily="34" charset="0"/>
              </a:rPr>
            </a:br>
            <a:r>
              <a:rPr lang="it-IT" sz="1400" b="1" dirty="0">
                <a:ea typeface="Times New Roman" panose="02020603050405020304" pitchFamily="18" charset="0"/>
                <a:cs typeface="Calibri" panose="020F0502020204030204" pitchFamily="34" charset="0"/>
              </a:rPr>
              <a:t>Passaggio 2. Autenticazione</a:t>
            </a:r>
          </a:p>
          <a:p>
            <a:pPr marL="285750" indent="-285750">
              <a:lnSpc>
                <a:spcPct val="150000"/>
              </a:lnSpc>
              <a:buFont typeface="Arial" panose="020B0604020202020204" pitchFamily="34" charset="0"/>
              <a:buChar char="•"/>
            </a:pPr>
            <a:r>
              <a:rPr lang="it-IT" sz="1400" dirty="0">
                <a:ea typeface="Times New Roman" panose="02020603050405020304" pitchFamily="18" charset="0"/>
                <a:cs typeface="Calibri" panose="020F0502020204030204" pitchFamily="34" charset="0"/>
              </a:rPr>
              <a:t>utilizza il bottone ‘</a:t>
            </a:r>
            <a:r>
              <a:rPr lang="it-IT" sz="1400" b="1" dirty="0">
                <a:solidFill>
                  <a:srgbClr val="012B51"/>
                </a:solidFill>
                <a:ea typeface="Times New Roman" panose="02020603050405020304" pitchFamily="18" charset="0"/>
                <a:cs typeface="Calibri" panose="020F0502020204030204" pitchFamily="34" charset="0"/>
              </a:rPr>
              <a:t>Login tramite SPID</a:t>
            </a:r>
            <a:r>
              <a:rPr lang="it-IT" sz="1400" dirty="0">
                <a:ea typeface="Times New Roman" panose="02020603050405020304" pitchFamily="18" charset="0"/>
                <a:cs typeface="Calibri" panose="020F0502020204030204" pitchFamily="34" charset="0"/>
              </a:rPr>
              <a:t>’ </a:t>
            </a:r>
            <a:r>
              <a:rPr lang="it-IT" sz="1400" b="1" dirty="0">
                <a:solidFill>
                  <a:srgbClr val="FF0000"/>
                </a:solidFill>
                <a:cs typeface="Calibri" panose="020F0502020204030204" pitchFamily="34" charset="0"/>
              </a:rPr>
              <a:t>(1)</a:t>
            </a:r>
            <a:endParaRPr lang="it-IT" sz="1400" dirty="0">
              <a:ea typeface="Times New Roman" panose="02020603050405020304" pitchFamily="18" charset="0"/>
              <a:cs typeface="Calibri" panose="020F0502020204030204" pitchFamily="34" charset="0"/>
            </a:endParaRPr>
          </a:p>
          <a:p>
            <a:pPr marL="285750" indent="-285750">
              <a:lnSpc>
                <a:spcPct val="150000"/>
              </a:lnSpc>
              <a:buFont typeface="Arial" panose="020B0604020202020204" pitchFamily="34" charset="0"/>
              <a:buChar char="•"/>
            </a:pPr>
            <a:r>
              <a:rPr lang="it-IT" sz="1400" dirty="0">
                <a:ea typeface="Times New Roman" panose="02020603050405020304" pitchFamily="18" charset="0"/>
                <a:cs typeface="Calibri" panose="020F0502020204030204" pitchFamily="34" charset="0"/>
              </a:rPr>
              <a:t>seleziona l’opzione ’</a:t>
            </a:r>
            <a:r>
              <a:rPr lang="it-IT" sz="1400" b="1" dirty="0">
                <a:solidFill>
                  <a:srgbClr val="012B51"/>
                </a:solidFill>
                <a:ea typeface="Times New Roman" panose="02020603050405020304" pitchFamily="18" charset="0"/>
                <a:cs typeface="Calibri" panose="020F0502020204030204" pitchFamily="34" charset="0"/>
              </a:rPr>
              <a:t>Entra con SPID</a:t>
            </a:r>
            <a:r>
              <a:rPr lang="it-IT" sz="1400" dirty="0">
                <a:ea typeface="Times New Roman" panose="02020603050405020304" pitchFamily="18" charset="0"/>
                <a:cs typeface="Calibri" panose="020F0502020204030204" pitchFamily="34" charset="0"/>
              </a:rPr>
              <a:t>’ </a:t>
            </a:r>
            <a:r>
              <a:rPr lang="it-IT" sz="1400" b="1" dirty="0">
                <a:solidFill>
                  <a:srgbClr val="FF0000"/>
                </a:solidFill>
                <a:cs typeface="Calibri" panose="020F0502020204030204" pitchFamily="34" charset="0"/>
              </a:rPr>
              <a:t>(2)</a:t>
            </a:r>
            <a:endParaRPr lang="it-IT" sz="1400" dirty="0">
              <a:ea typeface="Times New Roman" panose="02020603050405020304" pitchFamily="18" charset="0"/>
              <a:cs typeface="Calibri" panose="020F0502020204030204" pitchFamily="34" charset="0"/>
            </a:endParaRPr>
          </a:p>
          <a:p>
            <a:pPr marL="285750" indent="-285750">
              <a:lnSpc>
                <a:spcPct val="150000"/>
              </a:lnSpc>
              <a:buFont typeface="Arial" panose="020B0604020202020204" pitchFamily="34" charset="0"/>
              <a:buChar char="•"/>
            </a:pPr>
            <a:r>
              <a:rPr lang="it-IT" sz="1400" dirty="0">
                <a:ea typeface="Times New Roman" panose="02020603050405020304" pitchFamily="18" charset="0"/>
                <a:cs typeface="Calibri" panose="020F0502020204030204" pitchFamily="34" charset="0"/>
              </a:rPr>
              <a:t>scegli il fornitore di identità digitale cliccando sul fornitore desiderato</a:t>
            </a:r>
          </a:p>
          <a:p>
            <a:pPr marL="285750" indent="-285750">
              <a:lnSpc>
                <a:spcPct val="150000"/>
              </a:lnSpc>
              <a:buFont typeface="Arial" panose="020B0604020202020204" pitchFamily="34" charset="0"/>
              <a:buChar char="•"/>
            </a:pPr>
            <a:r>
              <a:rPr lang="it-IT" sz="1400" dirty="0">
                <a:ea typeface="Times New Roman" panose="02020603050405020304" pitchFamily="18" charset="0"/>
                <a:cs typeface="Calibri" panose="020F0502020204030204" pitchFamily="34" charset="0"/>
              </a:rPr>
              <a:t>inserisci le credenziali SPID (nome utente e password) </a:t>
            </a:r>
            <a:r>
              <a:rPr lang="it-IT" sz="1400" b="1" dirty="0">
                <a:solidFill>
                  <a:srgbClr val="FF0000"/>
                </a:solidFill>
                <a:cs typeface="Calibri" panose="020F0502020204030204" pitchFamily="34" charset="0"/>
              </a:rPr>
              <a:t>(3)</a:t>
            </a:r>
            <a:endParaRPr lang="it-IT" sz="1400" dirty="0">
              <a:ea typeface="Times New Roman" panose="02020603050405020304" pitchFamily="18" charset="0"/>
              <a:cs typeface="Calibri" panose="020F0502020204030204" pitchFamily="34" charset="0"/>
            </a:endParaRPr>
          </a:p>
          <a:p>
            <a:pPr marL="285750" indent="-285750">
              <a:lnSpc>
                <a:spcPct val="150000"/>
              </a:lnSpc>
              <a:buFont typeface="Arial" panose="020B0604020202020204" pitchFamily="34" charset="0"/>
              <a:buChar char="•"/>
            </a:pPr>
            <a:r>
              <a:rPr lang="it-IT" sz="1400" dirty="0">
                <a:ea typeface="Times New Roman" panose="02020603050405020304" pitchFamily="18" charset="0"/>
                <a:cs typeface="Calibri" panose="020F0502020204030204" pitchFamily="34" charset="0"/>
              </a:rPr>
              <a:t>utilizza il bottone ’</a:t>
            </a:r>
            <a:r>
              <a:rPr lang="it-IT" sz="1400" b="1" dirty="0">
                <a:solidFill>
                  <a:srgbClr val="012B51"/>
                </a:solidFill>
                <a:ea typeface="Times New Roman" panose="02020603050405020304" pitchFamily="18" charset="0"/>
                <a:cs typeface="Calibri" panose="020F0502020204030204" pitchFamily="34" charset="0"/>
              </a:rPr>
              <a:t>Entra con SPID</a:t>
            </a:r>
            <a:r>
              <a:rPr lang="it-IT" sz="1400" dirty="0">
                <a:ea typeface="Times New Roman" panose="02020603050405020304" pitchFamily="18" charset="0"/>
                <a:cs typeface="Calibri" panose="020F0502020204030204" pitchFamily="34" charset="0"/>
              </a:rPr>
              <a:t>’ </a:t>
            </a:r>
            <a:r>
              <a:rPr lang="it-IT" sz="1400" b="1" dirty="0">
                <a:solidFill>
                  <a:srgbClr val="FF0000"/>
                </a:solidFill>
                <a:cs typeface="Calibri" panose="020F0502020204030204" pitchFamily="34" charset="0"/>
              </a:rPr>
              <a:t>(4)</a:t>
            </a:r>
            <a:endParaRPr lang="it-IT" sz="1400" dirty="0">
              <a:ea typeface="Times New Roman" panose="02020603050405020304" pitchFamily="18" charset="0"/>
              <a:cs typeface="Calibri" panose="020F0502020204030204" pitchFamily="34" charset="0"/>
            </a:endParaRPr>
          </a:p>
          <a:p>
            <a:pPr marL="285750" indent="-285750">
              <a:lnSpc>
                <a:spcPct val="150000"/>
              </a:lnSpc>
              <a:buFont typeface="Arial" panose="020B0604020202020204" pitchFamily="34" charset="0"/>
              <a:buChar char="•"/>
            </a:pPr>
            <a:r>
              <a:rPr lang="it-IT" sz="1400" dirty="0">
                <a:ea typeface="Times New Roman" panose="02020603050405020304" pitchFamily="18" charset="0"/>
                <a:cs typeface="Calibri" panose="020F0502020204030204" pitchFamily="34" charset="0"/>
              </a:rPr>
              <a:t>conferma i dati inseriti cliccando sul pulsante </a:t>
            </a:r>
            <a:r>
              <a:rPr lang="it-IT" sz="1400" b="1" dirty="0">
                <a:ea typeface="Times New Roman" panose="02020603050405020304" pitchFamily="18" charset="0"/>
                <a:cs typeface="Calibri" panose="020F0502020204030204" pitchFamily="34" charset="0"/>
              </a:rPr>
              <a:t>‘</a:t>
            </a:r>
            <a:r>
              <a:rPr lang="it-IT" sz="1400" b="1" dirty="0">
                <a:solidFill>
                  <a:srgbClr val="012B51"/>
                </a:solidFill>
                <a:ea typeface="Times New Roman" panose="02020603050405020304" pitchFamily="18" charset="0"/>
                <a:cs typeface="Calibri" panose="020F0502020204030204" pitchFamily="34" charset="0"/>
              </a:rPr>
              <a:t>Conferma’</a:t>
            </a:r>
            <a:r>
              <a:rPr lang="it-IT" sz="1400" dirty="0">
                <a:ea typeface="Times New Roman" panose="02020603050405020304" pitchFamily="18" charset="0"/>
                <a:cs typeface="Calibri" panose="020F0502020204030204" pitchFamily="34" charset="0"/>
              </a:rPr>
              <a:t> nella schermata di riepilogo</a:t>
            </a:r>
          </a:p>
        </p:txBody>
      </p:sp>
      <p:pic>
        <p:nvPicPr>
          <p:cNvPr id="15" name="Immagine 14">
            <a:extLst>
              <a:ext uri="{FF2B5EF4-FFF2-40B4-BE49-F238E27FC236}">
                <a16:creationId xmlns:a16="http://schemas.microsoft.com/office/drawing/2014/main" id="{47F2CA1C-3803-06D8-15C6-27A0E7469E68}"/>
              </a:ext>
            </a:extLst>
          </p:cNvPr>
          <p:cNvPicPr>
            <a:picLocks noChangeAspect="1"/>
          </p:cNvPicPr>
          <p:nvPr/>
        </p:nvPicPr>
        <p:blipFill>
          <a:blip r:embed="rId4"/>
          <a:stretch>
            <a:fillRect/>
          </a:stretch>
        </p:blipFill>
        <p:spPr>
          <a:xfrm>
            <a:off x="4272662" y="4329257"/>
            <a:ext cx="4777844" cy="2344133"/>
          </a:xfrm>
          <a:prstGeom prst="rect">
            <a:avLst/>
          </a:prstGeom>
          <a:ln>
            <a:solidFill>
              <a:srgbClr val="012B51"/>
            </a:solidFill>
          </a:ln>
        </p:spPr>
      </p:pic>
      <p:sp>
        <p:nvSpPr>
          <p:cNvPr id="2" name="Ovale 1">
            <a:extLst>
              <a:ext uri="{FF2B5EF4-FFF2-40B4-BE49-F238E27FC236}">
                <a16:creationId xmlns:a16="http://schemas.microsoft.com/office/drawing/2014/main" id="{B877A836-6BBA-8B11-6AB7-A6E22900098E}"/>
              </a:ext>
            </a:extLst>
          </p:cNvPr>
          <p:cNvSpPr/>
          <p:nvPr/>
        </p:nvSpPr>
        <p:spPr>
          <a:xfrm>
            <a:off x="10021354" y="2093681"/>
            <a:ext cx="295275" cy="291418"/>
          </a:xfrm>
          <a:prstGeom prst="ellipse">
            <a:avLst/>
          </a:prstGeom>
          <a:solidFill>
            <a:srgbClr val="FF000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1</a:t>
            </a:r>
            <a:endParaRPr lang="it-IT" sz="1400" b="1" dirty="0">
              <a:solidFill>
                <a:schemeClr val="bg1"/>
              </a:solidFill>
            </a:endParaRPr>
          </a:p>
        </p:txBody>
      </p:sp>
      <p:sp>
        <p:nvSpPr>
          <p:cNvPr id="6" name="Ovale 5">
            <a:extLst>
              <a:ext uri="{FF2B5EF4-FFF2-40B4-BE49-F238E27FC236}">
                <a16:creationId xmlns:a16="http://schemas.microsoft.com/office/drawing/2014/main" id="{6EE9F1EB-9180-0562-9606-F93C6167BDA8}"/>
              </a:ext>
            </a:extLst>
          </p:cNvPr>
          <p:cNvSpPr/>
          <p:nvPr/>
        </p:nvSpPr>
        <p:spPr>
          <a:xfrm>
            <a:off x="8202079" y="3849194"/>
            <a:ext cx="295275" cy="291418"/>
          </a:xfrm>
          <a:prstGeom prst="ellipse">
            <a:avLst/>
          </a:prstGeom>
          <a:solidFill>
            <a:srgbClr val="FF000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2</a:t>
            </a:r>
            <a:endParaRPr lang="it-IT" sz="1400" b="1" dirty="0">
              <a:solidFill>
                <a:schemeClr val="bg1"/>
              </a:solidFill>
            </a:endParaRPr>
          </a:p>
        </p:txBody>
      </p:sp>
      <p:sp>
        <p:nvSpPr>
          <p:cNvPr id="7" name="Ovale 6">
            <a:extLst>
              <a:ext uri="{FF2B5EF4-FFF2-40B4-BE49-F238E27FC236}">
                <a16:creationId xmlns:a16="http://schemas.microsoft.com/office/drawing/2014/main" id="{3DB9E6BB-E977-89AA-9217-549E355B9B64}"/>
              </a:ext>
            </a:extLst>
          </p:cNvPr>
          <p:cNvSpPr/>
          <p:nvPr/>
        </p:nvSpPr>
        <p:spPr>
          <a:xfrm>
            <a:off x="7151008" y="5650869"/>
            <a:ext cx="295275" cy="291418"/>
          </a:xfrm>
          <a:prstGeom prst="ellipse">
            <a:avLst/>
          </a:prstGeom>
          <a:solidFill>
            <a:srgbClr val="FF000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4</a:t>
            </a:r>
            <a:endParaRPr lang="it-IT" sz="1400" b="1" dirty="0">
              <a:solidFill>
                <a:schemeClr val="bg1"/>
              </a:solidFill>
            </a:endParaRPr>
          </a:p>
        </p:txBody>
      </p:sp>
      <p:sp>
        <p:nvSpPr>
          <p:cNvPr id="9" name="Ovale 8">
            <a:extLst>
              <a:ext uri="{FF2B5EF4-FFF2-40B4-BE49-F238E27FC236}">
                <a16:creationId xmlns:a16="http://schemas.microsoft.com/office/drawing/2014/main" id="{E8D90792-7F20-3400-6622-467F1C3145A4}"/>
              </a:ext>
            </a:extLst>
          </p:cNvPr>
          <p:cNvSpPr/>
          <p:nvPr/>
        </p:nvSpPr>
        <p:spPr>
          <a:xfrm>
            <a:off x="5788933" y="4836586"/>
            <a:ext cx="295275" cy="291418"/>
          </a:xfrm>
          <a:prstGeom prst="ellipse">
            <a:avLst/>
          </a:prstGeom>
          <a:solidFill>
            <a:srgbClr val="FF000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3</a:t>
            </a:r>
            <a:endParaRPr lang="it-IT" sz="1400" b="1" dirty="0">
              <a:solidFill>
                <a:schemeClr val="bg1"/>
              </a:solidFill>
            </a:endParaRPr>
          </a:p>
        </p:txBody>
      </p:sp>
    </p:spTree>
    <p:extLst>
      <p:ext uri="{BB962C8B-B14F-4D97-AF65-F5344CB8AC3E}">
        <p14:creationId xmlns:p14="http://schemas.microsoft.com/office/powerpoint/2010/main" val="272591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2F921454-1ACE-4CE0-BF6B-8F1AA90EDE52}"/>
              </a:ext>
            </a:extLst>
          </p:cNvPr>
          <p:cNvSpPr txBox="1">
            <a:spLocks/>
          </p:cNvSpPr>
          <p:nvPr/>
        </p:nvSpPr>
        <p:spPr>
          <a:xfrm>
            <a:off x="569842" y="815009"/>
            <a:ext cx="10356576" cy="5483453"/>
          </a:xfrm>
          <a:prstGeom prst="rect">
            <a:avLst/>
          </a:prstGeom>
        </p:spPr>
        <p:txBody>
          <a:bodyPr vert="horz" lIns="91440" tIns="45720" rIns="91440" bIns="45720" rtlCol="0" anchor="b">
            <a:noAutofit/>
          </a:bodyPr>
          <a:lstStyle>
            <a:lvl1pPr>
              <a:lnSpc>
                <a:spcPct val="90000"/>
              </a:lnSpc>
              <a:spcBef>
                <a:spcPct val="0"/>
              </a:spcBef>
              <a:buNone/>
              <a:defRPr sz="2200" b="1" u="none">
                <a:solidFill>
                  <a:srgbClr val="003D6A"/>
                </a:solidFill>
                <a:latin typeface="Barlow Condensed" panose="00000506000000000000" pitchFamily="2" charset="0"/>
                <a:ea typeface="+mj-ea"/>
                <a:cs typeface="Calibri" panose="020F0502020204030204" pitchFamily="34" charset="0"/>
              </a:defRPr>
            </a:lvl1pPr>
          </a:lstStyle>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p:txBody>
      </p:sp>
      <p:sp>
        <p:nvSpPr>
          <p:cNvPr id="5" name="CasellaDiTesto 4">
            <a:extLst>
              <a:ext uri="{FF2B5EF4-FFF2-40B4-BE49-F238E27FC236}">
                <a16:creationId xmlns:a16="http://schemas.microsoft.com/office/drawing/2014/main" id="{12D293C6-0B52-1C1B-59F0-78B1D9806613}"/>
              </a:ext>
            </a:extLst>
          </p:cNvPr>
          <p:cNvSpPr txBox="1"/>
          <p:nvPr/>
        </p:nvSpPr>
        <p:spPr>
          <a:xfrm>
            <a:off x="280256"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04 - Login 2/3</a:t>
            </a:r>
          </a:p>
        </p:txBody>
      </p:sp>
      <p:sp>
        <p:nvSpPr>
          <p:cNvPr id="8" name="Rettangolo 7">
            <a:extLst>
              <a:ext uri="{FF2B5EF4-FFF2-40B4-BE49-F238E27FC236}">
                <a16:creationId xmlns:a16="http://schemas.microsoft.com/office/drawing/2014/main" id="{B7C36029-2E6F-3BA2-31B8-5DAA580CB1D2}"/>
              </a:ext>
            </a:extLst>
          </p:cNvPr>
          <p:cNvSpPr/>
          <p:nvPr/>
        </p:nvSpPr>
        <p:spPr>
          <a:xfrm>
            <a:off x="280256" y="913514"/>
            <a:ext cx="7602858" cy="461665"/>
          </a:xfrm>
          <a:prstGeom prst="rect">
            <a:avLst/>
          </a:prstGeom>
        </p:spPr>
        <p:txBody>
          <a:bodyPr wrap="square">
            <a:spAutoFit/>
          </a:bodyPr>
          <a:lstStyle/>
          <a:p>
            <a:r>
              <a:rPr lang="it-IT" sz="2400" b="1" dirty="0">
                <a:solidFill>
                  <a:srgbClr val="003D6A"/>
                </a:solidFill>
              </a:rPr>
              <a:t>Scelta del Ruolo e Home Page</a:t>
            </a:r>
            <a:endParaRPr lang="en-GB" b="1" dirty="0">
              <a:solidFill>
                <a:srgbClr val="003D6A"/>
              </a:solidFill>
            </a:endParaRPr>
          </a:p>
        </p:txBody>
      </p:sp>
      <p:sp>
        <p:nvSpPr>
          <p:cNvPr id="4" name="Rettangolo 3">
            <a:extLst>
              <a:ext uri="{FF2B5EF4-FFF2-40B4-BE49-F238E27FC236}">
                <a16:creationId xmlns:a16="http://schemas.microsoft.com/office/drawing/2014/main" id="{13616762-A853-7E68-B23B-6454B72EA947}"/>
              </a:ext>
            </a:extLst>
          </p:cNvPr>
          <p:cNvSpPr/>
          <p:nvPr/>
        </p:nvSpPr>
        <p:spPr>
          <a:xfrm>
            <a:off x="419099" y="1426059"/>
            <a:ext cx="4079663" cy="1997919"/>
          </a:xfrm>
          <a:prstGeom prst="rect">
            <a:avLst/>
          </a:prstGeom>
          <a:noFill/>
          <a:ln w="28575">
            <a:solidFill>
              <a:srgbClr val="003D6A"/>
            </a:solidFill>
          </a:ln>
        </p:spPr>
        <p:txBody>
          <a:bodyPr wrap="square" lIns="91440" tIns="45720" rIns="91440" bIns="45720" anchor="t">
            <a:spAutoFit/>
          </a:bodyPr>
          <a:lstStyle/>
          <a:p>
            <a:pPr>
              <a:lnSpc>
                <a:spcPct val="150000"/>
              </a:lnSpc>
            </a:pPr>
            <a:r>
              <a:rPr lang="it-IT" sz="1400" b="1" dirty="0">
                <a:ea typeface="Times New Roman" panose="02020603050405020304" pitchFamily="18" charset="0"/>
                <a:cs typeface="Calibri" panose="020F0502020204030204" pitchFamily="34" charset="0"/>
              </a:rPr>
              <a:t>Passaggio 3. Selezione del Ruolo </a:t>
            </a:r>
            <a:r>
              <a:rPr lang="it-IT" sz="1400" b="1" dirty="0">
                <a:solidFill>
                  <a:srgbClr val="00B050"/>
                </a:solidFill>
                <a:cs typeface="Calibri" panose="020F0502020204030204" pitchFamily="34" charset="0"/>
              </a:rPr>
              <a:t>(1)</a:t>
            </a: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Dopo l’autenticazione si sceglie il ruolo utile associato alla struttura corrispondente.</a:t>
            </a:r>
          </a:p>
          <a:p>
            <a:pPr>
              <a:lnSpc>
                <a:spcPct val="150000"/>
              </a:lnSpc>
            </a:pPr>
            <a:r>
              <a:rPr lang="it-IT" sz="1400" b="1" dirty="0" err="1">
                <a:cs typeface="Calibri" panose="020F0502020204030204" pitchFamily="34" charset="0"/>
              </a:rPr>
              <a:t>Sidebar</a:t>
            </a:r>
            <a:r>
              <a:rPr lang="it-IT" sz="1400" b="1" dirty="0">
                <a:cs typeface="Calibri" panose="020F0502020204030204" pitchFamily="34" charset="0"/>
              </a:rPr>
              <a:t> e Funzionalità </a:t>
            </a:r>
            <a:r>
              <a:rPr lang="it-IT" sz="1400" b="1" dirty="0">
                <a:solidFill>
                  <a:srgbClr val="00B050"/>
                </a:solidFill>
                <a:cs typeface="Calibri" panose="020F0502020204030204" pitchFamily="34" charset="0"/>
              </a:rPr>
              <a:t>(2)</a:t>
            </a:r>
            <a:endParaRPr lang="it-IT" sz="1400" b="1" dirty="0">
              <a:cs typeface="Calibri" panose="020F0502020204030204" pitchFamily="34" charset="0"/>
            </a:endParaRPr>
          </a:p>
          <a:p>
            <a:pPr>
              <a:lnSpc>
                <a:spcPct val="150000"/>
              </a:lnSpc>
            </a:pPr>
            <a:r>
              <a:rPr lang="it-IT" sz="1400" dirty="0">
                <a:cs typeface="Calibri" panose="020F0502020204030204" pitchFamily="34" charset="0"/>
              </a:rPr>
              <a:t>Scegli tra le varie funzionalità che ritrovi sulla </a:t>
            </a:r>
            <a:r>
              <a:rPr lang="it-IT" sz="1400" dirty="0" err="1">
                <a:cs typeface="Calibri" panose="020F0502020204030204" pitchFamily="34" charset="0"/>
              </a:rPr>
              <a:t>sidebar</a:t>
            </a:r>
            <a:r>
              <a:rPr lang="it-IT" sz="1400" dirty="0">
                <a:cs typeface="Calibri" panose="020F0502020204030204" pitchFamily="34" charset="0"/>
              </a:rPr>
              <a:t> laterale</a:t>
            </a:r>
          </a:p>
        </p:txBody>
      </p:sp>
      <p:pic>
        <p:nvPicPr>
          <p:cNvPr id="6" name="Immagine 5">
            <a:extLst>
              <a:ext uri="{FF2B5EF4-FFF2-40B4-BE49-F238E27FC236}">
                <a16:creationId xmlns:a16="http://schemas.microsoft.com/office/drawing/2014/main" id="{9F95A235-29BC-DE3B-CDA8-EDEC808FE47B}"/>
              </a:ext>
            </a:extLst>
          </p:cNvPr>
          <p:cNvPicPr>
            <a:picLocks noChangeAspect="1"/>
          </p:cNvPicPr>
          <p:nvPr/>
        </p:nvPicPr>
        <p:blipFill>
          <a:blip r:embed="rId2"/>
          <a:stretch>
            <a:fillRect/>
          </a:stretch>
        </p:blipFill>
        <p:spPr>
          <a:xfrm>
            <a:off x="5690281" y="914400"/>
            <a:ext cx="6406470" cy="3114674"/>
          </a:xfrm>
          <a:prstGeom prst="rect">
            <a:avLst/>
          </a:prstGeom>
          <a:ln w="9525">
            <a:solidFill>
              <a:srgbClr val="012B51"/>
            </a:solidFill>
          </a:ln>
        </p:spPr>
      </p:pic>
      <p:pic>
        <p:nvPicPr>
          <p:cNvPr id="11" name="Immagine 10">
            <a:extLst>
              <a:ext uri="{FF2B5EF4-FFF2-40B4-BE49-F238E27FC236}">
                <a16:creationId xmlns:a16="http://schemas.microsoft.com/office/drawing/2014/main" id="{E30CEDD4-F78D-ACB4-CDF0-A395FD69A573}"/>
              </a:ext>
            </a:extLst>
          </p:cNvPr>
          <p:cNvPicPr>
            <a:picLocks noChangeAspect="1"/>
          </p:cNvPicPr>
          <p:nvPr/>
        </p:nvPicPr>
        <p:blipFill rotWithShape="1">
          <a:blip r:embed="rId3">
            <a:extLst>
              <a:ext uri="{28A0092B-C50C-407E-A947-70E740481C1C}">
                <a14:useLocalDpi xmlns:a14="http://schemas.microsoft.com/office/drawing/2010/main" val="0"/>
              </a:ext>
            </a:extLst>
          </a:blip>
          <a:srcRect l="781" t="7663" b="5695"/>
          <a:stretch/>
        </p:blipFill>
        <p:spPr>
          <a:xfrm>
            <a:off x="4601880" y="3419176"/>
            <a:ext cx="6524022" cy="3204610"/>
          </a:xfrm>
          <a:prstGeom prst="rect">
            <a:avLst/>
          </a:prstGeom>
          <a:ln>
            <a:solidFill>
              <a:srgbClr val="012B51"/>
            </a:solidFill>
          </a:ln>
        </p:spPr>
      </p:pic>
      <p:sp>
        <p:nvSpPr>
          <p:cNvPr id="25" name="Ovale 24">
            <a:extLst>
              <a:ext uri="{FF2B5EF4-FFF2-40B4-BE49-F238E27FC236}">
                <a16:creationId xmlns:a16="http://schemas.microsoft.com/office/drawing/2014/main" id="{FE27634B-CCF3-93C1-F456-36DF01DF1DEB}"/>
              </a:ext>
            </a:extLst>
          </p:cNvPr>
          <p:cNvSpPr/>
          <p:nvPr/>
        </p:nvSpPr>
        <p:spPr>
          <a:xfrm>
            <a:off x="4995795" y="4804843"/>
            <a:ext cx="295275" cy="291418"/>
          </a:xfrm>
          <a:prstGeom prst="ellipse">
            <a:avLst/>
          </a:prstGeom>
          <a:solidFill>
            <a:srgbClr val="00B05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2</a:t>
            </a:r>
            <a:endParaRPr lang="it-IT" sz="1400" b="1" dirty="0">
              <a:solidFill>
                <a:schemeClr val="bg1"/>
              </a:solidFill>
            </a:endParaRPr>
          </a:p>
        </p:txBody>
      </p:sp>
      <p:sp>
        <p:nvSpPr>
          <p:cNvPr id="26" name="Ovale 25">
            <a:extLst>
              <a:ext uri="{FF2B5EF4-FFF2-40B4-BE49-F238E27FC236}">
                <a16:creationId xmlns:a16="http://schemas.microsoft.com/office/drawing/2014/main" id="{F3FC02AD-9C2B-27D3-8C78-B3094CCC7DE9}"/>
              </a:ext>
            </a:extLst>
          </p:cNvPr>
          <p:cNvSpPr/>
          <p:nvPr/>
        </p:nvSpPr>
        <p:spPr>
          <a:xfrm>
            <a:off x="9416060" y="1229470"/>
            <a:ext cx="295275" cy="291418"/>
          </a:xfrm>
          <a:prstGeom prst="ellipse">
            <a:avLst/>
          </a:prstGeom>
          <a:solidFill>
            <a:srgbClr val="00B05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1</a:t>
            </a:r>
            <a:endParaRPr lang="it-IT" sz="1400" b="1" dirty="0">
              <a:solidFill>
                <a:schemeClr val="bg1"/>
              </a:solidFill>
            </a:endParaRPr>
          </a:p>
        </p:txBody>
      </p:sp>
    </p:spTree>
    <p:extLst>
      <p:ext uri="{BB962C8B-B14F-4D97-AF65-F5344CB8AC3E}">
        <p14:creationId xmlns:p14="http://schemas.microsoft.com/office/powerpoint/2010/main" val="3414167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2F921454-1ACE-4CE0-BF6B-8F1AA90EDE52}"/>
              </a:ext>
            </a:extLst>
          </p:cNvPr>
          <p:cNvSpPr txBox="1">
            <a:spLocks/>
          </p:cNvSpPr>
          <p:nvPr/>
        </p:nvSpPr>
        <p:spPr>
          <a:xfrm>
            <a:off x="569842" y="815009"/>
            <a:ext cx="10356576" cy="5483453"/>
          </a:xfrm>
          <a:prstGeom prst="rect">
            <a:avLst/>
          </a:prstGeom>
        </p:spPr>
        <p:txBody>
          <a:bodyPr vert="horz" lIns="91440" tIns="45720" rIns="91440" bIns="45720" rtlCol="0" anchor="b">
            <a:noAutofit/>
          </a:bodyPr>
          <a:lstStyle>
            <a:lvl1pPr>
              <a:lnSpc>
                <a:spcPct val="90000"/>
              </a:lnSpc>
              <a:spcBef>
                <a:spcPct val="0"/>
              </a:spcBef>
              <a:buNone/>
              <a:defRPr sz="2200" b="1" u="none">
                <a:solidFill>
                  <a:srgbClr val="003D6A"/>
                </a:solidFill>
                <a:latin typeface="Barlow Condensed" panose="00000506000000000000" pitchFamily="2" charset="0"/>
                <a:ea typeface="+mj-ea"/>
                <a:cs typeface="Calibri" panose="020F0502020204030204" pitchFamily="34" charset="0"/>
              </a:defRPr>
            </a:lvl1pPr>
          </a:lstStyle>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p:txBody>
      </p:sp>
      <p:sp>
        <p:nvSpPr>
          <p:cNvPr id="5" name="CasellaDiTesto 4">
            <a:extLst>
              <a:ext uri="{FF2B5EF4-FFF2-40B4-BE49-F238E27FC236}">
                <a16:creationId xmlns:a16="http://schemas.microsoft.com/office/drawing/2014/main" id="{12D293C6-0B52-1C1B-59F0-78B1D9806613}"/>
              </a:ext>
            </a:extLst>
          </p:cNvPr>
          <p:cNvSpPr txBox="1"/>
          <p:nvPr/>
        </p:nvSpPr>
        <p:spPr>
          <a:xfrm>
            <a:off x="280256"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04 - Login 3/3</a:t>
            </a:r>
          </a:p>
        </p:txBody>
      </p:sp>
      <p:sp>
        <p:nvSpPr>
          <p:cNvPr id="8" name="Rettangolo 7">
            <a:extLst>
              <a:ext uri="{FF2B5EF4-FFF2-40B4-BE49-F238E27FC236}">
                <a16:creationId xmlns:a16="http://schemas.microsoft.com/office/drawing/2014/main" id="{B7C36029-2E6F-3BA2-31B8-5DAA580CB1D2}"/>
              </a:ext>
            </a:extLst>
          </p:cNvPr>
          <p:cNvSpPr/>
          <p:nvPr/>
        </p:nvSpPr>
        <p:spPr>
          <a:xfrm>
            <a:off x="280256" y="913514"/>
            <a:ext cx="7602858" cy="461665"/>
          </a:xfrm>
          <a:prstGeom prst="rect">
            <a:avLst/>
          </a:prstGeom>
        </p:spPr>
        <p:txBody>
          <a:bodyPr wrap="square">
            <a:spAutoFit/>
          </a:bodyPr>
          <a:lstStyle/>
          <a:p>
            <a:r>
              <a:rPr lang="it-IT" sz="2400" b="1" dirty="0">
                <a:solidFill>
                  <a:srgbClr val="003D6A"/>
                </a:solidFill>
              </a:rPr>
              <a:t>Home Page</a:t>
            </a:r>
            <a:endParaRPr lang="en-GB" b="1" dirty="0">
              <a:solidFill>
                <a:srgbClr val="003D6A"/>
              </a:solidFill>
            </a:endParaRPr>
          </a:p>
        </p:txBody>
      </p:sp>
      <p:pic>
        <p:nvPicPr>
          <p:cNvPr id="6" name="Immagine 5">
            <a:extLst>
              <a:ext uri="{FF2B5EF4-FFF2-40B4-BE49-F238E27FC236}">
                <a16:creationId xmlns:a16="http://schemas.microsoft.com/office/drawing/2014/main" id="{9F95A235-29BC-DE3B-CDA8-EDEC808FE47B}"/>
              </a:ext>
            </a:extLst>
          </p:cNvPr>
          <p:cNvPicPr>
            <a:picLocks noChangeAspect="1"/>
          </p:cNvPicPr>
          <p:nvPr/>
        </p:nvPicPr>
        <p:blipFill>
          <a:blip r:embed="rId2"/>
          <a:stretch>
            <a:fillRect/>
          </a:stretch>
        </p:blipFill>
        <p:spPr>
          <a:xfrm>
            <a:off x="5690281" y="914400"/>
            <a:ext cx="6406470" cy="3114674"/>
          </a:xfrm>
          <a:prstGeom prst="rect">
            <a:avLst/>
          </a:prstGeom>
          <a:ln w="9525">
            <a:solidFill>
              <a:srgbClr val="012B51"/>
            </a:solidFill>
          </a:ln>
        </p:spPr>
      </p:pic>
      <p:sp>
        <p:nvSpPr>
          <p:cNvPr id="2" name="Rettangolo 1">
            <a:extLst>
              <a:ext uri="{FF2B5EF4-FFF2-40B4-BE49-F238E27FC236}">
                <a16:creationId xmlns:a16="http://schemas.microsoft.com/office/drawing/2014/main" id="{4FB25989-3917-E864-FC89-56088972BC16}"/>
              </a:ext>
            </a:extLst>
          </p:cNvPr>
          <p:cNvSpPr/>
          <p:nvPr/>
        </p:nvSpPr>
        <p:spPr>
          <a:xfrm>
            <a:off x="419099" y="1426059"/>
            <a:ext cx="4079663" cy="4906408"/>
          </a:xfrm>
          <a:prstGeom prst="rect">
            <a:avLst/>
          </a:prstGeom>
          <a:noFill/>
          <a:ln w="28575">
            <a:solidFill>
              <a:srgbClr val="003D6A"/>
            </a:solidFill>
          </a:ln>
        </p:spPr>
        <p:txBody>
          <a:bodyPr wrap="square" lIns="91440" tIns="45720" rIns="91440" bIns="45720" anchor="t">
            <a:spAutoFit/>
          </a:bodyPr>
          <a:lstStyle/>
          <a:p>
            <a:pPr>
              <a:lnSpc>
                <a:spcPct val="150000"/>
              </a:lnSpc>
            </a:pPr>
            <a:r>
              <a:rPr lang="it-IT" sz="1400" b="1" i="0" dirty="0">
                <a:solidFill>
                  <a:srgbClr val="0D0D0D"/>
                </a:solidFill>
                <a:effectLst/>
                <a:highlight>
                  <a:srgbClr val="FFFFFF"/>
                </a:highlight>
                <a:latin typeface="Söhne"/>
              </a:rPr>
              <a:t>Header </a:t>
            </a:r>
            <a:r>
              <a:rPr lang="it-IT" sz="1400" b="1" dirty="0">
                <a:solidFill>
                  <a:srgbClr val="00B050"/>
                </a:solidFill>
                <a:cs typeface="Calibri" panose="020F0502020204030204" pitchFamily="34" charset="0"/>
              </a:rPr>
              <a:t>(3)</a:t>
            </a:r>
            <a:endParaRPr lang="it-IT" sz="1400" b="1" dirty="0">
              <a:solidFill>
                <a:srgbClr val="0D0D0D"/>
              </a:solidFill>
              <a:highlight>
                <a:srgbClr val="FFFFFF"/>
              </a:highlight>
              <a:latin typeface="Söhne"/>
            </a:endParaRPr>
          </a:p>
          <a:p>
            <a:pPr>
              <a:lnSpc>
                <a:spcPct val="150000"/>
              </a:lnSpc>
            </a:pPr>
            <a:r>
              <a:rPr lang="it-IT" sz="1400" dirty="0">
                <a:cs typeface="Calibri" panose="020F0502020204030204" pitchFamily="34" charset="0"/>
              </a:rPr>
              <a:t>Nell'</a:t>
            </a:r>
            <a:r>
              <a:rPr lang="it-IT" sz="1400" dirty="0" err="1">
                <a:cs typeface="Calibri" panose="020F0502020204030204" pitchFamily="34" charset="0"/>
              </a:rPr>
              <a:t>header</a:t>
            </a:r>
            <a:r>
              <a:rPr lang="it-IT" sz="1400" dirty="0">
                <a:cs typeface="Calibri" panose="020F0502020204030204" pitchFamily="34" charset="0"/>
              </a:rPr>
              <a:t> si trova il blocco di autenticazione e altre opzioni utili, tra cui:</a:t>
            </a:r>
          </a:p>
          <a:p>
            <a:pPr>
              <a:lnSpc>
                <a:spcPct val="150000"/>
              </a:lnSpc>
            </a:pPr>
            <a:r>
              <a:rPr lang="it-IT" sz="1400" b="1" dirty="0">
                <a:solidFill>
                  <a:srgbClr val="012B51"/>
                </a:solidFill>
                <a:cs typeface="Calibri" panose="020F0502020204030204" pitchFamily="34" charset="0"/>
              </a:rPr>
              <a:t>Cambia Ruolo</a:t>
            </a:r>
            <a:r>
              <a:rPr lang="it-IT" sz="1400" dirty="0">
                <a:cs typeface="Calibri" panose="020F0502020204030204" pitchFamily="34" charset="0"/>
              </a:rPr>
              <a:t>: utile per selezionare un altro ruolo disponibile senza effettuare nuovamente il login.</a:t>
            </a:r>
          </a:p>
          <a:p>
            <a:pPr>
              <a:lnSpc>
                <a:spcPct val="150000"/>
              </a:lnSpc>
            </a:pPr>
            <a:r>
              <a:rPr lang="it-IT" sz="1400" b="1" dirty="0">
                <a:solidFill>
                  <a:srgbClr val="012B51"/>
                </a:solidFill>
                <a:cs typeface="Calibri" panose="020F0502020204030204" pitchFamily="34" charset="0"/>
              </a:rPr>
              <a:t>Impostazione Applicativo</a:t>
            </a:r>
            <a:r>
              <a:rPr lang="it-IT" sz="1400" dirty="0">
                <a:cs typeface="Calibri" panose="020F0502020204030204" pitchFamily="34" charset="0"/>
              </a:rPr>
              <a:t>: utile per cambiare la modalità di visualizzazione oppure per settare il tempo di visualizzazione dei toast (</a:t>
            </a:r>
            <a:r>
              <a:rPr lang="it-IT" sz="1400" dirty="0"/>
              <a:t>notifiche temporanea che appaiono sullo schermo).</a:t>
            </a:r>
            <a:br>
              <a:rPr lang="it-IT" sz="1400" dirty="0">
                <a:cs typeface="Calibri" panose="020F0502020204030204" pitchFamily="34" charset="0"/>
              </a:rPr>
            </a:br>
            <a:r>
              <a:rPr lang="it-IT" sz="1400" b="1" dirty="0">
                <a:solidFill>
                  <a:srgbClr val="012B51"/>
                </a:solidFill>
                <a:cs typeface="Calibri" panose="020F0502020204030204" pitchFamily="34" charset="0"/>
              </a:rPr>
              <a:t>Logout</a:t>
            </a:r>
            <a:r>
              <a:rPr lang="it-IT" sz="1400" dirty="0">
                <a:cs typeface="Calibri" panose="020F0502020204030204" pitchFamily="34" charset="0"/>
              </a:rPr>
              <a:t>: utile per disconnettersi dall'applicativo di Malattie Rare.</a:t>
            </a:r>
          </a:p>
          <a:p>
            <a:pPr>
              <a:lnSpc>
                <a:spcPct val="150000"/>
              </a:lnSpc>
            </a:pPr>
            <a:r>
              <a:rPr lang="it-IT" sz="1400" b="1" dirty="0" err="1">
                <a:ea typeface="Times New Roman" panose="02020603050405020304" pitchFamily="18" charset="0"/>
                <a:cs typeface="Calibri" panose="020F0502020204030204" pitchFamily="34" charset="0"/>
              </a:rPr>
              <a:t>Footer</a:t>
            </a:r>
            <a:r>
              <a:rPr lang="it-IT" sz="1400" b="1" dirty="0">
                <a:ea typeface="Times New Roman" panose="02020603050405020304" pitchFamily="18" charset="0"/>
                <a:cs typeface="Calibri" panose="020F0502020204030204" pitchFamily="34" charset="0"/>
              </a:rPr>
              <a:t> </a:t>
            </a:r>
            <a:r>
              <a:rPr lang="it-IT" sz="1400" b="1" dirty="0">
                <a:solidFill>
                  <a:srgbClr val="00B050"/>
                </a:solidFill>
                <a:cs typeface="Calibri" panose="020F0502020204030204" pitchFamily="34" charset="0"/>
              </a:rPr>
              <a:t>(4)</a:t>
            </a:r>
            <a:endParaRPr lang="it-IT" sz="1400" b="1" dirty="0">
              <a:solidFill>
                <a:srgbClr val="0D0D0D"/>
              </a:solidFill>
              <a:highlight>
                <a:srgbClr val="FFFFFF"/>
              </a:highlight>
              <a:latin typeface="Söhne"/>
            </a:endParaRPr>
          </a:p>
          <a:p>
            <a:pPr>
              <a:lnSpc>
                <a:spcPct val="150000"/>
              </a:lnSpc>
            </a:pPr>
            <a:r>
              <a:rPr lang="it-IT" sz="1400" dirty="0">
                <a:cs typeface="Calibri" panose="020F0502020204030204" pitchFamily="34" charset="0"/>
              </a:rPr>
              <a:t>Nella sezione inferiore della pagina, i collegamenti alla Privacy Policy e al Supporto Tecnico</a:t>
            </a:r>
            <a:br>
              <a:rPr lang="it-IT" sz="1400" dirty="0">
                <a:cs typeface="Calibri" panose="020F0502020204030204" pitchFamily="34" charset="0"/>
              </a:rPr>
            </a:br>
            <a:endParaRPr lang="it-IT" sz="1400" dirty="0">
              <a:cs typeface="Calibri" panose="020F0502020204030204" pitchFamily="34" charset="0"/>
            </a:endParaRPr>
          </a:p>
        </p:txBody>
      </p:sp>
      <p:pic>
        <p:nvPicPr>
          <p:cNvPr id="13" name="Immagine 12">
            <a:extLst>
              <a:ext uri="{FF2B5EF4-FFF2-40B4-BE49-F238E27FC236}">
                <a16:creationId xmlns:a16="http://schemas.microsoft.com/office/drawing/2014/main" id="{93DF3D6A-94C7-346A-EF1F-27F887791B0B}"/>
              </a:ext>
            </a:extLst>
          </p:cNvPr>
          <p:cNvPicPr>
            <a:picLocks noChangeAspect="1"/>
          </p:cNvPicPr>
          <p:nvPr/>
        </p:nvPicPr>
        <p:blipFill>
          <a:blip r:embed="rId3"/>
          <a:stretch>
            <a:fillRect/>
          </a:stretch>
        </p:blipFill>
        <p:spPr>
          <a:xfrm>
            <a:off x="4682690" y="3436135"/>
            <a:ext cx="6742348" cy="3284733"/>
          </a:xfrm>
          <a:prstGeom prst="rect">
            <a:avLst/>
          </a:prstGeom>
        </p:spPr>
      </p:pic>
      <p:sp>
        <p:nvSpPr>
          <p:cNvPr id="7" name="Ovale 6">
            <a:extLst>
              <a:ext uri="{FF2B5EF4-FFF2-40B4-BE49-F238E27FC236}">
                <a16:creationId xmlns:a16="http://schemas.microsoft.com/office/drawing/2014/main" id="{14C29EC0-E421-43ED-9F0E-6DD4B31929A7}"/>
              </a:ext>
            </a:extLst>
          </p:cNvPr>
          <p:cNvSpPr/>
          <p:nvPr/>
        </p:nvSpPr>
        <p:spPr>
          <a:xfrm>
            <a:off x="10797481" y="4112002"/>
            <a:ext cx="295275" cy="291418"/>
          </a:xfrm>
          <a:prstGeom prst="ellipse">
            <a:avLst/>
          </a:prstGeom>
          <a:solidFill>
            <a:srgbClr val="00B05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3</a:t>
            </a:r>
            <a:endParaRPr lang="it-IT" sz="1400" b="1" dirty="0">
              <a:solidFill>
                <a:schemeClr val="bg1"/>
              </a:solidFill>
            </a:endParaRPr>
          </a:p>
        </p:txBody>
      </p:sp>
      <p:sp>
        <p:nvSpPr>
          <p:cNvPr id="9" name="Ovale 8">
            <a:extLst>
              <a:ext uri="{FF2B5EF4-FFF2-40B4-BE49-F238E27FC236}">
                <a16:creationId xmlns:a16="http://schemas.microsoft.com/office/drawing/2014/main" id="{E6F9AC8F-65AF-0B2E-256E-0C083502A01A}"/>
              </a:ext>
            </a:extLst>
          </p:cNvPr>
          <p:cNvSpPr/>
          <p:nvPr/>
        </p:nvSpPr>
        <p:spPr>
          <a:xfrm>
            <a:off x="10339985" y="6218247"/>
            <a:ext cx="295275" cy="291418"/>
          </a:xfrm>
          <a:prstGeom prst="ellipse">
            <a:avLst/>
          </a:prstGeom>
          <a:solidFill>
            <a:srgbClr val="00B05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4</a:t>
            </a:r>
            <a:endParaRPr lang="it-IT" sz="1400" b="1" dirty="0">
              <a:solidFill>
                <a:schemeClr val="bg1"/>
              </a:solidFill>
            </a:endParaRPr>
          </a:p>
        </p:txBody>
      </p:sp>
    </p:spTree>
    <p:extLst>
      <p:ext uri="{BB962C8B-B14F-4D97-AF65-F5344CB8AC3E}">
        <p14:creationId xmlns:p14="http://schemas.microsoft.com/office/powerpoint/2010/main" val="2579168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8834A1FB-C8ED-E6F8-2BA6-6DA698689DA8}"/>
              </a:ext>
            </a:extLst>
          </p:cNvPr>
          <p:cNvGrpSpPr/>
          <p:nvPr/>
        </p:nvGrpSpPr>
        <p:grpSpPr>
          <a:xfrm>
            <a:off x="442181" y="1593387"/>
            <a:ext cx="500794" cy="2296336"/>
            <a:chOff x="346931" y="1967796"/>
            <a:chExt cx="488380" cy="2347317"/>
          </a:xfrm>
        </p:grpSpPr>
        <p:sp>
          <p:nvSpPr>
            <p:cNvPr id="7" name="Rettangolo 6">
              <a:extLst>
                <a:ext uri="{FF2B5EF4-FFF2-40B4-BE49-F238E27FC236}">
                  <a16:creationId xmlns:a16="http://schemas.microsoft.com/office/drawing/2014/main" id="{8197399D-AA27-4E69-8202-CC6E6FBEF56A}"/>
                </a:ext>
              </a:extLst>
            </p:cNvPr>
            <p:cNvSpPr/>
            <p:nvPr/>
          </p:nvSpPr>
          <p:spPr>
            <a:xfrm>
              <a:off x="346931" y="1967796"/>
              <a:ext cx="108000" cy="2347317"/>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ttangolo 7">
              <a:extLst>
                <a:ext uri="{FF2B5EF4-FFF2-40B4-BE49-F238E27FC236}">
                  <a16:creationId xmlns:a16="http://schemas.microsoft.com/office/drawing/2014/main" id="{35D3CBEE-73A9-4F8A-8202-4B23EB15B6B7}"/>
                </a:ext>
              </a:extLst>
            </p:cNvPr>
            <p:cNvSpPr/>
            <p:nvPr/>
          </p:nvSpPr>
          <p:spPr>
            <a:xfrm>
              <a:off x="421479" y="4101226"/>
              <a:ext cx="413832" cy="108001"/>
            </a:xfrm>
            <a:prstGeom prst="rect">
              <a:avLst/>
            </a:prstGeom>
            <a:solidFill>
              <a:srgbClr val="00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ttangolo 6">
            <a:extLst>
              <a:ext uri="{FF2B5EF4-FFF2-40B4-BE49-F238E27FC236}">
                <a16:creationId xmlns:a16="http://schemas.microsoft.com/office/drawing/2014/main" id="{BA3C224E-EAAE-8720-FC17-ACF78CED503E}"/>
              </a:ext>
            </a:extLst>
          </p:cNvPr>
          <p:cNvSpPr/>
          <p:nvPr/>
        </p:nvSpPr>
        <p:spPr>
          <a:xfrm>
            <a:off x="442181" y="1854941"/>
            <a:ext cx="110745" cy="2497984"/>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612E8B59-4455-950B-B0B7-D24CCD09C666}"/>
              </a:ext>
            </a:extLst>
          </p:cNvPr>
          <p:cNvSpPr txBox="1"/>
          <p:nvPr/>
        </p:nvSpPr>
        <p:spPr>
          <a:xfrm>
            <a:off x="1069795" y="2067505"/>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02 - Diagramma di Flusso e Profili Coinvolti</a:t>
            </a:r>
          </a:p>
        </p:txBody>
      </p:sp>
      <p:sp>
        <p:nvSpPr>
          <p:cNvPr id="10" name="CasellaDiTesto 9">
            <a:extLst>
              <a:ext uri="{FF2B5EF4-FFF2-40B4-BE49-F238E27FC236}">
                <a16:creationId xmlns:a16="http://schemas.microsoft.com/office/drawing/2014/main" id="{34ED3C08-8497-4D9C-BBCF-AB52BDEF4FD6}"/>
              </a:ext>
            </a:extLst>
          </p:cNvPr>
          <p:cNvSpPr txBox="1"/>
          <p:nvPr/>
        </p:nvSpPr>
        <p:spPr>
          <a:xfrm>
            <a:off x="1069795" y="2541623"/>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03 - Modello Organizzativo</a:t>
            </a:r>
          </a:p>
        </p:txBody>
      </p:sp>
      <p:sp>
        <p:nvSpPr>
          <p:cNvPr id="11" name="CasellaDiTesto 9">
            <a:extLst>
              <a:ext uri="{FF2B5EF4-FFF2-40B4-BE49-F238E27FC236}">
                <a16:creationId xmlns:a16="http://schemas.microsoft.com/office/drawing/2014/main" id="{9C3DE8F8-EA85-4F96-A24F-9444A87939F8}"/>
              </a:ext>
            </a:extLst>
          </p:cNvPr>
          <p:cNvSpPr txBox="1"/>
          <p:nvPr/>
        </p:nvSpPr>
        <p:spPr>
          <a:xfrm>
            <a:off x="1069795" y="3015741"/>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04 - Login</a:t>
            </a:r>
          </a:p>
        </p:txBody>
      </p:sp>
      <p:sp>
        <p:nvSpPr>
          <p:cNvPr id="13" name="CasellaDiTesto 9">
            <a:extLst>
              <a:ext uri="{FF2B5EF4-FFF2-40B4-BE49-F238E27FC236}">
                <a16:creationId xmlns:a16="http://schemas.microsoft.com/office/drawing/2014/main" id="{7D007E76-AC74-40AB-972F-30BA53CD3799}"/>
              </a:ext>
            </a:extLst>
          </p:cNvPr>
          <p:cNvSpPr txBox="1"/>
          <p:nvPr/>
        </p:nvSpPr>
        <p:spPr>
          <a:xfrm>
            <a:off x="1069795" y="3489859"/>
            <a:ext cx="9431079" cy="461665"/>
          </a:xfrm>
          <a:prstGeom prst="rect">
            <a:avLst/>
          </a:prstGeom>
          <a:solidFill>
            <a:srgbClr val="012B51"/>
          </a:solidFill>
        </p:spPr>
        <p:txBody>
          <a:bodyPr wrap="square" rtlCol="0">
            <a:spAutoFit/>
          </a:bodyPr>
          <a:lstStyle>
            <a:defPPr>
              <a:defRPr lang="en-US"/>
            </a:defPPr>
            <a:lvl1pPr>
              <a:defRPr kumimoji="0" sz="2400" b="1" i="0" u="none" strike="noStrike" cap="none" spc="0" normalizeH="0" baseline="0">
                <a:ln>
                  <a:noFill/>
                </a:ln>
                <a:solidFill>
                  <a:schemeClr val="bg1"/>
                </a:solidFill>
                <a:effectLst/>
                <a:uLnTx/>
                <a:uFillTx/>
              </a:defRPr>
            </a:lvl1pPr>
          </a:lstStyle>
          <a:p>
            <a:r>
              <a:rPr lang="it-IT" dirty="0"/>
              <a:t>05 - Profilo Applicativo: Referente Regionale</a:t>
            </a:r>
          </a:p>
        </p:txBody>
      </p:sp>
      <p:sp>
        <p:nvSpPr>
          <p:cNvPr id="9" name="CasellaDiTesto 9">
            <a:extLst>
              <a:ext uri="{FF2B5EF4-FFF2-40B4-BE49-F238E27FC236}">
                <a16:creationId xmlns:a16="http://schemas.microsoft.com/office/drawing/2014/main" id="{A2750B31-D67A-DC43-8378-278731AF93C2}"/>
              </a:ext>
            </a:extLst>
          </p:cNvPr>
          <p:cNvSpPr txBox="1"/>
          <p:nvPr/>
        </p:nvSpPr>
        <p:spPr>
          <a:xfrm>
            <a:off x="1069795" y="159338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01 - Introduzione</a:t>
            </a:r>
          </a:p>
        </p:txBody>
      </p:sp>
      <p:sp>
        <p:nvSpPr>
          <p:cNvPr id="14" name="CasellaDiTesto 9">
            <a:extLst>
              <a:ext uri="{FF2B5EF4-FFF2-40B4-BE49-F238E27FC236}">
                <a16:creationId xmlns:a16="http://schemas.microsoft.com/office/drawing/2014/main" id="{A708A207-B0A2-7B51-DA74-1B7253732487}"/>
              </a:ext>
            </a:extLst>
          </p:cNvPr>
          <p:cNvSpPr txBox="1"/>
          <p:nvPr/>
        </p:nvSpPr>
        <p:spPr>
          <a:xfrm>
            <a:off x="1069792" y="396397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06 - Canale di Assistenza</a:t>
            </a:r>
          </a:p>
        </p:txBody>
      </p:sp>
      <p:sp>
        <p:nvSpPr>
          <p:cNvPr id="3" name="CasellaDiTesto 2">
            <a:extLst>
              <a:ext uri="{FF2B5EF4-FFF2-40B4-BE49-F238E27FC236}">
                <a16:creationId xmlns:a16="http://schemas.microsoft.com/office/drawing/2014/main" id="{213965B8-9183-D00B-A57C-84E6C587EDC1}"/>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Indice</a:t>
            </a:r>
          </a:p>
        </p:txBody>
      </p:sp>
    </p:spTree>
    <p:extLst>
      <p:ext uri="{BB962C8B-B14F-4D97-AF65-F5344CB8AC3E}">
        <p14:creationId xmlns:p14="http://schemas.microsoft.com/office/powerpoint/2010/main" val="271005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348789" y="1420140"/>
            <a:ext cx="4994734" cy="458324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Il Referente Regionale, una volta autenticato, avrà accesso completo alle funzionalità descritte di seguito.</a:t>
            </a:r>
          </a:p>
          <a:p>
            <a:pPr marL="285750" indent="-285750">
              <a:lnSpc>
                <a:spcPct val="150000"/>
              </a:lnSpc>
              <a:buFont typeface="Wingdings" panose="05000000000000000000" pitchFamily="2" charset="2"/>
              <a:buChar char="v"/>
            </a:pPr>
            <a:r>
              <a:rPr lang="it-IT" sz="1400" b="1" dirty="0">
                <a:solidFill>
                  <a:srgbClr val="012B51"/>
                </a:solidFill>
                <a:ea typeface="Times New Roman" panose="02020603050405020304" pitchFamily="18" charset="0"/>
                <a:cs typeface="Calibri" panose="020F0502020204030204" pitchFamily="34" charset="0"/>
              </a:rPr>
              <a:t>Associazione UO – Malattie: </a:t>
            </a:r>
            <a:r>
              <a:rPr lang="it-IT" sz="1400" dirty="0">
                <a:solidFill>
                  <a:srgbClr val="000000"/>
                </a:solidFill>
                <a:cs typeface="Calibri" panose="020F0502020204030204" pitchFamily="34" charset="0"/>
              </a:rPr>
              <a:t>il modulo permette l’inserimento e la gestione delle Associazioni tra le Unità Operative e le Malattie Rare</a:t>
            </a:r>
          </a:p>
          <a:p>
            <a:pPr marL="285750" indent="-285750">
              <a:lnSpc>
                <a:spcPct val="150000"/>
              </a:lnSpc>
              <a:buFont typeface="Wingdings" panose="05000000000000000000" pitchFamily="2" charset="2"/>
              <a:buChar char="v"/>
            </a:pPr>
            <a:r>
              <a:rPr lang="it-IT" sz="1400" b="1" dirty="0">
                <a:solidFill>
                  <a:srgbClr val="012B51"/>
                </a:solidFill>
                <a:cs typeface="Calibri" panose="020F0502020204030204" pitchFamily="34" charset="0"/>
              </a:rPr>
              <a:t>Gestione Anagrafiche Sanitarie: </a:t>
            </a:r>
            <a:r>
              <a:rPr lang="it-IT" sz="1400" dirty="0">
                <a:solidFill>
                  <a:srgbClr val="000000"/>
                </a:solidFill>
                <a:cs typeface="Calibri" panose="020F0502020204030204" pitchFamily="34" charset="0"/>
              </a:rPr>
              <a:t>il modulo consente l’inserimento e la gestione delle anagrafiche sanitari, quali: esenzioni, gruppi, icd9, </a:t>
            </a:r>
            <a:r>
              <a:rPr lang="it-IT" sz="1400" dirty="0" err="1">
                <a:solidFill>
                  <a:srgbClr val="000000"/>
                </a:solidFill>
                <a:cs typeface="Calibri" panose="020F0502020204030204" pitchFamily="34" charset="0"/>
              </a:rPr>
              <a:t>orpha</a:t>
            </a:r>
            <a:r>
              <a:rPr lang="it-IT" sz="1400" dirty="0">
                <a:solidFill>
                  <a:srgbClr val="000000"/>
                </a:solidFill>
                <a:cs typeface="Calibri" panose="020F0502020204030204" pitchFamily="34" charset="0"/>
              </a:rPr>
              <a:t>, sinonimi, tipi malattia, malattia</a:t>
            </a:r>
          </a:p>
          <a:p>
            <a:pPr marL="285750" indent="-285750">
              <a:lnSpc>
                <a:spcPct val="150000"/>
              </a:lnSpc>
              <a:buFont typeface="Wingdings" panose="05000000000000000000" pitchFamily="2" charset="2"/>
              <a:buChar char="v"/>
            </a:pPr>
            <a:r>
              <a:rPr lang="it-IT" sz="1400" b="1" dirty="0">
                <a:solidFill>
                  <a:srgbClr val="012B51"/>
                </a:solidFill>
                <a:ea typeface="Times New Roman" panose="02020603050405020304" pitchFamily="18" charset="0"/>
                <a:cs typeface="Calibri" panose="020F0502020204030204" pitchFamily="34" charset="0"/>
              </a:rPr>
              <a:t>Ricerca Certificato: </a:t>
            </a:r>
            <a:r>
              <a:rPr lang="it-IT" sz="1400" dirty="0">
                <a:solidFill>
                  <a:srgbClr val="000000"/>
                </a:solidFill>
                <a:ea typeface="Times New Roman" panose="02020603050405020304" pitchFamily="18" charset="0"/>
                <a:cs typeface="Calibri" panose="020F0502020204030204" pitchFamily="34" charset="0"/>
              </a:rPr>
              <a:t>il modulo permette la consultazione dell'elenco di tutti i Certificati presenti nel Sistema di Gestione delle Malattie Rare. </a:t>
            </a:r>
          </a:p>
          <a:p>
            <a:pPr marL="285750" indent="-285750">
              <a:lnSpc>
                <a:spcPct val="150000"/>
              </a:lnSpc>
              <a:buFont typeface="Wingdings" panose="05000000000000000000" pitchFamily="2" charset="2"/>
              <a:buChar char="v"/>
            </a:pPr>
            <a:r>
              <a:rPr lang="it-IT" sz="1400" b="1" dirty="0">
                <a:solidFill>
                  <a:srgbClr val="012B51"/>
                </a:solidFill>
                <a:ea typeface="Times New Roman" panose="02020603050405020304" pitchFamily="18" charset="0"/>
                <a:cs typeface="Calibri" panose="020F0502020204030204" pitchFamily="34" charset="0"/>
              </a:rPr>
              <a:t>Scadenzario Certificati: </a:t>
            </a:r>
            <a:r>
              <a:rPr lang="it-IT" sz="1400" dirty="0">
                <a:solidFill>
                  <a:srgbClr val="000000"/>
                </a:solidFill>
                <a:ea typeface="Times New Roman" panose="02020603050405020304" pitchFamily="18" charset="0"/>
                <a:cs typeface="Calibri" panose="020F0502020204030204" pitchFamily="34" charset="0"/>
              </a:rPr>
              <a:t>il modulo offre una panoramica dei certificati prossimi alla scadenza o già scaduti. Il medico può qui effettuare operazioni di rinnovo o conferma</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769441"/>
          </a:xfrm>
          <a:prstGeom prst="rect">
            <a:avLst/>
          </a:prstGeom>
        </p:spPr>
        <p:txBody>
          <a:bodyPr wrap="square">
            <a:spAutoFit/>
          </a:bodyPr>
          <a:lstStyle/>
          <a:p>
            <a:r>
              <a:rPr lang="it-IT" sz="2400" b="1" dirty="0">
                <a:solidFill>
                  <a:srgbClr val="003D6A"/>
                </a:solidFill>
              </a:rPr>
              <a:t>Funzionalità 1/2</a:t>
            </a:r>
            <a:endParaRPr lang="en-GB" sz="2400" b="1" dirty="0">
              <a:solidFill>
                <a:srgbClr val="003D6A"/>
              </a:solidFill>
            </a:endParaRPr>
          </a:p>
          <a:p>
            <a:endParaRPr lang="en-GB" sz="2000" b="1" dirty="0">
              <a:solidFill>
                <a:srgbClr val="003D6A"/>
              </a:solidFill>
            </a:endParaRPr>
          </a:p>
        </p:txBody>
      </p:sp>
      <p:pic>
        <p:nvPicPr>
          <p:cNvPr id="4" name="Immagine 3">
            <a:extLst>
              <a:ext uri="{FF2B5EF4-FFF2-40B4-BE49-F238E27FC236}">
                <a16:creationId xmlns:a16="http://schemas.microsoft.com/office/drawing/2014/main" id="{908240DA-9CFF-09D5-02D7-ABE92D66E993}"/>
              </a:ext>
            </a:extLst>
          </p:cNvPr>
          <p:cNvPicPr>
            <a:picLocks noChangeAspect="1"/>
          </p:cNvPicPr>
          <p:nvPr/>
        </p:nvPicPr>
        <p:blipFill>
          <a:blip r:embed="rId2"/>
          <a:stretch>
            <a:fillRect/>
          </a:stretch>
        </p:blipFill>
        <p:spPr>
          <a:xfrm>
            <a:off x="5453154" y="1420140"/>
            <a:ext cx="6674678" cy="3240000"/>
          </a:xfrm>
          <a:prstGeom prst="rect">
            <a:avLst/>
          </a:prstGeom>
        </p:spPr>
      </p:pic>
    </p:spTree>
    <p:extLst>
      <p:ext uri="{BB962C8B-B14F-4D97-AF65-F5344CB8AC3E}">
        <p14:creationId xmlns:p14="http://schemas.microsoft.com/office/powerpoint/2010/main" val="504305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348789" y="1420140"/>
            <a:ext cx="4994734" cy="490640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Il Medico Certificatore Hub, una volta autenticato, avrà accesso completo alle funzionalità descritte di seguito.</a:t>
            </a:r>
          </a:p>
          <a:p>
            <a:pPr marL="285750" indent="-285750">
              <a:lnSpc>
                <a:spcPct val="150000"/>
              </a:lnSpc>
              <a:buFont typeface="Wingdings" panose="05000000000000000000" pitchFamily="2" charset="2"/>
              <a:buChar char="v"/>
            </a:pPr>
            <a:r>
              <a:rPr lang="it-IT" sz="1400" b="1" dirty="0">
                <a:solidFill>
                  <a:srgbClr val="012B51"/>
                </a:solidFill>
                <a:cs typeface="Calibri" panose="020F0502020204030204" pitchFamily="34" charset="0"/>
              </a:rPr>
              <a:t>Esporta Certificati Pregressi: </a:t>
            </a:r>
            <a:r>
              <a:rPr lang="it-IT" sz="1400" dirty="0">
                <a:solidFill>
                  <a:srgbClr val="000000"/>
                </a:solidFill>
                <a:ea typeface="Times New Roman" panose="02020603050405020304" pitchFamily="18" charset="0"/>
                <a:cs typeface="Calibri" panose="020F0502020204030204" pitchFamily="34" charset="0"/>
              </a:rPr>
              <a:t>il modulo consente di scaricare il set di dati relativo esclusivamente ai certificati “pregressi”.</a:t>
            </a:r>
          </a:p>
          <a:p>
            <a:pPr marL="285750" indent="-285750">
              <a:lnSpc>
                <a:spcPct val="150000"/>
              </a:lnSpc>
              <a:buFont typeface="Wingdings" panose="05000000000000000000" pitchFamily="2" charset="2"/>
              <a:buChar char="v"/>
            </a:pPr>
            <a:r>
              <a:rPr lang="it-IT" sz="1400" b="1" dirty="0">
                <a:solidFill>
                  <a:srgbClr val="012B51"/>
                </a:solidFill>
                <a:cs typeface="Calibri" panose="020F0502020204030204" pitchFamily="34" charset="0"/>
              </a:rPr>
              <a:t>Esporta Certificati Anomali: </a:t>
            </a:r>
            <a:r>
              <a:rPr lang="it-IT" sz="1400" dirty="0">
                <a:solidFill>
                  <a:srgbClr val="000000"/>
                </a:solidFill>
                <a:ea typeface="Times New Roman" panose="02020603050405020304" pitchFamily="18" charset="0"/>
                <a:cs typeface="Calibri" panose="020F0502020204030204" pitchFamily="34" charset="0"/>
              </a:rPr>
              <a:t>il modulo consente di scaricare il set di dati relativo esclusivamente ai certificati “anomali”.</a:t>
            </a:r>
          </a:p>
          <a:p>
            <a:pPr marL="285750" indent="-285750">
              <a:lnSpc>
                <a:spcPct val="150000"/>
              </a:lnSpc>
              <a:buFont typeface="Wingdings" panose="05000000000000000000" pitchFamily="2" charset="2"/>
              <a:buChar char="v"/>
            </a:pPr>
            <a:r>
              <a:rPr lang="it-IT" sz="1400" b="1" dirty="0">
                <a:solidFill>
                  <a:srgbClr val="012B51"/>
                </a:solidFill>
                <a:cs typeface="Calibri" panose="020F0502020204030204" pitchFamily="34" charset="0"/>
              </a:rPr>
              <a:t>Esporta Report</a:t>
            </a:r>
            <a:r>
              <a:rPr lang="it-IT" sz="1400" dirty="0">
                <a:solidFill>
                  <a:srgbClr val="000000"/>
                </a:solidFill>
                <a:cs typeface="Calibri" panose="020F0502020204030204" pitchFamily="34" charset="0"/>
              </a:rPr>
              <a:t>: la funzionalità permette di effettuare una doppia estrazione dei certificati presenti nel sistema.</a:t>
            </a:r>
          </a:p>
          <a:p>
            <a:pPr marL="742950" lvl="1" indent="-285750">
              <a:lnSpc>
                <a:spcPct val="150000"/>
              </a:lnSpc>
              <a:buFont typeface="Courier New" panose="02070309020205020404" pitchFamily="49" charset="0"/>
              <a:buChar char="o"/>
            </a:pPr>
            <a:r>
              <a:rPr lang="it-IT" sz="1400" dirty="0">
                <a:solidFill>
                  <a:srgbClr val="000000"/>
                </a:solidFill>
                <a:cs typeface="Calibri" panose="020F0502020204030204" pitchFamily="34" charset="0"/>
              </a:rPr>
              <a:t>Esportazione di tutti i certificati presenti a sistema</a:t>
            </a:r>
          </a:p>
          <a:p>
            <a:pPr marL="742950" lvl="1" indent="-285750">
              <a:lnSpc>
                <a:spcPct val="150000"/>
              </a:lnSpc>
              <a:buFont typeface="Courier New" panose="02070309020205020404" pitchFamily="49" charset="0"/>
              <a:buChar char="o"/>
            </a:pPr>
            <a:r>
              <a:rPr lang="it-IT" sz="1400" dirty="0">
                <a:solidFill>
                  <a:srgbClr val="000000"/>
                </a:solidFill>
                <a:cs typeface="Calibri" panose="020F0502020204030204" pitchFamily="34" charset="0"/>
              </a:rPr>
              <a:t>Esportazione dei certificati con i campi utili per l’estrazione ministeriale.</a:t>
            </a:r>
          </a:p>
          <a:p>
            <a:pPr marL="285750" indent="-285750">
              <a:lnSpc>
                <a:spcPct val="150000"/>
              </a:lnSpc>
              <a:buFont typeface="Wingdings" panose="05000000000000000000" pitchFamily="2" charset="2"/>
              <a:buChar char="v"/>
            </a:pPr>
            <a:r>
              <a:rPr lang="it-IT" sz="1400" b="1" dirty="0">
                <a:solidFill>
                  <a:srgbClr val="012B51"/>
                </a:solidFill>
                <a:cs typeface="Calibri" panose="020F0502020204030204" pitchFamily="34" charset="0"/>
              </a:rPr>
              <a:t>Aggiorna Contatti Assistito: </a:t>
            </a:r>
            <a:r>
              <a:rPr lang="it-IT" sz="1400" dirty="0">
                <a:solidFill>
                  <a:srgbClr val="000000"/>
                </a:solidFill>
                <a:cs typeface="Calibri" panose="020F0502020204030204" pitchFamily="34" charset="0"/>
              </a:rPr>
              <a:t>il modulo permette, nel caso in cui si necessita, l’aggiornamento/modifica dei contatti dell’Assistito, qualora obsoleti, non aggiornati, assenti o incongruenti.</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r>
              <a:rPr lang="it-IT" sz="2400" b="1" dirty="0">
                <a:solidFill>
                  <a:srgbClr val="003D6A"/>
                </a:solidFill>
              </a:rPr>
              <a:t>Funzionalità 2/2</a:t>
            </a:r>
            <a:endParaRPr lang="en-GB" sz="2000" b="1" dirty="0">
              <a:solidFill>
                <a:srgbClr val="003D6A"/>
              </a:solidFill>
            </a:endParaRPr>
          </a:p>
        </p:txBody>
      </p:sp>
      <p:pic>
        <p:nvPicPr>
          <p:cNvPr id="2" name="Immagine 1">
            <a:extLst>
              <a:ext uri="{FF2B5EF4-FFF2-40B4-BE49-F238E27FC236}">
                <a16:creationId xmlns:a16="http://schemas.microsoft.com/office/drawing/2014/main" id="{2EDF35C7-8B22-58E1-8F52-CD33018D43C3}"/>
              </a:ext>
            </a:extLst>
          </p:cNvPr>
          <p:cNvPicPr>
            <a:picLocks noChangeAspect="1"/>
          </p:cNvPicPr>
          <p:nvPr/>
        </p:nvPicPr>
        <p:blipFill>
          <a:blip r:embed="rId2"/>
          <a:stretch>
            <a:fillRect/>
          </a:stretch>
        </p:blipFill>
        <p:spPr>
          <a:xfrm>
            <a:off x="5453154" y="1420140"/>
            <a:ext cx="6674678" cy="3240000"/>
          </a:xfrm>
          <a:prstGeom prst="rect">
            <a:avLst/>
          </a:prstGeom>
        </p:spPr>
      </p:pic>
    </p:spTree>
    <p:extLst>
      <p:ext uri="{BB962C8B-B14F-4D97-AF65-F5344CB8AC3E}">
        <p14:creationId xmlns:p14="http://schemas.microsoft.com/office/powerpoint/2010/main" val="3226978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La funzionalità in oggetto consente al Referente Regionale l’inserimento di nuove associazioni tra le specifiche Unità Operative di un determinato Stabilimento ospedaliero e le Malattie Rare.</a:t>
            </a: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Questo processo è fondamentale poiché determina le malattie per cui i Medici Certificatori di una data Unità Operativa saranno autorizzati a condurre ricerche e ad emettere certificati.</a:t>
            </a:r>
          </a:p>
          <a:p>
            <a:pPr>
              <a:lnSpc>
                <a:spcPct val="150000"/>
              </a:lnSpc>
            </a:pP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L'utente Referente Regionale, selezionata la voce</a:t>
            </a: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a:t>
            </a:r>
            <a:r>
              <a:rPr lang="it-IT" sz="1400" i="1" dirty="0">
                <a:ea typeface="Times New Roman" panose="02020603050405020304" pitchFamily="18" charset="0"/>
                <a:cs typeface="Calibri" panose="020F0502020204030204" pitchFamily="34" charset="0"/>
              </a:rPr>
              <a:t>Associazione UO – Malattie</a:t>
            </a:r>
            <a:r>
              <a:rPr lang="it-IT" sz="1400" dirty="0">
                <a:ea typeface="Times New Roman" panose="02020603050405020304" pitchFamily="18" charset="0"/>
                <a:cs typeface="Calibri" panose="020F0502020204030204" pitchFamily="34" charset="0"/>
              </a:rPr>
              <a:t>’ dall’Home Page, potrà inserire, gestire ed inoltre scaricare il report relativo alle associazioni presenti nel sistema.</a:t>
            </a:r>
            <a:endParaRPr lang="it-IT" sz="1400" dirty="0">
              <a:cs typeface="Calibri" panose="020F0502020204030204" pitchFamily="34" charset="0"/>
            </a:endParaRP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1/10</a:t>
            </a:r>
            <a:endParaRPr lang="en-GB" sz="2400" b="1" dirty="0">
              <a:solidFill>
                <a:srgbClr val="003D6A"/>
              </a:solidFill>
            </a:endParaRPr>
          </a:p>
        </p:txBody>
      </p:sp>
      <p:pic>
        <p:nvPicPr>
          <p:cNvPr id="4" name="Immagine 3">
            <a:extLst>
              <a:ext uri="{FF2B5EF4-FFF2-40B4-BE49-F238E27FC236}">
                <a16:creationId xmlns:a16="http://schemas.microsoft.com/office/drawing/2014/main" id="{1DC37FDA-2B3A-45F0-15D7-2BCA3F1FE14B}"/>
              </a:ext>
            </a:extLst>
          </p:cNvPr>
          <p:cNvPicPr>
            <a:picLocks noChangeAspect="1"/>
          </p:cNvPicPr>
          <p:nvPr/>
        </p:nvPicPr>
        <p:blipFill>
          <a:blip r:embed="rId2"/>
          <a:stretch>
            <a:fillRect/>
          </a:stretch>
        </p:blipFill>
        <p:spPr>
          <a:xfrm>
            <a:off x="5382554" y="1420140"/>
            <a:ext cx="6674887" cy="3240000"/>
          </a:xfrm>
          <a:prstGeom prst="rect">
            <a:avLst/>
          </a:prstGeom>
        </p:spPr>
      </p:pic>
    </p:spTree>
    <p:extLst>
      <p:ext uri="{BB962C8B-B14F-4D97-AF65-F5344CB8AC3E}">
        <p14:creationId xmlns:p14="http://schemas.microsoft.com/office/powerpoint/2010/main" val="163488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Per permettere l'inserimento di una nuova associazione, l'utente dovrà compilare i primi quattro campi come segue:</a:t>
            </a:r>
          </a:p>
          <a:p>
            <a:pPr marL="285750" indent="-285750">
              <a:lnSpc>
                <a:spcPct val="150000"/>
              </a:lnSpc>
              <a:buFont typeface="Courier New" panose="02070309020205020404" pitchFamily="49" charset="0"/>
              <a:buChar char="o"/>
            </a:pPr>
            <a:r>
              <a:rPr lang="it-IT" sz="1400" dirty="0">
                <a:cs typeface="Calibri" panose="020F0502020204030204" pitchFamily="34" charset="0"/>
              </a:rPr>
              <a:t>Selezionare l</a:t>
            </a:r>
            <a:r>
              <a:rPr lang="it-IT" sz="1400" b="1" dirty="0">
                <a:solidFill>
                  <a:srgbClr val="012B51"/>
                </a:solidFill>
                <a:cs typeface="Calibri" panose="020F0502020204030204" pitchFamily="34" charset="0"/>
              </a:rPr>
              <a:t>’Istituto di Ricovero</a:t>
            </a:r>
            <a:r>
              <a:rPr lang="it-IT" sz="1400" dirty="0">
                <a:cs typeface="Calibri" panose="020F0502020204030204" pitchFamily="34" charset="0"/>
              </a:rPr>
              <a:t>, ottenuto mediante una ricerca effettuata dal sistema nell'anagrafe delle strutture;</a:t>
            </a:r>
          </a:p>
          <a:p>
            <a:pPr marL="285750" indent="-285750">
              <a:lnSpc>
                <a:spcPct val="150000"/>
              </a:lnSpc>
              <a:buFont typeface="Courier New" panose="02070309020205020404" pitchFamily="49" charset="0"/>
              <a:buChar char="o"/>
            </a:pPr>
            <a:r>
              <a:rPr lang="it-IT" sz="1400" dirty="0">
                <a:cs typeface="Calibri" panose="020F0502020204030204" pitchFamily="34" charset="0"/>
              </a:rPr>
              <a:t>Selezionare</a:t>
            </a:r>
            <a:r>
              <a:rPr lang="it-IT" sz="1400" b="1" dirty="0">
                <a:solidFill>
                  <a:srgbClr val="012B51"/>
                </a:solidFill>
                <a:cs typeface="Calibri" panose="020F0502020204030204" pitchFamily="34" charset="0"/>
              </a:rPr>
              <a:t> </a:t>
            </a:r>
            <a:r>
              <a:rPr lang="it-IT" sz="1400" dirty="0">
                <a:cs typeface="Calibri" panose="020F0502020204030204" pitchFamily="34" charset="0"/>
              </a:rPr>
              <a:t>lo</a:t>
            </a:r>
            <a:r>
              <a:rPr lang="it-IT" sz="1400" b="1" dirty="0">
                <a:solidFill>
                  <a:srgbClr val="012B51"/>
                </a:solidFill>
                <a:cs typeface="Calibri" panose="020F0502020204030204" pitchFamily="34" charset="0"/>
              </a:rPr>
              <a:t> Stabilimento Ospedaliero </a:t>
            </a:r>
            <a:r>
              <a:rPr lang="it-IT" sz="1400" dirty="0">
                <a:cs typeface="Calibri" panose="020F0502020204030204" pitchFamily="34" charset="0"/>
              </a:rPr>
              <a:t>associato all'istituto di ricovero precedentemente indicato, individuato tramite una ricerca effettuata dal sistema nell'anagrafe delle strutture;</a:t>
            </a:r>
          </a:p>
          <a:p>
            <a:pPr marL="285750" indent="-285750">
              <a:lnSpc>
                <a:spcPct val="150000"/>
              </a:lnSpc>
              <a:buFont typeface="Courier New" panose="02070309020205020404" pitchFamily="49" charset="0"/>
              <a:buChar char="o"/>
            </a:pPr>
            <a:r>
              <a:rPr lang="it-IT" sz="1400" dirty="0">
                <a:cs typeface="Calibri" panose="020F0502020204030204" pitchFamily="34" charset="0"/>
              </a:rPr>
              <a:t>Selezionare l’</a:t>
            </a:r>
            <a:r>
              <a:rPr lang="it-IT" sz="1400" b="1" dirty="0">
                <a:solidFill>
                  <a:srgbClr val="012B51"/>
                </a:solidFill>
                <a:cs typeface="Calibri" panose="020F0502020204030204" pitchFamily="34" charset="0"/>
              </a:rPr>
              <a:t>Unità</a:t>
            </a:r>
            <a:r>
              <a:rPr lang="it-IT" sz="1400" dirty="0">
                <a:cs typeface="Calibri" panose="020F0502020204030204" pitchFamily="34" charset="0"/>
              </a:rPr>
              <a:t> </a:t>
            </a:r>
            <a:r>
              <a:rPr lang="it-IT" sz="1400" b="1" dirty="0">
                <a:solidFill>
                  <a:srgbClr val="012B51"/>
                </a:solidFill>
                <a:cs typeface="Calibri" panose="020F0502020204030204" pitchFamily="34" charset="0"/>
              </a:rPr>
              <a:t>Operativa </a:t>
            </a:r>
            <a:r>
              <a:rPr lang="it-IT" sz="1400" dirty="0">
                <a:cs typeface="Calibri" panose="020F0502020204030204" pitchFamily="34" charset="0"/>
              </a:rPr>
              <a:t>correlata allo stabilimento ospedaliero e all'istituto di ricovero precedentemente indicati;</a:t>
            </a:r>
          </a:p>
          <a:p>
            <a:pPr marL="285750" indent="-285750">
              <a:lnSpc>
                <a:spcPct val="150000"/>
              </a:lnSpc>
              <a:buFont typeface="Courier New" panose="02070309020205020404" pitchFamily="49" charset="0"/>
              <a:buChar char="o"/>
            </a:pPr>
            <a:r>
              <a:rPr lang="it-IT" sz="1400" dirty="0">
                <a:cs typeface="Calibri" panose="020F0502020204030204" pitchFamily="34" charset="0"/>
              </a:rPr>
              <a:t>Selezionare il progressivo dell'unità operativa (</a:t>
            </a:r>
            <a:r>
              <a:rPr lang="it-IT" sz="1400" b="1" dirty="0">
                <a:solidFill>
                  <a:srgbClr val="012B51"/>
                </a:solidFill>
                <a:cs typeface="Calibri" panose="020F0502020204030204" pitchFamily="34" charset="0"/>
              </a:rPr>
              <a:t>Reparto</a:t>
            </a:r>
            <a:r>
              <a:rPr lang="it-IT" sz="1400" dirty="0">
                <a:cs typeface="Calibri" panose="020F0502020204030204" pitchFamily="34" charset="0"/>
              </a:rPr>
              <a:t>), collegato all'unità operativa, allo stabilimento ospedaliero e all'istituto di ricovero precedentemente indicati.</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2/10</a:t>
            </a:r>
            <a:endParaRPr lang="en-GB" sz="2400" b="1" dirty="0">
              <a:solidFill>
                <a:srgbClr val="003D6A"/>
              </a:solidFill>
            </a:endParaRPr>
          </a:p>
        </p:txBody>
      </p:sp>
      <p:pic>
        <p:nvPicPr>
          <p:cNvPr id="4" name="Immagine 3">
            <a:extLst>
              <a:ext uri="{FF2B5EF4-FFF2-40B4-BE49-F238E27FC236}">
                <a16:creationId xmlns:a16="http://schemas.microsoft.com/office/drawing/2014/main" id="{44086EF7-F061-15F3-0682-D609F5A98973}"/>
              </a:ext>
            </a:extLst>
          </p:cNvPr>
          <p:cNvPicPr>
            <a:picLocks noChangeAspect="1"/>
          </p:cNvPicPr>
          <p:nvPr/>
        </p:nvPicPr>
        <p:blipFill>
          <a:blip r:embed="rId2"/>
          <a:stretch>
            <a:fillRect/>
          </a:stretch>
        </p:blipFill>
        <p:spPr>
          <a:xfrm>
            <a:off x="5453154" y="1420140"/>
            <a:ext cx="6674678" cy="3240000"/>
          </a:xfrm>
          <a:prstGeom prst="rect">
            <a:avLst/>
          </a:prstGeom>
        </p:spPr>
      </p:pic>
    </p:spTree>
    <p:extLst>
      <p:ext uri="{BB962C8B-B14F-4D97-AF65-F5344CB8AC3E}">
        <p14:creationId xmlns:p14="http://schemas.microsoft.com/office/powerpoint/2010/main" val="966420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8834A1FB-C8ED-E6F8-2BA6-6DA698689DA8}"/>
              </a:ext>
            </a:extLst>
          </p:cNvPr>
          <p:cNvGrpSpPr/>
          <p:nvPr/>
        </p:nvGrpSpPr>
        <p:grpSpPr>
          <a:xfrm>
            <a:off x="442181" y="1593387"/>
            <a:ext cx="500794" cy="2296336"/>
            <a:chOff x="346931" y="1967796"/>
            <a:chExt cx="488380" cy="2347317"/>
          </a:xfrm>
        </p:grpSpPr>
        <p:sp>
          <p:nvSpPr>
            <p:cNvPr id="7" name="Rettangolo 6">
              <a:extLst>
                <a:ext uri="{FF2B5EF4-FFF2-40B4-BE49-F238E27FC236}">
                  <a16:creationId xmlns:a16="http://schemas.microsoft.com/office/drawing/2014/main" id="{8197399D-AA27-4E69-8202-CC6E6FBEF56A}"/>
                </a:ext>
              </a:extLst>
            </p:cNvPr>
            <p:cNvSpPr/>
            <p:nvPr/>
          </p:nvSpPr>
          <p:spPr>
            <a:xfrm>
              <a:off x="346931" y="1967796"/>
              <a:ext cx="108000" cy="2347317"/>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ttangolo 7">
              <a:extLst>
                <a:ext uri="{FF2B5EF4-FFF2-40B4-BE49-F238E27FC236}">
                  <a16:creationId xmlns:a16="http://schemas.microsoft.com/office/drawing/2014/main" id="{35D3CBEE-73A9-4F8A-8202-4B23EB15B6B7}"/>
                </a:ext>
              </a:extLst>
            </p:cNvPr>
            <p:cNvSpPr/>
            <p:nvPr/>
          </p:nvSpPr>
          <p:spPr>
            <a:xfrm>
              <a:off x="421479" y="2153933"/>
              <a:ext cx="413832" cy="108001"/>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ttangolo 6">
            <a:extLst>
              <a:ext uri="{FF2B5EF4-FFF2-40B4-BE49-F238E27FC236}">
                <a16:creationId xmlns:a16="http://schemas.microsoft.com/office/drawing/2014/main" id="{BA3C224E-EAAE-8720-FC17-ACF78CED503E}"/>
              </a:ext>
            </a:extLst>
          </p:cNvPr>
          <p:cNvSpPr/>
          <p:nvPr/>
        </p:nvSpPr>
        <p:spPr>
          <a:xfrm>
            <a:off x="442181" y="1854941"/>
            <a:ext cx="110745" cy="2497984"/>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612E8B59-4455-950B-B0B7-D24CCD09C666}"/>
              </a:ext>
            </a:extLst>
          </p:cNvPr>
          <p:cNvSpPr txBox="1"/>
          <p:nvPr/>
        </p:nvSpPr>
        <p:spPr>
          <a:xfrm>
            <a:off x="1069795" y="2067505"/>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02 - Diagramma di Flusso</a:t>
            </a:r>
            <a:endParaRPr lang="it-IT" sz="2800" b="0" dirty="0">
              <a:solidFill>
                <a:srgbClr val="012B51"/>
              </a:solidFill>
              <a:latin typeface="+mn-lt"/>
            </a:endParaRPr>
          </a:p>
        </p:txBody>
      </p:sp>
      <p:sp>
        <p:nvSpPr>
          <p:cNvPr id="10" name="CasellaDiTesto 9">
            <a:extLst>
              <a:ext uri="{FF2B5EF4-FFF2-40B4-BE49-F238E27FC236}">
                <a16:creationId xmlns:a16="http://schemas.microsoft.com/office/drawing/2014/main" id="{34ED3C08-8497-4D9C-BBCF-AB52BDEF4FD6}"/>
              </a:ext>
            </a:extLst>
          </p:cNvPr>
          <p:cNvSpPr txBox="1"/>
          <p:nvPr/>
        </p:nvSpPr>
        <p:spPr>
          <a:xfrm>
            <a:off x="1069795" y="2541623"/>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03 -</a:t>
            </a:r>
            <a:r>
              <a:rPr lang="it-IT" sz="2400" dirty="0">
                <a:solidFill>
                  <a:srgbClr val="012B51"/>
                </a:solidFill>
                <a:latin typeface="+mn-lt"/>
              </a:rPr>
              <a:t> </a:t>
            </a:r>
            <a:r>
              <a:rPr lang="it-IT" sz="2400" b="0" dirty="0">
                <a:solidFill>
                  <a:srgbClr val="012B51"/>
                </a:solidFill>
                <a:latin typeface="+mn-lt"/>
              </a:rPr>
              <a:t>Modello</a:t>
            </a:r>
            <a:r>
              <a:rPr lang="it-IT" sz="2400" dirty="0">
                <a:solidFill>
                  <a:srgbClr val="012B51"/>
                </a:solidFill>
                <a:latin typeface="+mn-lt"/>
              </a:rPr>
              <a:t> </a:t>
            </a:r>
            <a:r>
              <a:rPr lang="it-IT" sz="2400" b="0" dirty="0">
                <a:solidFill>
                  <a:srgbClr val="012B51"/>
                </a:solidFill>
                <a:latin typeface="+mn-lt"/>
              </a:rPr>
              <a:t>Organizzativo</a:t>
            </a:r>
          </a:p>
        </p:txBody>
      </p:sp>
      <p:sp>
        <p:nvSpPr>
          <p:cNvPr id="11" name="CasellaDiTesto 9">
            <a:extLst>
              <a:ext uri="{FF2B5EF4-FFF2-40B4-BE49-F238E27FC236}">
                <a16:creationId xmlns:a16="http://schemas.microsoft.com/office/drawing/2014/main" id="{9C3DE8F8-EA85-4F96-A24F-9444A87939F8}"/>
              </a:ext>
            </a:extLst>
          </p:cNvPr>
          <p:cNvSpPr txBox="1"/>
          <p:nvPr/>
        </p:nvSpPr>
        <p:spPr>
          <a:xfrm>
            <a:off x="1069795" y="3015741"/>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04 - Login</a:t>
            </a:r>
          </a:p>
        </p:txBody>
      </p:sp>
      <p:sp>
        <p:nvSpPr>
          <p:cNvPr id="13" name="CasellaDiTesto 9">
            <a:extLst>
              <a:ext uri="{FF2B5EF4-FFF2-40B4-BE49-F238E27FC236}">
                <a16:creationId xmlns:a16="http://schemas.microsoft.com/office/drawing/2014/main" id="{7D007E76-AC74-40AB-972F-30BA53CD3799}"/>
              </a:ext>
            </a:extLst>
          </p:cNvPr>
          <p:cNvSpPr txBox="1"/>
          <p:nvPr/>
        </p:nvSpPr>
        <p:spPr>
          <a:xfrm>
            <a:off x="1069795" y="3489859"/>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05 - Profilo Applicativo: Referente Regionale</a:t>
            </a:r>
          </a:p>
        </p:txBody>
      </p:sp>
      <p:sp>
        <p:nvSpPr>
          <p:cNvPr id="9" name="CasellaDiTesto 9">
            <a:extLst>
              <a:ext uri="{FF2B5EF4-FFF2-40B4-BE49-F238E27FC236}">
                <a16:creationId xmlns:a16="http://schemas.microsoft.com/office/drawing/2014/main" id="{A2750B31-D67A-DC43-8378-278731AF93C2}"/>
              </a:ext>
            </a:extLst>
          </p:cNvPr>
          <p:cNvSpPr txBox="1"/>
          <p:nvPr/>
        </p:nvSpPr>
        <p:spPr>
          <a:xfrm>
            <a:off x="1069795" y="1593387"/>
            <a:ext cx="9431079" cy="461665"/>
          </a:xfrm>
          <a:prstGeom prst="rect">
            <a:avLst/>
          </a:prstGeom>
          <a:solidFill>
            <a:srgbClr val="012B51"/>
          </a:solid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dirty="0">
                <a:solidFill>
                  <a:schemeClr val="bg1"/>
                </a:solidFill>
                <a:latin typeface="+mn-lt"/>
              </a:rPr>
              <a:t>01 - Introduzione</a:t>
            </a:r>
          </a:p>
        </p:txBody>
      </p:sp>
      <p:sp>
        <p:nvSpPr>
          <p:cNvPr id="14" name="CasellaDiTesto 9">
            <a:extLst>
              <a:ext uri="{FF2B5EF4-FFF2-40B4-BE49-F238E27FC236}">
                <a16:creationId xmlns:a16="http://schemas.microsoft.com/office/drawing/2014/main" id="{A708A207-B0A2-7B51-DA74-1B7253732487}"/>
              </a:ext>
            </a:extLst>
          </p:cNvPr>
          <p:cNvSpPr txBox="1"/>
          <p:nvPr/>
        </p:nvSpPr>
        <p:spPr>
          <a:xfrm>
            <a:off x="1069792" y="396397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06 - Canale di Assistenza</a:t>
            </a:r>
          </a:p>
        </p:txBody>
      </p:sp>
      <p:sp>
        <p:nvSpPr>
          <p:cNvPr id="3" name="CasellaDiTesto 2">
            <a:extLst>
              <a:ext uri="{FF2B5EF4-FFF2-40B4-BE49-F238E27FC236}">
                <a16:creationId xmlns:a16="http://schemas.microsoft.com/office/drawing/2014/main" id="{213965B8-9183-D00B-A57C-84E6C587EDC1}"/>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Indice</a:t>
            </a:r>
          </a:p>
        </p:txBody>
      </p:sp>
    </p:spTree>
    <p:extLst>
      <p:ext uri="{BB962C8B-B14F-4D97-AF65-F5344CB8AC3E}">
        <p14:creationId xmlns:p14="http://schemas.microsoft.com/office/powerpoint/2010/main" val="161148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613746"/>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Una volta completati i campi relativi alla struttura, si possono utilizzare i seguenti tre pulsanti:</a:t>
            </a:r>
          </a:p>
          <a:p>
            <a:pPr>
              <a:lnSpc>
                <a:spcPct val="150000"/>
              </a:lnSpc>
            </a:pPr>
            <a:r>
              <a:rPr lang="it-IT" sz="1400" b="1" dirty="0">
                <a:solidFill>
                  <a:srgbClr val="C00000"/>
                </a:solidFill>
                <a:ea typeface="Times New Roman" panose="02020603050405020304" pitchFamily="18" charset="0"/>
                <a:cs typeface="Calibri" panose="020F0502020204030204" pitchFamily="34" charset="0"/>
              </a:rPr>
              <a:t>’Annulla’</a:t>
            </a:r>
            <a:r>
              <a:rPr lang="it-IT" sz="1400" dirty="0">
                <a:ea typeface="Times New Roman" panose="02020603050405020304" pitchFamily="18" charset="0"/>
                <a:cs typeface="Calibri" panose="020F0502020204030204" pitchFamily="34" charset="0"/>
              </a:rPr>
              <a:t>, </a:t>
            </a:r>
            <a:r>
              <a:rPr lang="it-IT" sz="1400" dirty="0">
                <a:cs typeface="Calibri" panose="020F0502020204030204" pitchFamily="34" charset="0"/>
              </a:rPr>
              <a:t>consente di interrompere il processo di inserimento e tornare al punto iniziale.</a:t>
            </a:r>
          </a:p>
          <a:p>
            <a:pPr>
              <a:lnSpc>
                <a:spcPct val="150000"/>
              </a:lnSpc>
            </a:pPr>
            <a:r>
              <a:rPr lang="it-IT" sz="1400" b="1" dirty="0">
                <a:solidFill>
                  <a:srgbClr val="012B51"/>
                </a:solidFill>
                <a:cs typeface="Calibri" panose="020F0502020204030204" pitchFamily="34" charset="0"/>
              </a:rPr>
              <a:t>’Associa Malattie’, </a:t>
            </a:r>
            <a:r>
              <a:rPr lang="it-IT" sz="1400" dirty="0">
                <a:cs typeface="Calibri" panose="020F0502020204030204" pitchFamily="34" charset="0"/>
              </a:rPr>
              <a:t>permette di aprire una maschera dedicata esclusivamente alle malattie, per finalizzare l'operazione di inserimento dell'associazione. Questa maschera sarà dettagliata nella slide successiva.</a:t>
            </a:r>
          </a:p>
          <a:p>
            <a:pPr>
              <a:lnSpc>
                <a:spcPct val="150000"/>
              </a:lnSpc>
            </a:pPr>
            <a:r>
              <a:rPr lang="it-IT" sz="1400" b="1" dirty="0">
                <a:solidFill>
                  <a:srgbClr val="00B050"/>
                </a:solidFill>
                <a:cs typeface="Calibri" panose="020F0502020204030204" pitchFamily="34" charset="0"/>
              </a:rPr>
              <a:t>‘Esporta’, </a:t>
            </a:r>
            <a:r>
              <a:rPr lang="it-IT" sz="1400" dirty="0">
                <a:cs typeface="Calibri" panose="020F0502020204030204" pitchFamily="34" charset="0"/>
              </a:rPr>
              <a:t>disponibile anche senza la valorizzazione dei campi relativi alla struttura e consente il download del report contenente tutte le associazioni presenti nel sistema.</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3/10</a:t>
            </a:r>
            <a:endParaRPr lang="en-GB" sz="2400" b="1" dirty="0">
              <a:solidFill>
                <a:srgbClr val="003D6A"/>
              </a:solidFill>
            </a:endParaRPr>
          </a:p>
        </p:txBody>
      </p:sp>
      <p:pic>
        <p:nvPicPr>
          <p:cNvPr id="2" name="Immagine 1">
            <a:extLst>
              <a:ext uri="{FF2B5EF4-FFF2-40B4-BE49-F238E27FC236}">
                <a16:creationId xmlns:a16="http://schemas.microsoft.com/office/drawing/2014/main" id="{48F47CDA-208C-AF1E-19DC-B2FEAB4C7FE7}"/>
              </a:ext>
            </a:extLst>
          </p:cNvPr>
          <p:cNvPicPr>
            <a:picLocks noChangeAspect="1"/>
          </p:cNvPicPr>
          <p:nvPr/>
        </p:nvPicPr>
        <p:blipFill>
          <a:blip r:embed="rId2"/>
          <a:stretch>
            <a:fillRect/>
          </a:stretch>
        </p:blipFill>
        <p:spPr>
          <a:xfrm>
            <a:off x="5453154" y="1420140"/>
            <a:ext cx="6674678" cy="3240000"/>
          </a:xfrm>
          <a:prstGeom prst="rect">
            <a:avLst/>
          </a:prstGeom>
        </p:spPr>
      </p:pic>
    </p:spTree>
    <p:extLst>
      <p:ext uri="{BB962C8B-B14F-4D97-AF65-F5344CB8AC3E}">
        <p14:creationId xmlns:p14="http://schemas.microsoft.com/office/powerpoint/2010/main" val="1281320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2644250"/>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Attraverso il pulsante "</a:t>
            </a:r>
            <a:r>
              <a:rPr lang="it-IT" sz="1400" b="1" dirty="0">
                <a:solidFill>
                  <a:srgbClr val="012B51"/>
                </a:solidFill>
                <a:cs typeface="Calibri" panose="020F0502020204030204" pitchFamily="34" charset="0"/>
              </a:rPr>
              <a:t>Associa Malattie</a:t>
            </a:r>
            <a:r>
              <a:rPr lang="it-IT" sz="1400" dirty="0">
                <a:cs typeface="Calibri" panose="020F0502020204030204" pitchFamily="34" charset="0"/>
              </a:rPr>
              <a:t>", si aprirà la maschera che consentirà all'utente di:</a:t>
            </a:r>
          </a:p>
          <a:p>
            <a:pPr marL="285750" indent="-285750">
              <a:lnSpc>
                <a:spcPct val="150000"/>
              </a:lnSpc>
              <a:buFont typeface="Arial" panose="020B0604020202020204" pitchFamily="34" charset="0"/>
              <a:buChar char="•"/>
            </a:pPr>
            <a:r>
              <a:rPr lang="it-IT" sz="1400" dirty="0">
                <a:cs typeface="Calibri" panose="020F0502020204030204" pitchFamily="34" charset="0"/>
              </a:rPr>
              <a:t>Visualizzare tutte le malattie associate: le malattie sono elencate sotto la colonna "</a:t>
            </a:r>
            <a:r>
              <a:rPr lang="it-IT" sz="1400" b="1" dirty="0">
                <a:cs typeface="Calibri" panose="020F0502020204030204" pitchFamily="34" charset="0"/>
              </a:rPr>
              <a:t>Stato</a:t>
            </a:r>
            <a:r>
              <a:rPr lang="it-IT" sz="1400" dirty="0">
                <a:cs typeface="Calibri" panose="020F0502020204030204" pitchFamily="34" charset="0"/>
              </a:rPr>
              <a:t>" con l'etichetta "</a:t>
            </a:r>
            <a:r>
              <a:rPr lang="it-IT" sz="1400" b="1" dirty="0">
                <a:cs typeface="Calibri" panose="020F0502020204030204" pitchFamily="34" charset="0"/>
              </a:rPr>
              <a:t>Attivo</a:t>
            </a:r>
            <a:r>
              <a:rPr lang="it-IT" sz="1400" dirty="0">
                <a:cs typeface="Calibri" panose="020F0502020204030204" pitchFamily="34" charset="0"/>
              </a:rPr>
              <a:t>". Le malattie compaiono nella lista sotto la loro descrizione, il codice di esenzione corrispondente, il codice del gruppo di appartenenza, la data di inizio dell'associazione e la data di fine (se presente).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4/10</a:t>
            </a:r>
            <a:endParaRPr lang="en-GB" sz="2400" b="1" dirty="0">
              <a:solidFill>
                <a:srgbClr val="003D6A"/>
              </a:solidFill>
            </a:endParaRPr>
          </a:p>
        </p:txBody>
      </p:sp>
      <p:pic>
        <p:nvPicPr>
          <p:cNvPr id="4" name="Immagine 3">
            <a:extLst>
              <a:ext uri="{FF2B5EF4-FFF2-40B4-BE49-F238E27FC236}">
                <a16:creationId xmlns:a16="http://schemas.microsoft.com/office/drawing/2014/main" id="{8C418658-8507-C3E0-C96E-8C408D567AA3}"/>
              </a:ext>
            </a:extLst>
          </p:cNvPr>
          <p:cNvPicPr>
            <a:picLocks noChangeAspect="1"/>
          </p:cNvPicPr>
          <p:nvPr/>
        </p:nvPicPr>
        <p:blipFill>
          <a:blip r:embed="rId2"/>
          <a:stretch>
            <a:fillRect/>
          </a:stretch>
        </p:blipFill>
        <p:spPr>
          <a:xfrm>
            <a:off x="5411463" y="1420140"/>
            <a:ext cx="6639061" cy="3240000"/>
          </a:xfrm>
          <a:prstGeom prst="rect">
            <a:avLst/>
          </a:prstGeom>
        </p:spPr>
      </p:pic>
    </p:spTree>
    <p:extLst>
      <p:ext uri="{BB962C8B-B14F-4D97-AF65-F5344CB8AC3E}">
        <p14:creationId xmlns:p14="http://schemas.microsoft.com/office/powerpoint/2010/main" val="1584976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4260077"/>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Attraverso il pulsante "</a:t>
            </a:r>
            <a:r>
              <a:rPr lang="it-IT" sz="1400" b="1" dirty="0">
                <a:solidFill>
                  <a:srgbClr val="012B51"/>
                </a:solidFill>
                <a:cs typeface="Calibri" panose="020F0502020204030204" pitchFamily="34" charset="0"/>
              </a:rPr>
              <a:t>Associa Malattie</a:t>
            </a:r>
            <a:r>
              <a:rPr lang="it-IT" sz="1400" dirty="0">
                <a:cs typeface="Calibri" panose="020F0502020204030204" pitchFamily="34" charset="0"/>
              </a:rPr>
              <a:t>", si aprirà la maschera che consentirà all'utente di:</a:t>
            </a:r>
          </a:p>
          <a:p>
            <a:pPr marL="285750" indent="-285750">
              <a:lnSpc>
                <a:spcPct val="150000"/>
              </a:lnSpc>
              <a:buFont typeface="Arial" panose="020B0604020202020204" pitchFamily="34" charset="0"/>
              <a:buChar char="•"/>
            </a:pPr>
            <a:r>
              <a:rPr lang="it-IT" sz="1400" dirty="0">
                <a:cs typeface="Calibri" panose="020F0502020204030204" pitchFamily="34" charset="0"/>
              </a:rPr>
              <a:t>Modificare le malattie già associate: è possibile dissociare una malattia selezionandola tramite la casella di spunta presente accanto alla malattia d’interesse e cliccando sul pulsante "</a:t>
            </a:r>
            <a:r>
              <a:rPr lang="it-IT" sz="1400" b="1" dirty="0">
                <a:solidFill>
                  <a:srgbClr val="C00000"/>
                </a:solidFill>
                <a:cs typeface="Calibri" panose="020F0502020204030204" pitchFamily="34" charset="0"/>
              </a:rPr>
              <a:t>Cancella</a:t>
            </a:r>
            <a:r>
              <a:rPr lang="it-IT" sz="1400" dirty="0">
                <a:cs typeface="Calibri" panose="020F0502020204030204" pitchFamily="34" charset="0"/>
              </a:rPr>
              <a:t>" situato a fondo della maschera. Ciò rimuoverà l'associazione tra la malattia selezionata e l'unità operativa precedentemente individuata. In alternativa, è possibile modificare il periodo di validità dell’associazione, utilizzando il selettore delle date presente a fondo della maschera e cliccando sul pulsante "</a:t>
            </a:r>
            <a:r>
              <a:rPr lang="it-IT" sz="1400" b="1" dirty="0">
                <a:solidFill>
                  <a:srgbClr val="002540"/>
                </a:solidFill>
                <a:cs typeface="Calibri" panose="020F0502020204030204" pitchFamily="34" charset="0"/>
              </a:rPr>
              <a:t>Associa</a:t>
            </a:r>
            <a:r>
              <a:rPr lang="it-IT" sz="1400" dirty="0">
                <a:cs typeface="Calibri" panose="020F0502020204030204" pitchFamily="34" charset="0"/>
              </a:rPr>
              <a:t>". Dopo ogni modifica effettuata, comparirà un pop-up di conferma con il messaggio "Modifica effettuata".</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5/10</a:t>
            </a:r>
            <a:endParaRPr lang="en-GB" sz="2400" b="1" dirty="0">
              <a:solidFill>
                <a:srgbClr val="003D6A"/>
              </a:solidFill>
            </a:endParaRPr>
          </a:p>
        </p:txBody>
      </p:sp>
      <p:pic>
        <p:nvPicPr>
          <p:cNvPr id="4" name="Immagine 3">
            <a:extLst>
              <a:ext uri="{FF2B5EF4-FFF2-40B4-BE49-F238E27FC236}">
                <a16:creationId xmlns:a16="http://schemas.microsoft.com/office/drawing/2014/main" id="{BAE8A2AB-0DBF-AAF1-7004-04AF455F1A10}"/>
              </a:ext>
            </a:extLst>
          </p:cNvPr>
          <p:cNvPicPr>
            <a:picLocks noChangeAspect="1"/>
          </p:cNvPicPr>
          <p:nvPr/>
        </p:nvPicPr>
        <p:blipFill>
          <a:blip r:embed="rId2"/>
          <a:stretch>
            <a:fillRect/>
          </a:stretch>
        </p:blipFill>
        <p:spPr>
          <a:xfrm>
            <a:off x="5453154" y="1420140"/>
            <a:ext cx="6674678" cy="3240000"/>
          </a:xfrm>
          <a:prstGeom prst="rect">
            <a:avLst/>
          </a:prstGeom>
        </p:spPr>
      </p:pic>
    </p:spTree>
    <p:extLst>
      <p:ext uri="{BB962C8B-B14F-4D97-AF65-F5344CB8AC3E}">
        <p14:creationId xmlns:p14="http://schemas.microsoft.com/office/powerpoint/2010/main" val="580709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490640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Attraverso il pulsante "</a:t>
            </a:r>
            <a:r>
              <a:rPr lang="it-IT" sz="1400" b="1" dirty="0">
                <a:solidFill>
                  <a:srgbClr val="012B51"/>
                </a:solidFill>
                <a:cs typeface="Calibri" panose="020F0502020204030204" pitchFamily="34" charset="0"/>
              </a:rPr>
              <a:t>Associa Malattie</a:t>
            </a:r>
            <a:r>
              <a:rPr lang="it-IT" sz="1400" dirty="0">
                <a:cs typeface="Calibri" panose="020F0502020204030204" pitchFamily="34" charset="0"/>
              </a:rPr>
              <a:t>", si aprirà la maschera che consentirà all'utente di:</a:t>
            </a:r>
          </a:p>
          <a:p>
            <a:pPr marL="285750" indent="-285750">
              <a:lnSpc>
                <a:spcPct val="150000"/>
              </a:lnSpc>
              <a:buFont typeface="Arial" panose="020B0604020202020204" pitchFamily="34" charset="0"/>
              <a:buChar char="•"/>
            </a:pPr>
            <a:r>
              <a:rPr lang="it-IT" sz="1400" dirty="0">
                <a:cs typeface="Calibri" panose="020F0502020204030204" pitchFamily="34" charset="0"/>
              </a:rPr>
              <a:t>Associare le malattie: per aggiungere nuove associazioni, è necessario selezionare la malattia di interesse tramite la casella di spunta. È possibile selezionare più malattie contemporaneamente o utilizzare i filtri di ricerca, come "</a:t>
            </a:r>
            <a:r>
              <a:rPr lang="it-IT" sz="1400" b="1" dirty="0">
                <a:cs typeface="Calibri" panose="020F0502020204030204" pitchFamily="34" charset="0"/>
              </a:rPr>
              <a:t>Esenzione</a:t>
            </a:r>
            <a:r>
              <a:rPr lang="it-IT" sz="1400" dirty="0">
                <a:cs typeface="Calibri" panose="020F0502020204030204" pitchFamily="34" charset="0"/>
              </a:rPr>
              <a:t>", "</a:t>
            </a:r>
            <a:r>
              <a:rPr lang="it-IT" sz="1400" b="1" dirty="0">
                <a:cs typeface="Calibri" panose="020F0502020204030204" pitchFamily="34" charset="0"/>
              </a:rPr>
              <a:t>Gruppo</a:t>
            </a:r>
            <a:r>
              <a:rPr lang="it-IT" sz="1400" dirty="0">
                <a:cs typeface="Calibri" panose="020F0502020204030204" pitchFamily="34" charset="0"/>
              </a:rPr>
              <a:t>" e "</a:t>
            </a:r>
            <a:r>
              <a:rPr lang="it-IT" sz="1400" b="1" dirty="0">
                <a:cs typeface="Calibri" panose="020F0502020204030204" pitchFamily="34" charset="0"/>
              </a:rPr>
              <a:t>Descrizione Malattia</a:t>
            </a:r>
            <a:r>
              <a:rPr lang="it-IT" sz="1400" dirty="0">
                <a:cs typeface="Calibri" panose="020F0502020204030204" pitchFamily="34" charset="0"/>
              </a:rPr>
              <a:t>". I filtri rendono possibile la selezione di più malattie di un singolo gruppo o di più malattie con un determinato codice di esenzione. Una volta selezionate, è possibile impostare il periodo di validità utilizzando il selettore delle date (la data di inizio è di default quella odierna ma può essere modificata; la data di fine non è obbligatoria). Successivamente, si utilizza il pulsante "</a:t>
            </a:r>
            <a:r>
              <a:rPr lang="it-IT" sz="1400" b="1" dirty="0">
                <a:solidFill>
                  <a:srgbClr val="002540"/>
                </a:solidFill>
                <a:cs typeface="Calibri" panose="020F0502020204030204" pitchFamily="34" charset="0"/>
              </a:rPr>
              <a:t>Associa</a:t>
            </a:r>
            <a:r>
              <a:rPr lang="it-IT" sz="1400" dirty="0">
                <a:cs typeface="Calibri" panose="020F0502020204030204" pitchFamily="34" charset="0"/>
              </a:rPr>
              <a:t>" per confermare l'inserimento delle nuove associazioni oppure "</a:t>
            </a:r>
            <a:r>
              <a:rPr lang="it-IT" sz="1400" b="1" dirty="0">
                <a:solidFill>
                  <a:srgbClr val="C00000"/>
                </a:solidFill>
                <a:cs typeface="Calibri" panose="020F0502020204030204" pitchFamily="34" charset="0"/>
              </a:rPr>
              <a:t>Cancella</a:t>
            </a:r>
            <a:r>
              <a:rPr lang="it-IT" sz="1400" dirty="0">
                <a:cs typeface="Calibri" panose="020F0502020204030204" pitchFamily="34" charset="0"/>
              </a:rPr>
              <a:t>" per annullare il processo.</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6/10</a:t>
            </a:r>
            <a:endParaRPr lang="en-GB" sz="2400" b="1" dirty="0">
              <a:solidFill>
                <a:srgbClr val="003D6A"/>
              </a:solidFill>
            </a:endParaRPr>
          </a:p>
        </p:txBody>
      </p:sp>
      <p:pic>
        <p:nvPicPr>
          <p:cNvPr id="4" name="Immagine 3">
            <a:extLst>
              <a:ext uri="{FF2B5EF4-FFF2-40B4-BE49-F238E27FC236}">
                <a16:creationId xmlns:a16="http://schemas.microsoft.com/office/drawing/2014/main" id="{5D5D4EF6-A92B-D26B-40F9-E61433476376}"/>
              </a:ext>
            </a:extLst>
          </p:cNvPr>
          <p:cNvPicPr>
            <a:picLocks noChangeAspect="1"/>
          </p:cNvPicPr>
          <p:nvPr/>
        </p:nvPicPr>
        <p:blipFill>
          <a:blip r:embed="rId2"/>
          <a:stretch>
            <a:fillRect/>
          </a:stretch>
        </p:blipFill>
        <p:spPr>
          <a:xfrm>
            <a:off x="6217740" y="1420140"/>
            <a:ext cx="5895096" cy="2880000"/>
          </a:xfrm>
          <a:prstGeom prst="rect">
            <a:avLst/>
          </a:prstGeom>
        </p:spPr>
      </p:pic>
      <p:pic>
        <p:nvPicPr>
          <p:cNvPr id="7" name="Immagine 6">
            <a:extLst>
              <a:ext uri="{FF2B5EF4-FFF2-40B4-BE49-F238E27FC236}">
                <a16:creationId xmlns:a16="http://schemas.microsoft.com/office/drawing/2014/main" id="{CB5434D3-E92F-92E0-25A7-BB10604B4123}"/>
              </a:ext>
            </a:extLst>
          </p:cNvPr>
          <p:cNvPicPr>
            <a:picLocks noChangeAspect="1"/>
          </p:cNvPicPr>
          <p:nvPr/>
        </p:nvPicPr>
        <p:blipFill>
          <a:blip r:embed="rId3"/>
          <a:stretch>
            <a:fillRect/>
          </a:stretch>
        </p:blipFill>
        <p:spPr>
          <a:xfrm>
            <a:off x="5582653" y="3446548"/>
            <a:ext cx="5926688" cy="2880000"/>
          </a:xfrm>
          <a:prstGeom prst="rect">
            <a:avLst/>
          </a:prstGeom>
        </p:spPr>
      </p:pic>
    </p:spTree>
    <p:extLst>
      <p:ext uri="{BB962C8B-B14F-4D97-AF65-F5344CB8AC3E}">
        <p14:creationId xmlns:p14="http://schemas.microsoft.com/office/powerpoint/2010/main" val="2623376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Nella stessa interfaccia, gli utenti con i ruoli applicativi autorizzati possono accedere agli archivi per la consultazione e/o la gestione delle associazioni presenti a sistema.</a:t>
            </a:r>
          </a:p>
          <a:p>
            <a:pPr>
              <a:lnSpc>
                <a:spcPct val="150000"/>
              </a:lnSpc>
            </a:pPr>
            <a:r>
              <a:rPr lang="it-IT" sz="1400" dirty="0">
                <a:cs typeface="Calibri" panose="020F0502020204030204" pitchFamily="34" charset="0"/>
              </a:rPr>
              <a:t>L'operatore può consultare l'archivio direttamente nell'interfaccia o esportarlo utilizzando la funzionalità di ‘Esporta’.</a:t>
            </a:r>
          </a:p>
          <a:p>
            <a:pPr>
              <a:lnSpc>
                <a:spcPct val="150000"/>
              </a:lnSpc>
            </a:pPr>
            <a:r>
              <a:rPr lang="it-IT" sz="1400" dirty="0">
                <a:cs typeface="Calibri" panose="020F0502020204030204" pitchFamily="34" charset="0"/>
              </a:rPr>
              <a:t>È possibile visualizzare il numero delle associazioni per singolo reparto dell'unità operativa all'interno dello stesso stabilimento ospedaliero (indicato sotto la colonna "</a:t>
            </a:r>
            <a:r>
              <a:rPr lang="it-IT" sz="1400" b="1" dirty="0">
                <a:cs typeface="Calibri" panose="020F0502020204030204" pitchFamily="34" charset="0"/>
              </a:rPr>
              <a:t>Malattie Associate</a:t>
            </a:r>
            <a:r>
              <a:rPr lang="it-IT" sz="1400" dirty="0">
                <a:cs typeface="Calibri" panose="020F0502020204030204" pitchFamily="34" charset="0"/>
              </a:rPr>
              <a:t>"). </a:t>
            </a:r>
          </a:p>
          <a:p>
            <a:pPr>
              <a:lnSpc>
                <a:spcPct val="150000"/>
              </a:lnSpc>
            </a:pPr>
            <a:r>
              <a:rPr lang="it-IT" sz="1400" dirty="0">
                <a:cs typeface="Calibri" panose="020F0502020204030204" pitchFamily="34" charset="0"/>
              </a:rPr>
              <a:t>È possibile utilizzare i filtri di ricerca facendo clic con il mouse accanto a "</a:t>
            </a:r>
            <a:r>
              <a:rPr lang="it-IT" sz="1400" b="1" dirty="0">
                <a:cs typeface="Calibri" panose="020F0502020204030204" pitchFamily="34" charset="0"/>
              </a:rPr>
              <a:t>Filtri per</a:t>
            </a:r>
            <a:r>
              <a:rPr lang="it-IT" sz="1400" dirty="0">
                <a:cs typeface="Calibri" panose="020F0502020204030204" pitchFamily="34" charset="0"/>
              </a:rPr>
              <a:t>" per cercare per istituto, stabilimento, unità operativa o reparto, combinando diverse opzioni di ricerca tra loro.</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7/10</a:t>
            </a:r>
            <a:endParaRPr lang="en-GB" sz="2400" b="1" dirty="0">
              <a:solidFill>
                <a:srgbClr val="003D6A"/>
              </a:solidFill>
            </a:endParaRPr>
          </a:p>
        </p:txBody>
      </p:sp>
      <p:pic>
        <p:nvPicPr>
          <p:cNvPr id="4" name="Immagine 3">
            <a:extLst>
              <a:ext uri="{FF2B5EF4-FFF2-40B4-BE49-F238E27FC236}">
                <a16:creationId xmlns:a16="http://schemas.microsoft.com/office/drawing/2014/main" id="{569708B7-437E-C77A-62AF-41BBADE1B48A}"/>
              </a:ext>
            </a:extLst>
          </p:cNvPr>
          <p:cNvPicPr>
            <a:picLocks noChangeAspect="1"/>
          </p:cNvPicPr>
          <p:nvPr/>
        </p:nvPicPr>
        <p:blipFill>
          <a:blip r:embed="rId2"/>
          <a:stretch>
            <a:fillRect/>
          </a:stretch>
        </p:blipFill>
        <p:spPr>
          <a:xfrm>
            <a:off x="6204098" y="1377831"/>
            <a:ext cx="5907692" cy="2880000"/>
          </a:xfrm>
          <a:prstGeom prst="rect">
            <a:avLst/>
          </a:prstGeom>
        </p:spPr>
      </p:pic>
      <p:pic>
        <p:nvPicPr>
          <p:cNvPr id="7" name="Immagine 6">
            <a:extLst>
              <a:ext uri="{FF2B5EF4-FFF2-40B4-BE49-F238E27FC236}">
                <a16:creationId xmlns:a16="http://schemas.microsoft.com/office/drawing/2014/main" id="{8968088E-332A-543E-0986-D0F139AD4411}"/>
              </a:ext>
            </a:extLst>
          </p:cNvPr>
          <p:cNvPicPr>
            <a:picLocks noChangeAspect="1"/>
          </p:cNvPicPr>
          <p:nvPr/>
        </p:nvPicPr>
        <p:blipFill>
          <a:blip r:embed="rId3"/>
          <a:stretch>
            <a:fillRect/>
          </a:stretch>
        </p:blipFill>
        <p:spPr>
          <a:xfrm>
            <a:off x="5438274" y="3736989"/>
            <a:ext cx="5907692" cy="2880000"/>
          </a:xfrm>
          <a:prstGeom prst="rect">
            <a:avLst/>
          </a:prstGeom>
        </p:spPr>
      </p:pic>
    </p:spTree>
    <p:extLst>
      <p:ext uri="{BB962C8B-B14F-4D97-AF65-F5344CB8AC3E}">
        <p14:creationId xmlns:p14="http://schemas.microsoft.com/office/powerpoint/2010/main" val="882607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1674754"/>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Una volta individuata l'unità operativa di interesse, l'operatore può scegliere di effettuare una serie di operazioni:</a:t>
            </a:r>
          </a:p>
          <a:p>
            <a:pPr marL="285750" indent="-285750">
              <a:lnSpc>
                <a:spcPct val="150000"/>
              </a:lnSpc>
              <a:buFont typeface="Arial" panose="020B0604020202020204" pitchFamily="34" charset="0"/>
              <a:buChar char="•"/>
            </a:pPr>
            <a:r>
              <a:rPr lang="it-IT" sz="1400" dirty="0">
                <a:cs typeface="Calibri" panose="020F0502020204030204" pitchFamily="34" charset="0"/>
              </a:rPr>
              <a:t>Attraverso l'icona "</a:t>
            </a:r>
            <a:r>
              <a:rPr lang="it-IT" sz="1400" b="1" dirty="0">
                <a:cs typeface="Calibri" panose="020F0502020204030204" pitchFamily="34" charset="0"/>
              </a:rPr>
              <a:t>Modifica</a:t>
            </a:r>
            <a:r>
              <a:rPr lang="it-IT" sz="1400" dirty="0">
                <a:cs typeface="Calibri" panose="020F0502020204030204" pitchFamily="34" charset="0"/>
              </a:rPr>
              <a:t>": visualizzare, aggiungere o modificare le malattie già associate. La maschera che comparirà sarà quella descritta nella slide precedente.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8/10</a:t>
            </a:r>
            <a:endParaRPr lang="en-GB" sz="2400" b="1" dirty="0">
              <a:solidFill>
                <a:srgbClr val="003D6A"/>
              </a:solidFill>
            </a:endParaRPr>
          </a:p>
        </p:txBody>
      </p:sp>
      <p:pic>
        <p:nvPicPr>
          <p:cNvPr id="4" name="Immagine 3">
            <a:extLst>
              <a:ext uri="{FF2B5EF4-FFF2-40B4-BE49-F238E27FC236}">
                <a16:creationId xmlns:a16="http://schemas.microsoft.com/office/drawing/2014/main" id="{B66D5A26-E2B2-9FCA-0969-FA53F0821479}"/>
              </a:ext>
            </a:extLst>
          </p:cNvPr>
          <p:cNvPicPr>
            <a:picLocks noChangeAspect="1"/>
          </p:cNvPicPr>
          <p:nvPr/>
        </p:nvPicPr>
        <p:blipFill rotWithShape="1">
          <a:blip r:embed="rId2">
            <a:extLst>
              <a:ext uri="{28A0092B-C50C-407E-A947-70E740481C1C}">
                <a14:useLocalDpi xmlns:a14="http://schemas.microsoft.com/office/drawing/2010/main" val="0"/>
              </a:ext>
            </a:extLst>
          </a:blip>
          <a:srcRect l="-1" t="7749" r="-1" b="5965"/>
          <a:stretch/>
        </p:blipFill>
        <p:spPr>
          <a:xfrm>
            <a:off x="6191250" y="1397213"/>
            <a:ext cx="5933775" cy="2880000"/>
          </a:xfrm>
          <a:prstGeom prst="rect">
            <a:avLst/>
          </a:prstGeom>
        </p:spPr>
      </p:pic>
      <p:pic>
        <p:nvPicPr>
          <p:cNvPr id="7" name="Immagine 6">
            <a:extLst>
              <a:ext uri="{FF2B5EF4-FFF2-40B4-BE49-F238E27FC236}">
                <a16:creationId xmlns:a16="http://schemas.microsoft.com/office/drawing/2014/main" id="{650F6DCF-B3DD-FF33-990A-75E3F799FE3E}"/>
              </a:ext>
            </a:extLst>
          </p:cNvPr>
          <p:cNvPicPr>
            <a:picLocks noChangeAspect="1"/>
          </p:cNvPicPr>
          <p:nvPr/>
        </p:nvPicPr>
        <p:blipFill>
          <a:blip r:embed="rId3"/>
          <a:stretch>
            <a:fillRect/>
          </a:stretch>
        </p:blipFill>
        <p:spPr>
          <a:xfrm>
            <a:off x="4634410" y="3694200"/>
            <a:ext cx="5914011" cy="2880000"/>
          </a:xfrm>
          <a:prstGeom prst="rect">
            <a:avLst/>
          </a:prstGeom>
        </p:spPr>
      </p:pic>
      <p:cxnSp>
        <p:nvCxnSpPr>
          <p:cNvPr id="10" name="Connettore diritto 9">
            <a:extLst>
              <a:ext uri="{FF2B5EF4-FFF2-40B4-BE49-F238E27FC236}">
                <a16:creationId xmlns:a16="http://schemas.microsoft.com/office/drawing/2014/main" id="{9F65FB11-6094-3356-406B-B05748C279F4}"/>
              </a:ext>
            </a:extLst>
          </p:cNvPr>
          <p:cNvCxnSpPr>
            <a:cxnSpLocks/>
          </p:cNvCxnSpPr>
          <p:nvPr/>
        </p:nvCxnSpPr>
        <p:spPr>
          <a:xfrm flipH="1">
            <a:off x="10548421" y="3609975"/>
            <a:ext cx="738704" cy="1209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018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290581"/>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Una volta individuata l'unità operativa di interesse, l'operatore può scegliere di effettuare una serie di operazioni:</a:t>
            </a:r>
          </a:p>
          <a:p>
            <a:pPr marL="285750" indent="-285750">
              <a:lnSpc>
                <a:spcPct val="150000"/>
              </a:lnSpc>
              <a:buFont typeface="Arial" panose="020B0604020202020204" pitchFamily="34" charset="0"/>
              <a:buChar char="•"/>
            </a:pPr>
            <a:r>
              <a:rPr lang="it-IT" sz="1400" dirty="0">
                <a:cs typeface="Calibri" panose="020F0502020204030204" pitchFamily="34" charset="0"/>
              </a:rPr>
              <a:t>Attraverso l'icona "</a:t>
            </a:r>
            <a:r>
              <a:rPr lang="it-IT" sz="1400" b="1" dirty="0">
                <a:cs typeface="Calibri" panose="020F0502020204030204" pitchFamily="34" charset="0"/>
              </a:rPr>
              <a:t>Visualizza revisione</a:t>
            </a:r>
            <a:r>
              <a:rPr lang="it-IT" sz="1400" dirty="0">
                <a:cs typeface="Calibri" panose="020F0502020204030204" pitchFamily="34" charset="0"/>
              </a:rPr>
              <a:t>": visualizzare le variazioni delle singole associazioni. Comparirà una nuova maschera che consentirà di visualizzare l'elenco delle associazioni che hanno subito variazioni per singolo reparto e il relativo stato. Utilizzando l’icona presente al di sotto della colonna "</a:t>
            </a:r>
            <a:r>
              <a:rPr lang="it-IT" sz="1400" b="1" dirty="0">
                <a:cs typeface="Calibri" panose="020F0502020204030204" pitchFamily="34" charset="0"/>
              </a:rPr>
              <a:t>Revisioni</a:t>
            </a:r>
            <a:r>
              <a:rPr lang="it-IT" sz="1400" dirty="0">
                <a:cs typeface="Calibri" panose="020F0502020204030204" pitchFamily="34" charset="0"/>
              </a:rPr>
              <a:t>", sarà possibile visualizzare le modifiche effettuate ed il codice fiscale dell'operatore che ha effettuato le modifiche.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9/10</a:t>
            </a:r>
            <a:endParaRPr lang="en-GB" sz="2400" b="1" dirty="0">
              <a:solidFill>
                <a:srgbClr val="003D6A"/>
              </a:solidFill>
            </a:endParaRPr>
          </a:p>
        </p:txBody>
      </p:sp>
      <p:pic>
        <p:nvPicPr>
          <p:cNvPr id="5" name="Immagine 4">
            <a:extLst>
              <a:ext uri="{FF2B5EF4-FFF2-40B4-BE49-F238E27FC236}">
                <a16:creationId xmlns:a16="http://schemas.microsoft.com/office/drawing/2014/main" id="{06A568F6-F752-A39F-07E3-83C207CE5EDD}"/>
              </a:ext>
            </a:extLst>
          </p:cNvPr>
          <p:cNvPicPr>
            <a:picLocks noChangeAspect="1"/>
          </p:cNvPicPr>
          <p:nvPr/>
        </p:nvPicPr>
        <p:blipFill rotWithShape="1">
          <a:blip r:embed="rId2">
            <a:extLst>
              <a:ext uri="{28A0092B-C50C-407E-A947-70E740481C1C}">
                <a14:useLocalDpi xmlns:a14="http://schemas.microsoft.com/office/drawing/2010/main" val="0"/>
              </a:ext>
            </a:extLst>
          </a:blip>
          <a:srcRect t="7749" b="5263"/>
          <a:stretch/>
        </p:blipFill>
        <p:spPr>
          <a:xfrm>
            <a:off x="6267301" y="1420140"/>
            <a:ext cx="5885903" cy="2880000"/>
          </a:xfrm>
          <a:prstGeom prst="rect">
            <a:avLst/>
          </a:prstGeom>
        </p:spPr>
      </p:pic>
      <p:pic>
        <p:nvPicPr>
          <p:cNvPr id="8" name="Immagine 7">
            <a:extLst>
              <a:ext uri="{FF2B5EF4-FFF2-40B4-BE49-F238E27FC236}">
                <a16:creationId xmlns:a16="http://schemas.microsoft.com/office/drawing/2014/main" id="{BBBE75AF-6C82-D4FA-6F80-94D38EE60F2E}"/>
              </a:ext>
            </a:extLst>
          </p:cNvPr>
          <p:cNvPicPr>
            <a:picLocks noChangeAspect="1"/>
          </p:cNvPicPr>
          <p:nvPr/>
        </p:nvPicPr>
        <p:blipFill>
          <a:blip r:embed="rId3"/>
          <a:stretch>
            <a:fillRect/>
          </a:stretch>
        </p:blipFill>
        <p:spPr>
          <a:xfrm>
            <a:off x="5410200" y="3779099"/>
            <a:ext cx="5939420" cy="2880000"/>
          </a:xfrm>
          <a:prstGeom prst="rect">
            <a:avLst/>
          </a:prstGeom>
        </p:spPr>
      </p:pic>
      <p:cxnSp>
        <p:nvCxnSpPr>
          <p:cNvPr id="10" name="Connettore diritto 9">
            <a:extLst>
              <a:ext uri="{FF2B5EF4-FFF2-40B4-BE49-F238E27FC236}">
                <a16:creationId xmlns:a16="http://schemas.microsoft.com/office/drawing/2014/main" id="{9C538D46-BCF9-A89A-6092-BA77957AB3F8}"/>
              </a:ext>
            </a:extLst>
          </p:cNvPr>
          <p:cNvCxnSpPr>
            <a:cxnSpLocks/>
          </p:cNvCxnSpPr>
          <p:nvPr/>
        </p:nvCxnSpPr>
        <p:spPr>
          <a:xfrm flipH="1">
            <a:off x="11349620" y="3629025"/>
            <a:ext cx="204205" cy="1808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045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135158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Una volta individuata l'unità operativa di interesse, l'operatore può scegliere di effettuare una serie di operazioni:</a:t>
            </a:r>
          </a:p>
          <a:p>
            <a:pPr marL="285750" indent="-285750">
              <a:lnSpc>
                <a:spcPct val="150000"/>
              </a:lnSpc>
              <a:buFont typeface="Arial" panose="020B0604020202020204" pitchFamily="34" charset="0"/>
              <a:buChar char="•"/>
            </a:pPr>
            <a:r>
              <a:rPr lang="it-IT" sz="1400" dirty="0">
                <a:cs typeface="Calibri" panose="020F0502020204030204" pitchFamily="34" charset="0"/>
              </a:rPr>
              <a:t>Attraverso l’icona "</a:t>
            </a:r>
            <a:r>
              <a:rPr lang="it-IT" sz="1400" b="1" dirty="0">
                <a:cs typeface="Calibri" panose="020F0502020204030204" pitchFamily="34" charset="0"/>
              </a:rPr>
              <a:t>Elimina associazioni</a:t>
            </a:r>
            <a:r>
              <a:rPr lang="it-IT" sz="1400" dirty="0">
                <a:cs typeface="Calibri" panose="020F0502020204030204" pitchFamily="34" charset="0"/>
              </a:rPr>
              <a:t>": eliminare le associazioni, confermare con </a:t>
            </a:r>
            <a:r>
              <a:rPr lang="it-IT" sz="1400" b="1" dirty="0">
                <a:solidFill>
                  <a:srgbClr val="002540"/>
                </a:solidFill>
                <a:cs typeface="Calibri" panose="020F0502020204030204" pitchFamily="34" charset="0"/>
              </a:rPr>
              <a:t>OK</a:t>
            </a:r>
            <a:r>
              <a:rPr lang="it-IT" sz="1400" dirty="0">
                <a:cs typeface="Calibri" panose="020F0502020204030204" pitchFamily="34" charset="0"/>
              </a:rPr>
              <a:t> o annullare con </a:t>
            </a:r>
            <a:r>
              <a:rPr lang="it-IT" sz="1400" b="1" dirty="0">
                <a:solidFill>
                  <a:srgbClr val="C00000"/>
                </a:solidFill>
                <a:cs typeface="Calibri" panose="020F0502020204030204" pitchFamily="34" charset="0"/>
              </a:rPr>
              <a:t>Annulla</a:t>
            </a:r>
            <a:r>
              <a:rPr lang="it-IT" sz="1400" dirty="0">
                <a:cs typeface="Calibri" panose="020F0502020204030204" pitchFamily="34" charset="0"/>
              </a:rPr>
              <a:t>.</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Associazione</a:t>
            </a:r>
            <a:r>
              <a:rPr lang="it-IT" sz="2400" b="1" dirty="0">
                <a:solidFill>
                  <a:srgbClr val="012B51"/>
                </a:solidFill>
                <a:ea typeface="Times New Roman" panose="02020603050405020304" pitchFamily="18" charset="0"/>
                <a:cs typeface="Calibri" panose="020F0502020204030204" pitchFamily="34" charset="0"/>
              </a:rPr>
              <a:t> </a:t>
            </a:r>
            <a:r>
              <a:rPr lang="it-IT" sz="2400" b="1" dirty="0">
                <a:solidFill>
                  <a:srgbClr val="003D6A"/>
                </a:solidFill>
              </a:rPr>
              <a:t>Unità Operative – Malattie 10/</a:t>
            </a:r>
            <a:endParaRPr lang="en-GB" sz="2400" b="1" dirty="0">
              <a:solidFill>
                <a:srgbClr val="003D6A"/>
              </a:solidFill>
            </a:endParaRPr>
          </a:p>
        </p:txBody>
      </p:sp>
      <p:pic>
        <p:nvPicPr>
          <p:cNvPr id="4" name="Immagine 3">
            <a:extLst>
              <a:ext uri="{FF2B5EF4-FFF2-40B4-BE49-F238E27FC236}">
                <a16:creationId xmlns:a16="http://schemas.microsoft.com/office/drawing/2014/main" id="{BDBE71A4-6CD4-87AD-510D-EC0C20A364FB}"/>
              </a:ext>
            </a:extLst>
          </p:cNvPr>
          <p:cNvPicPr>
            <a:picLocks noChangeAspect="1"/>
          </p:cNvPicPr>
          <p:nvPr/>
        </p:nvPicPr>
        <p:blipFill rotWithShape="1">
          <a:blip r:embed="rId2">
            <a:extLst>
              <a:ext uri="{28A0092B-C50C-407E-A947-70E740481C1C}">
                <a14:useLocalDpi xmlns:a14="http://schemas.microsoft.com/office/drawing/2010/main" val="0"/>
              </a:ext>
            </a:extLst>
          </a:blip>
          <a:srcRect l="1184" t="7749" b="7749"/>
          <a:stretch/>
        </p:blipFill>
        <p:spPr>
          <a:xfrm>
            <a:off x="6096000" y="1420140"/>
            <a:ext cx="5987326" cy="2880000"/>
          </a:xfrm>
          <a:prstGeom prst="rect">
            <a:avLst/>
          </a:prstGeom>
          <a:ln>
            <a:solidFill>
              <a:schemeClr val="tx1"/>
            </a:solidFill>
          </a:ln>
        </p:spPr>
      </p:pic>
      <p:pic>
        <p:nvPicPr>
          <p:cNvPr id="8" name="Immagine 7">
            <a:extLst>
              <a:ext uri="{FF2B5EF4-FFF2-40B4-BE49-F238E27FC236}">
                <a16:creationId xmlns:a16="http://schemas.microsoft.com/office/drawing/2014/main" id="{60F114AC-E7BB-9966-84E5-3C89B873E009}"/>
              </a:ext>
            </a:extLst>
          </p:cNvPr>
          <p:cNvPicPr>
            <a:picLocks noChangeAspect="1"/>
          </p:cNvPicPr>
          <p:nvPr/>
        </p:nvPicPr>
        <p:blipFill>
          <a:blip r:embed="rId3"/>
          <a:stretch>
            <a:fillRect/>
          </a:stretch>
        </p:blipFill>
        <p:spPr>
          <a:xfrm>
            <a:off x="3695700" y="3778184"/>
            <a:ext cx="5907692" cy="2880000"/>
          </a:xfrm>
          <a:prstGeom prst="rect">
            <a:avLst/>
          </a:prstGeom>
        </p:spPr>
      </p:pic>
      <p:cxnSp>
        <p:nvCxnSpPr>
          <p:cNvPr id="12" name="Connettore diritto 11">
            <a:extLst>
              <a:ext uri="{FF2B5EF4-FFF2-40B4-BE49-F238E27FC236}">
                <a16:creationId xmlns:a16="http://schemas.microsoft.com/office/drawing/2014/main" id="{256C471B-6A8E-23F7-C0C1-18D87E4B979C}"/>
              </a:ext>
            </a:extLst>
          </p:cNvPr>
          <p:cNvCxnSpPr>
            <a:cxnSpLocks/>
          </p:cNvCxnSpPr>
          <p:nvPr/>
        </p:nvCxnSpPr>
        <p:spPr>
          <a:xfrm flipH="1">
            <a:off x="9603392" y="3695302"/>
            <a:ext cx="2121883" cy="17425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029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458324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L’obiettivo della funzionalità di “Gestione Anagrafiche Sanitarie” è quello di consentire al Referente Regionale l’inserimento e la gestione delle anagrafiche sanitarie necessarie all’emissione di un certificato.</a:t>
            </a:r>
          </a:p>
          <a:p>
            <a:pPr>
              <a:lnSpc>
                <a:spcPct val="150000"/>
              </a:lnSpc>
            </a:pPr>
            <a:r>
              <a:rPr lang="it-IT" sz="1400" dirty="0">
                <a:cs typeface="Calibri" panose="020F0502020204030204" pitchFamily="34" charset="0"/>
              </a:rPr>
              <a:t>La funzionalità consente, ai ruoli applicativi autorizzati, l’inserimento delle informazioni relative alle seguenti entità sanitarie:</a:t>
            </a:r>
          </a:p>
          <a:p>
            <a:pPr marL="285750" indent="-285750">
              <a:lnSpc>
                <a:spcPct val="150000"/>
              </a:lnSpc>
              <a:buFont typeface="Courier New" panose="02070309020205020404" pitchFamily="49" charset="0"/>
              <a:buChar char="o"/>
            </a:pPr>
            <a:r>
              <a:rPr lang="it-IT" sz="1400" dirty="0">
                <a:cs typeface="Calibri" panose="020F0502020204030204" pitchFamily="34" charset="0"/>
              </a:rPr>
              <a:t>Esenzioni</a:t>
            </a:r>
          </a:p>
          <a:p>
            <a:pPr marL="285750" indent="-285750">
              <a:lnSpc>
                <a:spcPct val="150000"/>
              </a:lnSpc>
              <a:buFont typeface="Courier New" panose="02070309020205020404" pitchFamily="49" charset="0"/>
              <a:buChar char="o"/>
            </a:pPr>
            <a:r>
              <a:rPr lang="it-IT" sz="1400" dirty="0">
                <a:cs typeface="Calibri" panose="020F0502020204030204" pitchFamily="34" charset="0"/>
              </a:rPr>
              <a:t>Gruppi</a:t>
            </a:r>
          </a:p>
          <a:p>
            <a:pPr marL="285750" indent="-285750">
              <a:lnSpc>
                <a:spcPct val="150000"/>
              </a:lnSpc>
              <a:buFont typeface="Courier New" panose="02070309020205020404" pitchFamily="49" charset="0"/>
              <a:buChar char="o"/>
            </a:pPr>
            <a:r>
              <a:rPr lang="it-IT" sz="1400" dirty="0">
                <a:cs typeface="Calibri" panose="020F0502020204030204" pitchFamily="34" charset="0"/>
              </a:rPr>
              <a:t>Icd9</a:t>
            </a:r>
          </a:p>
          <a:p>
            <a:pPr marL="285750" indent="-285750">
              <a:lnSpc>
                <a:spcPct val="150000"/>
              </a:lnSpc>
              <a:buFont typeface="Courier New" panose="02070309020205020404" pitchFamily="49" charset="0"/>
              <a:buChar char="o"/>
            </a:pPr>
            <a:r>
              <a:rPr lang="it-IT" sz="1400" dirty="0" err="1">
                <a:cs typeface="Calibri" panose="020F0502020204030204" pitchFamily="34" charset="0"/>
              </a:rPr>
              <a:t>Orpha</a:t>
            </a:r>
            <a:endParaRPr lang="it-IT" sz="1400" dirty="0">
              <a:cs typeface="Calibri" panose="020F0502020204030204" pitchFamily="34" charset="0"/>
            </a:endParaRPr>
          </a:p>
          <a:p>
            <a:pPr marL="285750" indent="-285750">
              <a:lnSpc>
                <a:spcPct val="150000"/>
              </a:lnSpc>
              <a:buFont typeface="Courier New" panose="02070309020205020404" pitchFamily="49" charset="0"/>
              <a:buChar char="o"/>
            </a:pPr>
            <a:r>
              <a:rPr lang="it-IT" sz="1400" dirty="0">
                <a:cs typeface="Calibri" panose="020F0502020204030204" pitchFamily="34" charset="0"/>
              </a:rPr>
              <a:t>Sinonimi</a:t>
            </a:r>
          </a:p>
          <a:p>
            <a:pPr marL="285750" indent="-285750">
              <a:lnSpc>
                <a:spcPct val="150000"/>
              </a:lnSpc>
              <a:buFont typeface="Courier New" panose="02070309020205020404" pitchFamily="49" charset="0"/>
              <a:buChar char="o"/>
            </a:pPr>
            <a:r>
              <a:rPr lang="it-IT" sz="1400" dirty="0">
                <a:cs typeface="Calibri" panose="020F0502020204030204" pitchFamily="34" charset="0"/>
              </a:rPr>
              <a:t>Tipo Malattia</a:t>
            </a:r>
          </a:p>
          <a:p>
            <a:pPr marL="285750" indent="-285750">
              <a:lnSpc>
                <a:spcPct val="150000"/>
              </a:lnSpc>
              <a:buFont typeface="Courier New" panose="02070309020205020404" pitchFamily="49" charset="0"/>
              <a:buChar char="o"/>
            </a:pPr>
            <a:r>
              <a:rPr lang="it-IT" sz="1400" dirty="0">
                <a:cs typeface="Calibri" panose="020F0502020204030204" pitchFamily="34" charset="0"/>
              </a:rPr>
              <a:t>Malattie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1/11</a:t>
            </a:r>
            <a:endParaRPr lang="en-GB" sz="2400" b="1" dirty="0">
              <a:solidFill>
                <a:srgbClr val="003D6A"/>
              </a:solidFill>
            </a:endParaRPr>
          </a:p>
        </p:txBody>
      </p:sp>
      <p:pic>
        <p:nvPicPr>
          <p:cNvPr id="4" name="Immagine 3">
            <a:extLst>
              <a:ext uri="{FF2B5EF4-FFF2-40B4-BE49-F238E27FC236}">
                <a16:creationId xmlns:a16="http://schemas.microsoft.com/office/drawing/2014/main" id="{57A041B3-CEA2-E15A-8368-802AF76D64D0}"/>
              </a:ext>
            </a:extLst>
          </p:cNvPr>
          <p:cNvPicPr>
            <a:picLocks noChangeAspect="1"/>
          </p:cNvPicPr>
          <p:nvPr/>
        </p:nvPicPr>
        <p:blipFill>
          <a:blip r:embed="rId2"/>
          <a:stretch>
            <a:fillRect/>
          </a:stretch>
        </p:blipFill>
        <p:spPr>
          <a:xfrm>
            <a:off x="5413900" y="1420140"/>
            <a:ext cx="6681848" cy="3240000"/>
          </a:xfrm>
          <a:prstGeom prst="rect">
            <a:avLst/>
          </a:prstGeom>
        </p:spPr>
      </p:pic>
    </p:spTree>
    <p:extLst>
      <p:ext uri="{BB962C8B-B14F-4D97-AF65-F5344CB8AC3E}">
        <p14:creationId xmlns:p14="http://schemas.microsoft.com/office/powerpoint/2010/main" val="914184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2967415"/>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L’operatore per poter gestire un’anagrafica sanitaria; in particolare, un’</a:t>
            </a:r>
            <a:r>
              <a:rPr lang="it-IT" sz="1400" b="1" dirty="0">
                <a:ea typeface="Times New Roman" panose="02020603050405020304" pitchFamily="18" charset="0"/>
                <a:cs typeface="Calibri" panose="020F0502020204030204" pitchFamily="34" charset="0"/>
              </a:rPr>
              <a:t>esenzione</a:t>
            </a:r>
            <a:r>
              <a:rPr lang="it-IT" sz="1400" dirty="0">
                <a:ea typeface="Times New Roman" panose="02020603050405020304" pitchFamily="18" charset="0"/>
                <a:cs typeface="Calibri" panose="020F0502020204030204" pitchFamily="34" charset="0"/>
              </a:rPr>
              <a:t>, deve accedere alla relativa sezione attraverso la freccia presente al di sotto di “Gestione Anagrafiche Sanitarie”, selezionare “Esenzioni” e per censirne una nuova inserire: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Periodo di validità</a:t>
            </a:r>
          </a:p>
          <a:p>
            <a:pPr>
              <a:lnSpc>
                <a:spcPct val="150000"/>
              </a:lnSpc>
            </a:pPr>
            <a:r>
              <a:rPr lang="it-IT" sz="1400" dirty="0">
                <a:ea typeface="Times New Roman" panose="02020603050405020304" pitchFamily="18" charset="0"/>
                <a:cs typeface="Calibri" panose="020F0502020204030204" pitchFamily="34" charset="0"/>
              </a:rPr>
              <a:t>Dopodiché annullare attraverso il pulsante </a:t>
            </a:r>
            <a:r>
              <a:rPr lang="it-IT" sz="1400" b="1" dirty="0">
                <a:solidFill>
                  <a:srgbClr val="C00000"/>
                </a:solidFill>
                <a:ea typeface="Times New Roman" panose="02020603050405020304" pitchFamily="18" charset="0"/>
                <a:cs typeface="Calibri" panose="020F0502020204030204" pitchFamily="34" charset="0"/>
              </a:rPr>
              <a:t>’Annulla’</a:t>
            </a:r>
            <a:r>
              <a:rPr lang="it-IT" sz="1400" dirty="0">
                <a:ea typeface="Times New Roman" panose="02020603050405020304" pitchFamily="18" charset="0"/>
                <a:cs typeface="Calibri" panose="020F0502020204030204" pitchFamily="34" charset="0"/>
              </a:rPr>
              <a:t>, o salvare attraverso il pulsante </a:t>
            </a:r>
            <a:r>
              <a:rPr lang="it-IT" sz="1400" dirty="0">
                <a:cs typeface="Calibri" panose="020F0502020204030204" pitchFamily="34" charset="0"/>
              </a:rPr>
              <a:t>"</a:t>
            </a:r>
            <a:r>
              <a:rPr lang="it-IT" sz="1400" b="1" dirty="0">
                <a:solidFill>
                  <a:srgbClr val="002540"/>
                </a:solidFill>
                <a:cs typeface="Calibri" panose="020F0502020204030204" pitchFamily="34" charset="0"/>
              </a:rPr>
              <a:t>Salva</a:t>
            </a:r>
            <a:r>
              <a:rPr lang="it-IT" sz="1400" dirty="0">
                <a:cs typeface="Calibri" panose="020F0502020204030204" pitchFamily="34" charset="0"/>
              </a:rPr>
              <a:t>".</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2/11</a:t>
            </a:r>
            <a:endParaRPr lang="en-GB" sz="2400" b="1" dirty="0">
              <a:solidFill>
                <a:srgbClr val="003D6A"/>
              </a:solidFill>
            </a:endParaRPr>
          </a:p>
        </p:txBody>
      </p:sp>
      <p:pic>
        <p:nvPicPr>
          <p:cNvPr id="5" name="Immagine 4">
            <a:extLst>
              <a:ext uri="{FF2B5EF4-FFF2-40B4-BE49-F238E27FC236}">
                <a16:creationId xmlns:a16="http://schemas.microsoft.com/office/drawing/2014/main" id="{E0B6EECF-F41F-5057-B6AF-3137B0AEA990}"/>
              </a:ext>
            </a:extLst>
          </p:cNvPr>
          <p:cNvPicPr>
            <a:picLocks noChangeAspect="1"/>
          </p:cNvPicPr>
          <p:nvPr/>
        </p:nvPicPr>
        <p:blipFill>
          <a:blip r:embed="rId2"/>
          <a:stretch>
            <a:fillRect/>
          </a:stretch>
        </p:blipFill>
        <p:spPr>
          <a:xfrm>
            <a:off x="5400676" y="1420140"/>
            <a:ext cx="6660385" cy="3240000"/>
          </a:xfrm>
          <a:prstGeom prst="rect">
            <a:avLst/>
          </a:prstGeom>
        </p:spPr>
      </p:pic>
    </p:spTree>
    <p:extLst>
      <p:ext uri="{BB962C8B-B14F-4D97-AF65-F5344CB8AC3E}">
        <p14:creationId xmlns:p14="http://schemas.microsoft.com/office/powerpoint/2010/main" val="1343347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magine 105">
            <a:extLst>
              <a:ext uri="{FF2B5EF4-FFF2-40B4-BE49-F238E27FC236}">
                <a16:creationId xmlns:a16="http://schemas.microsoft.com/office/drawing/2014/main" id="{13D902A6-194F-409F-A01D-790CE69F425F}"/>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Photocopy/>
                    </a14:imgEffect>
                    <a14:imgEffect>
                      <a14:saturation sat="66000"/>
                    </a14:imgEffect>
                  </a14:imgLayer>
                </a14:imgProps>
              </a:ext>
              <a:ext uri="{28A0092B-C50C-407E-A947-70E740481C1C}">
                <a14:useLocalDpi xmlns:a14="http://schemas.microsoft.com/office/drawing/2010/main" val="0"/>
              </a:ext>
            </a:extLst>
          </a:blip>
          <a:srcRect b="50324"/>
          <a:stretch/>
        </p:blipFill>
        <p:spPr>
          <a:xfrm>
            <a:off x="5263777" y="1214942"/>
            <a:ext cx="7067656" cy="3620908"/>
          </a:xfrm>
          <a:prstGeom prst="rect">
            <a:avLst/>
          </a:prstGeom>
        </p:spPr>
      </p:pic>
      <p:sp>
        <p:nvSpPr>
          <p:cNvPr id="3" name="Titolo 1">
            <a:extLst>
              <a:ext uri="{FF2B5EF4-FFF2-40B4-BE49-F238E27FC236}">
                <a16:creationId xmlns:a16="http://schemas.microsoft.com/office/drawing/2014/main" id="{2F921454-1ACE-4CE0-BF6B-8F1AA90EDE52}"/>
              </a:ext>
            </a:extLst>
          </p:cNvPr>
          <p:cNvSpPr txBox="1">
            <a:spLocks/>
          </p:cNvSpPr>
          <p:nvPr/>
        </p:nvSpPr>
        <p:spPr>
          <a:xfrm>
            <a:off x="579782" y="815009"/>
            <a:ext cx="10356576" cy="5483453"/>
          </a:xfrm>
          <a:prstGeom prst="rect">
            <a:avLst/>
          </a:prstGeom>
        </p:spPr>
        <p:txBody>
          <a:bodyPr vert="horz" lIns="91440" tIns="45720" rIns="91440" bIns="45720" rtlCol="0" anchor="b">
            <a:noAutofit/>
          </a:bodyPr>
          <a:lstStyle>
            <a:lvl1pPr>
              <a:lnSpc>
                <a:spcPct val="90000"/>
              </a:lnSpc>
              <a:spcBef>
                <a:spcPct val="0"/>
              </a:spcBef>
              <a:buNone/>
              <a:defRPr sz="2200" b="1" u="none">
                <a:solidFill>
                  <a:srgbClr val="003D6A"/>
                </a:solidFill>
                <a:latin typeface="Barlow Condensed" panose="00000506000000000000" pitchFamily="2" charset="0"/>
                <a:ea typeface="+mj-ea"/>
                <a:cs typeface="Calibri" panose="020F0502020204030204" pitchFamily="34" charset="0"/>
              </a:defRPr>
            </a:lvl1pPr>
          </a:lstStyle>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a:p>
            <a:endParaRPr lang="en-US" sz="2800" i="1">
              <a:solidFill>
                <a:schemeClr val="accent2"/>
              </a:solidFill>
              <a:latin typeface="Gill Sans Nova Light" panose="020B0604020202020204" pitchFamily="34" charset="0"/>
              <a:ea typeface="Dotum" panose="020B0503020000020004" pitchFamily="34" charset="-127"/>
              <a:cs typeface="+mn-cs"/>
            </a:endParaRPr>
          </a:p>
        </p:txBody>
      </p:sp>
      <p:sp>
        <p:nvSpPr>
          <p:cNvPr id="13" name="Rettangolo 12">
            <a:extLst>
              <a:ext uri="{FF2B5EF4-FFF2-40B4-BE49-F238E27FC236}">
                <a16:creationId xmlns:a16="http://schemas.microsoft.com/office/drawing/2014/main" id="{B64134ED-F857-4466-DCC4-4F7B900166B8}"/>
              </a:ext>
            </a:extLst>
          </p:cNvPr>
          <p:cNvSpPr/>
          <p:nvPr/>
        </p:nvSpPr>
        <p:spPr>
          <a:xfrm>
            <a:off x="348791" y="1410615"/>
            <a:ext cx="5012896" cy="458324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Il presente manuale si pone l'obiettivo di fornire un'illustrazione dettagliata riguardante l'impiego del Sistema di Gestione delle Malattie Rare all'interno del Sistema Informativo Sanitario Regionale. In particolare, il dato viene letto attraverso le Integrazioni con Anagrafe delle Strutture e l’Anagrafe degli Assistiti.</a:t>
            </a:r>
            <a:br>
              <a:rPr lang="it-IT" sz="1400" dirty="0">
                <a:cs typeface="Calibri" panose="020F0502020204030204" pitchFamily="34" charset="0"/>
              </a:rPr>
            </a:br>
            <a:r>
              <a:rPr lang="it-IT" sz="1400" dirty="0">
                <a:cs typeface="Calibri" panose="020F0502020204030204" pitchFamily="34" charset="0"/>
              </a:rPr>
              <a:t>Il sistema è istituito con l'intento di facilitare i processi di gestione dei Certificati di Diagnosi relativi alle Malattie Rare, elencate nell'allegato 7 del DPCM del 12 gennaio 2017, che aggiorna il Decreto Ministeriale 279/2001.</a:t>
            </a:r>
            <a:br>
              <a:rPr lang="it-IT" sz="1400" dirty="0">
                <a:cs typeface="Calibri" panose="020F0502020204030204" pitchFamily="34" charset="0"/>
              </a:rPr>
            </a:br>
            <a:r>
              <a:rPr lang="it-IT" sz="1400" dirty="0">
                <a:cs typeface="Calibri" panose="020F0502020204030204" pitchFamily="34" charset="0"/>
              </a:rPr>
              <a:t>Inoltre, in seguito all'emanazione della Delibera della Giunta Regionale n°240/2023 (Allegato 1), è emersa la necessità di discriminare i profili in base ad una nuova riorganizzazione territoriale, suddivisa tra Reti Semplici e Reti Complesse.</a:t>
            </a:r>
          </a:p>
        </p:txBody>
      </p:sp>
      <p:pic>
        <p:nvPicPr>
          <p:cNvPr id="32" name="Immagine 106">
            <a:extLst>
              <a:ext uri="{FF2B5EF4-FFF2-40B4-BE49-F238E27FC236}">
                <a16:creationId xmlns:a16="http://schemas.microsoft.com/office/drawing/2014/main" id="{88F0A499-BE94-86FC-7432-39DE6BB56EB2}"/>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t="50296"/>
          <a:stretch/>
        </p:blipFill>
        <p:spPr>
          <a:xfrm>
            <a:off x="7663280" y="4757867"/>
            <a:ext cx="1724904" cy="824698"/>
          </a:xfrm>
          <a:prstGeom prst="rect">
            <a:avLst/>
          </a:prstGeom>
        </p:spPr>
      </p:pic>
      <p:pic>
        <p:nvPicPr>
          <p:cNvPr id="33" name="Immagine 107">
            <a:extLst>
              <a:ext uri="{FF2B5EF4-FFF2-40B4-BE49-F238E27FC236}">
                <a16:creationId xmlns:a16="http://schemas.microsoft.com/office/drawing/2014/main" id="{9892700A-B171-22D6-5080-5DAD468575AF}"/>
              </a:ext>
            </a:extLst>
          </p:cNvPr>
          <p:cNvPicPr>
            <a:picLocks noChangeAspect="1"/>
          </p:cNvPicPr>
          <p:nvPr/>
        </p:nvPicPr>
        <p:blipFill>
          <a:blip r:embed="rId5"/>
          <a:stretch>
            <a:fillRect/>
          </a:stretch>
        </p:blipFill>
        <p:spPr>
          <a:xfrm>
            <a:off x="9356430" y="5390112"/>
            <a:ext cx="384459" cy="340342"/>
          </a:xfrm>
          <a:prstGeom prst="rect">
            <a:avLst/>
          </a:prstGeom>
        </p:spPr>
      </p:pic>
      <p:pic>
        <p:nvPicPr>
          <p:cNvPr id="34" name="Immagine 108">
            <a:extLst>
              <a:ext uri="{FF2B5EF4-FFF2-40B4-BE49-F238E27FC236}">
                <a16:creationId xmlns:a16="http://schemas.microsoft.com/office/drawing/2014/main" id="{56097EDA-990D-CB26-CFFD-055D386C3CED}"/>
              </a:ext>
            </a:extLst>
          </p:cNvPr>
          <p:cNvPicPr>
            <a:picLocks noChangeAspect="1"/>
          </p:cNvPicPr>
          <p:nvPr/>
        </p:nvPicPr>
        <p:blipFill>
          <a:blip r:embed="rId6"/>
          <a:stretch>
            <a:fillRect/>
          </a:stretch>
        </p:blipFill>
        <p:spPr>
          <a:xfrm>
            <a:off x="6984915" y="5389659"/>
            <a:ext cx="384459" cy="340342"/>
          </a:xfrm>
          <a:prstGeom prst="rect">
            <a:avLst/>
          </a:prstGeom>
        </p:spPr>
      </p:pic>
      <p:pic>
        <p:nvPicPr>
          <p:cNvPr id="35" name="Picture 4">
            <a:extLst>
              <a:ext uri="{FF2B5EF4-FFF2-40B4-BE49-F238E27FC236}">
                <a16:creationId xmlns:a16="http://schemas.microsoft.com/office/drawing/2014/main" id="{50CE483B-0A16-5AD1-3EF7-50549C06673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9276" y="5149799"/>
            <a:ext cx="384459" cy="340342"/>
          </a:xfrm>
          <a:prstGeom prst="rect">
            <a:avLst/>
          </a:prstGeom>
          <a:noFill/>
          <a:extLst>
            <a:ext uri="{909E8E84-426E-40DD-AFC4-6F175D3DCCD1}">
              <a14:hiddenFill xmlns:a14="http://schemas.microsoft.com/office/drawing/2010/main">
                <a:solidFill>
                  <a:srgbClr val="FFFFFF"/>
                </a:solidFill>
              </a14:hiddenFill>
            </a:ext>
          </a:extLst>
        </p:spPr>
      </p:pic>
      <p:pic>
        <p:nvPicPr>
          <p:cNvPr id="36" name="Immagine 110" descr="Immagine che contiene clipart, grafica vettoriale&#10;&#10;Descrizione generata automaticamente">
            <a:extLst>
              <a:ext uri="{FF2B5EF4-FFF2-40B4-BE49-F238E27FC236}">
                <a16:creationId xmlns:a16="http://schemas.microsoft.com/office/drawing/2014/main" id="{3DC997D7-D620-8B9E-1CA7-DC0FA2F28487}"/>
              </a:ext>
            </a:extLst>
          </p:cNvPr>
          <p:cNvPicPr>
            <a:picLocks noChangeAspect="1"/>
          </p:cNvPicPr>
          <p:nvPr/>
        </p:nvPicPr>
        <p:blipFill rotWithShape="1">
          <a:blip r:embed="rId8"/>
          <a:srcRect l="8573" t="7605" r="8082" b="6960"/>
          <a:stretch/>
        </p:blipFill>
        <p:spPr>
          <a:xfrm>
            <a:off x="6930534" y="4985560"/>
            <a:ext cx="364551" cy="340342"/>
          </a:xfrm>
          <a:prstGeom prst="ellipse">
            <a:avLst/>
          </a:prstGeom>
        </p:spPr>
      </p:pic>
      <p:pic>
        <p:nvPicPr>
          <p:cNvPr id="37" name="Picture 10">
            <a:extLst>
              <a:ext uri="{FF2B5EF4-FFF2-40B4-BE49-F238E27FC236}">
                <a16:creationId xmlns:a16="http://schemas.microsoft.com/office/drawing/2014/main" id="{C5A81F8D-3C03-62D9-C5AC-B30518B12B33}"/>
              </a:ext>
            </a:extLst>
          </p:cNvPr>
          <p:cNvPicPr>
            <a:picLocks noChangeAspect="1" noChangeArrowheads="1"/>
          </p:cNvPicPr>
          <p:nvPr/>
        </p:nvPicPr>
        <p:blipFill>
          <a:blip r:embed="rId9"/>
          <a:srcRect/>
          <a:stretch/>
        </p:blipFill>
        <p:spPr bwMode="auto">
          <a:xfrm>
            <a:off x="7352188" y="5129001"/>
            <a:ext cx="349840" cy="340342"/>
          </a:xfrm>
          <a:prstGeom prst="rect">
            <a:avLst/>
          </a:prstGeom>
          <a:noFill/>
          <a:extLst>
            <a:ext uri="{909E8E84-426E-40DD-AFC4-6F175D3DCCD1}">
              <a14:hiddenFill xmlns:a14="http://schemas.microsoft.com/office/drawing/2010/main">
                <a:solidFill>
                  <a:srgbClr val="FFFFFF"/>
                </a:solidFill>
              </a14:hiddenFill>
            </a:ext>
          </a:extLst>
        </p:spPr>
      </p:pic>
      <p:pic>
        <p:nvPicPr>
          <p:cNvPr id="38" name="Immagine 112">
            <a:extLst>
              <a:ext uri="{FF2B5EF4-FFF2-40B4-BE49-F238E27FC236}">
                <a16:creationId xmlns:a16="http://schemas.microsoft.com/office/drawing/2014/main" id="{54E6516D-967E-1D2E-C523-9E838A89BBD8}"/>
              </a:ext>
            </a:extLst>
          </p:cNvPr>
          <p:cNvPicPr>
            <a:picLocks noChangeAspect="1"/>
          </p:cNvPicPr>
          <p:nvPr/>
        </p:nvPicPr>
        <p:blipFill>
          <a:blip r:embed="rId10"/>
          <a:srcRect/>
          <a:stretch/>
        </p:blipFill>
        <p:spPr>
          <a:xfrm>
            <a:off x="9325279" y="5012598"/>
            <a:ext cx="384460" cy="340342"/>
          </a:xfrm>
          <a:prstGeom prst="rect">
            <a:avLst/>
          </a:prstGeom>
        </p:spPr>
      </p:pic>
      <p:pic>
        <p:nvPicPr>
          <p:cNvPr id="45" name="Immagine 121">
            <a:extLst>
              <a:ext uri="{FF2B5EF4-FFF2-40B4-BE49-F238E27FC236}">
                <a16:creationId xmlns:a16="http://schemas.microsoft.com/office/drawing/2014/main" id="{A508BC2C-3724-DE8B-21F7-010FFC13D59D}"/>
              </a:ext>
            </a:extLst>
          </p:cNvPr>
          <p:cNvPicPr>
            <a:picLocks noChangeAspect="1"/>
          </p:cNvPicPr>
          <p:nvPr/>
        </p:nvPicPr>
        <p:blipFill>
          <a:blip r:embed="rId11"/>
          <a:stretch>
            <a:fillRect/>
          </a:stretch>
        </p:blipFill>
        <p:spPr>
          <a:xfrm>
            <a:off x="7867045" y="4137187"/>
            <a:ext cx="320926" cy="311981"/>
          </a:xfrm>
          <a:prstGeom prst="ellipse">
            <a:avLst/>
          </a:prstGeom>
        </p:spPr>
      </p:pic>
      <p:sp>
        <p:nvSpPr>
          <p:cNvPr id="46" name="TextBox 35">
            <a:extLst>
              <a:ext uri="{FF2B5EF4-FFF2-40B4-BE49-F238E27FC236}">
                <a16:creationId xmlns:a16="http://schemas.microsoft.com/office/drawing/2014/main" id="{E390BBEC-BF5D-8B04-B411-F7A092184F53}"/>
              </a:ext>
            </a:extLst>
          </p:cNvPr>
          <p:cNvSpPr txBox="1"/>
          <p:nvPr/>
        </p:nvSpPr>
        <p:spPr>
          <a:xfrm>
            <a:off x="8163394" y="4112594"/>
            <a:ext cx="1363935"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MMG e PLS</a:t>
            </a:r>
          </a:p>
        </p:txBody>
      </p:sp>
      <p:pic>
        <p:nvPicPr>
          <p:cNvPr id="47" name="Immagine 127">
            <a:extLst>
              <a:ext uri="{FF2B5EF4-FFF2-40B4-BE49-F238E27FC236}">
                <a16:creationId xmlns:a16="http://schemas.microsoft.com/office/drawing/2014/main" id="{45697547-2A97-6487-DF2D-210948F1F4EF}"/>
              </a:ext>
            </a:extLst>
          </p:cNvPr>
          <p:cNvPicPr>
            <a:picLocks noChangeAspect="1"/>
          </p:cNvPicPr>
          <p:nvPr/>
        </p:nvPicPr>
        <p:blipFill>
          <a:blip r:embed="rId12"/>
          <a:stretch>
            <a:fillRect/>
          </a:stretch>
        </p:blipFill>
        <p:spPr>
          <a:xfrm>
            <a:off x="6123039" y="3774615"/>
            <a:ext cx="320926" cy="311981"/>
          </a:xfrm>
          <a:prstGeom prst="ellipse">
            <a:avLst/>
          </a:prstGeom>
        </p:spPr>
      </p:pic>
      <p:sp>
        <p:nvSpPr>
          <p:cNvPr id="48" name="TextBox 35">
            <a:extLst>
              <a:ext uri="{FF2B5EF4-FFF2-40B4-BE49-F238E27FC236}">
                <a16:creationId xmlns:a16="http://schemas.microsoft.com/office/drawing/2014/main" id="{39ABBD8A-70F4-DA9A-077F-AFC6341D0FC0}"/>
              </a:ext>
            </a:extLst>
          </p:cNvPr>
          <p:cNvSpPr txBox="1"/>
          <p:nvPr/>
        </p:nvSpPr>
        <p:spPr>
          <a:xfrm>
            <a:off x="6424486" y="3844975"/>
            <a:ext cx="1754483"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CUP</a:t>
            </a:r>
          </a:p>
        </p:txBody>
      </p:sp>
      <p:pic>
        <p:nvPicPr>
          <p:cNvPr id="49" name="Picture 20">
            <a:extLst>
              <a:ext uri="{FF2B5EF4-FFF2-40B4-BE49-F238E27FC236}">
                <a16:creationId xmlns:a16="http://schemas.microsoft.com/office/drawing/2014/main" id="{CC0D3F42-6BE2-0CEF-347D-1AB4E02E6EEF}"/>
              </a:ext>
            </a:extLst>
          </p:cNvPr>
          <p:cNvPicPr>
            <a:picLocks noChangeAspect="1"/>
          </p:cNvPicPr>
          <p:nvPr/>
        </p:nvPicPr>
        <p:blipFill rotWithShape="1">
          <a:blip r:embed="rId13"/>
          <a:srcRect l="34948" t="30116" r="39660" b="24708"/>
          <a:stretch/>
        </p:blipFill>
        <p:spPr>
          <a:xfrm>
            <a:off x="6537277" y="3478155"/>
            <a:ext cx="320661" cy="311981"/>
          </a:xfrm>
          <a:prstGeom prst="ellipse">
            <a:avLst/>
          </a:prstGeom>
        </p:spPr>
      </p:pic>
      <p:sp>
        <p:nvSpPr>
          <p:cNvPr id="50" name="TextBox 35">
            <a:extLst>
              <a:ext uri="{FF2B5EF4-FFF2-40B4-BE49-F238E27FC236}">
                <a16:creationId xmlns:a16="http://schemas.microsoft.com/office/drawing/2014/main" id="{BB1F85D9-640D-C548-A384-2A36D43F35AF}"/>
              </a:ext>
            </a:extLst>
          </p:cNvPr>
          <p:cNvSpPr txBox="1"/>
          <p:nvPr/>
        </p:nvSpPr>
        <p:spPr>
          <a:xfrm>
            <a:off x="6819011" y="3657867"/>
            <a:ext cx="1301274"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Piani Terapeutici</a:t>
            </a:r>
          </a:p>
        </p:txBody>
      </p:sp>
      <p:pic>
        <p:nvPicPr>
          <p:cNvPr id="51" name="Immagine 131">
            <a:extLst>
              <a:ext uri="{FF2B5EF4-FFF2-40B4-BE49-F238E27FC236}">
                <a16:creationId xmlns:a16="http://schemas.microsoft.com/office/drawing/2014/main" id="{8C69431D-83B0-F421-8E9C-2F65D32AA5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09152" y="3348955"/>
            <a:ext cx="332381" cy="311981"/>
          </a:xfrm>
          <a:prstGeom prst="flowChartConnector">
            <a:avLst/>
          </a:prstGeom>
        </p:spPr>
      </p:pic>
      <p:sp>
        <p:nvSpPr>
          <p:cNvPr id="52" name="TextBox 31">
            <a:extLst>
              <a:ext uri="{FF2B5EF4-FFF2-40B4-BE49-F238E27FC236}">
                <a16:creationId xmlns:a16="http://schemas.microsoft.com/office/drawing/2014/main" id="{3A1369C3-FC0F-B621-93CE-3BE573DF5706}"/>
              </a:ext>
            </a:extLst>
          </p:cNvPr>
          <p:cNvSpPr txBox="1"/>
          <p:nvPr/>
        </p:nvSpPr>
        <p:spPr>
          <a:xfrm>
            <a:off x="8385126" y="3399684"/>
            <a:ext cx="816719" cy="180493"/>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Prescrizioni</a:t>
            </a:r>
          </a:p>
        </p:txBody>
      </p:sp>
      <p:pic>
        <p:nvPicPr>
          <p:cNvPr id="53" name="Immagine 122">
            <a:extLst>
              <a:ext uri="{FF2B5EF4-FFF2-40B4-BE49-F238E27FC236}">
                <a16:creationId xmlns:a16="http://schemas.microsoft.com/office/drawing/2014/main" id="{702A62F1-C884-F4DD-813E-E841B47DB537}"/>
              </a:ext>
            </a:extLst>
          </p:cNvPr>
          <p:cNvPicPr>
            <a:picLocks noChangeAspect="1"/>
          </p:cNvPicPr>
          <p:nvPr/>
        </p:nvPicPr>
        <p:blipFill>
          <a:blip r:embed="rId15"/>
          <a:stretch>
            <a:fillRect/>
          </a:stretch>
        </p:blipFill>
        <p:spPr>
          <a:xfrm>
            <a:off x="8120823" y="3720817"/>
            <a:ext cx="350101" cy="340342"/>
          </a:xfrm>
          <a:prstGeom prst="ellipse">
            <a:avLst/>
          </a:prstGeom>
        </p:spPr>
      </p:pic>
      <p:sp>
        <p:nvSpPr>
          <p:cNvPr id="54" name="TextBox 32">
            <a:extLst>
              <a:ext uri="{FF2B5EF4-FFF2-40B4-BE49-F238E27FC236}">
                <a16:creationId xmlns:a16="http://schemas.microsoft.com/office/drawing/2014/main" id="{FFCD3B97-872F-583C-E250-BC0D436B7415}"/>
              </a:ext>
            </a:extLst>
          </p:cNvPr>
          <p:cNvSpPr txBox="1"/>
          <p:nvPr/>
        </p:nvSpPr>
        <p:spPr>
          <a:xfrm>
            <a:off x="8455400" y="3774840"/>
            <a:ext cx="1486393"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Screening Oncologico</a:t>
            </a:r>
          </a:p>
        </p:txBody>
      </p:sp>
      <p:pic>
        <p:nvPicPr>
          <p:cNvPr id="55" name="Immagine 128">
            <a:extLst>
              <a:ext uri="{FF2B5EF4-FFF2-40B4-BE49-F238E27FC236}">
                <a16:creationId xmlns:a16="http://schemas.microsoft.com/office/drawing/2014/main" id="{454B23DF-236B-88DA-0DFF-4D7A2AAAEBFA}"/>
              </a:ext>
            </a:extLst>
          </p:cNvPr>
          <p:cNvPicPr>
            <a:picLocks noChangeAspect="1"/>
          </p:cNvPicPr>
          <p:nvPr/>
        </p:nvPicPr>
        <p:blipFill>
          <a:blip r:embed="rId16"/>
          <a:stretch>
            <a:fillRect/>
          </a:stretch>
        </p:blipFill>
        <p:spPr>
          <a:xfrm>
            <a:off x="8805490" y="2187036"/>
            <a:ext cx="320926" cy="311981"/>
          </a:xfrm>
          <a:prstGeom prst="ellipse">
            <a:avLst/>
          </a:prstGeom>
        </p:spPr>
      </p:pic>
      <p:sp>
        <p:nvSpPr>
          <p:cNvPr id="56" name="TextBox 35">
            <a:extLst>
              <a:ext uri="{FF2B5EF4-FFF2-40B4-BE49-F238E27FC236}">
                <a16:creationId xmlns:a16="http://schemas.microsoft.com/office/drawing/2014/main" id="{B40F9D21-8B32-86D7-7401-66771D605CDE}"/>
              </a:ext>
            </a:extLst>
          </p:cNvPr>
          <p:cNvSpPr txBox="1"/>
          <p:nvPr/>
        </p:nvSpPr>
        <p:spPr>
          <a:xfrm>
            <a:off x="9086875" y="2231795"/>
            <a:ext cx="1079794"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Gestione Covid</a:t>
            </a:r>
          </a:p>
        </p:txBody>
      </p:sp>
      <p:pic>
        <p:nvPicPr>
          <p:cNvPr id="57" name="Immagine 125">
            <a:extLst>
              <a:ext uri="{FF2B5EF4-FFF2-40B4-BE49-F238E27FC236}">
                <a16:creationId xmlns:a16="http://schemas.microsoft.com/office/drawing/2014/main" id="{9B18B1B0-A332-C6E1-796B-41C1DEA0DCCE}"/>
              </a:ext>
            </a:extLst>
          </p:cNvPr>
          <p:cNvPicPr>
            <a:picLocks noChangeAspect="1"/>
          </p:cNvPicPr>
          <p:nvPr/>
        </p:nvPicPr>
        <p:blipFill>
          <a:blip r:embed="rId17"/>
          <a:stretch>
            <a:fillRect/>
          </a:stretch>
        </p:blipFill>
        <p:spPr>
          <a:xfrm>
            <a:off x="9289484" y="3421005"/>
            <a:ext cx="320926" cy="311981"/>
          </a:xfrm>
          <a:prstGeom prst="ellipse">
            <a:avLst/>
          </a:prstGeom>
        </p:spPr>
      </p:pic>
      <p:sp>
        <p:nvSpPr>
          <p:cNvPr id="58" name="TextBox 35">
            <a:extLst>
              <a:ext uri="{FF2B5EF4-FFF2-40B4-BE49-F238E27FC236}">
                <a16:creationId xmlns:a16="http://schemas.microsoft.com/office/drawing/2014/main" id="{D7118F04-A484-0684-06DC-36A9329351B9}"/>
              </a:ext>
            </a:extLst>
          </p:cNvPr>
          <p:cNvSpPr txBox="1"/>
          <p:nvPr/>
        </p:nvSpPr>
        <p:spPr>
          <a:xfrm>
            <a:off x="9550135" y="3486417"/>
            <a:ext cx="1232266"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Gestione Vaccini</a:t>
            </a:r>
          </a:p>
        </p:txBody>
      </p:sp>
      <p:pic>
        <p:nvPicPr>
          <p:cNvPr id="59" name="Immagine 108">
            <a:extLst>
              <a:ext uri="{FF2B5EF4-FFF2-40B4-BE49-F238E27FC236}">
                <a16:creationId xmlns:a16="http://schemas.microsoft.com/office/drawing/2014/main" id="{E520FFF6-7CE2-675C-8A9A-27189EC996CB}"/>
              </a:ext>
            </a:extLst>
          </p:cNvPr>
          <p:cNvPicPr preferRelativeResize="0">
            <a:picLocks/>
          </p:cNvPicPr>
          <p:nvPr/>
        </p:nvPicPr>
        <p:blipFill>
          <a:blip r:embed="rId18"/>
          <a:srcRect t="420" b="420"/>
          <a:stretch/>
        </p:blipFill>
        <p:spPr>
          <a:xfrm>
            <a:off x="7035410" y="3091758"/>
            <a:ext cx="324332" cy="283618"/>
          </a:xfrm>
          <a:prstGeom prst="ellipse">
            <a:avLst/>
          </a:prstGeom>
        </p:spPr>
      </p:pic>
      <p:sp>
        <p:nvSpPr>
          <p:cNvPr id="60" name="TextBox 35">
            <a:extLst>
              <a:ext uri="{FF2B5EF4-FFF2-40B4-BE49-F238E27FC236}">
                <a16:creationId xmlns:a16="http://schemas.microsoft.com/office/drawing/2014/main" id="{56CCA79A-5AAE-7C9A-7D62-7A2875683EE8}"/>
              </a:ext>
            </a:extLst>
          </p:cNvPr>
          <p:cNvSpPr txBox="1"/>
          <p:nvPr/>
        </p:nvSpPr>
        <p:spPr>
          <a:xfrm>
            <a:off x="7309005" y="3122181"/>
            <a:ext cx="1394960"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Registri Patologie</a:t>
            </a:r>
          </a:p>
        </p:txBody>
      </p:sp>
      <p:pic>
        <p:nvPicPr>
          <p:cNvPr id="61" name="Immagine 22">
            <a:extLst>
              <a:ext uri="{FF2B5EF4-FFF2-40B4-BE49-F238E27FC236}">
                <a16:creationId xmlns:a16="http://schemas.microsoft.com/office/drawing/2014/main" id="{A6B713A8-D2F8-AB62-0CDE-3F35BB16B2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2772" y="2580344"/>
            <a:ext cx="320926" cy="311981"/>
          </a:xfrm>
          <a:prstGeom prst="rect">
            <a:avLst/>
          </a:prstGeom>
        </p:spPr>
      </p:pic>
      <p:sp>
        <p:nvSpPr>
          <p:cNvPr id="62" name="TextBox 35">
            <a:extLst>
              <a:ext uri="{FF2B5EF4-FFF2-40B4-BE49-F238E27FC236}">
                <a16:creationId xmlns:a16="http://schemas.microsoft.com/office/drawing/2014/main" id="{BB0DA5DD-F5CC-CAB0-7E83-79A82F6E92F4}"/>
              </a:ext>
            </a:extLst>
          </p:cNvPr>
          <p:cNvSpPr txBox="1"/>
          <p:nvPr/>
        </p:nvSpPr>
        <p:spPr>
          <a:xfrm>
            <a:off x="8292973" y="2672444"/>
            <a:ext cx="1519060" cy="180493"/>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Istanze Accreditamento</a:t>
            </a:r>
          </a:p>
        </p:txBody>
      </p:sp>
      <p:pic>
        <p:nvPicPr>
          <p:cNvPr id="63" name="Immagine 130">
            <a:extLst>
              <a:ext uri="{FF2B5EF4-FFF2-40B4-BE49-F238E27FC236}">
                <a16:creationId xmlns:a16="http://schemas.microsoft.com/office/drawing/2014/main" id="{B8DB5D42-3BB9-ABA1-D273-FB22E65F154B}"/>
              </a:ext>
            </a:extLst>
          </p:cNvPr>
          <p:cNvPicPr>
            <a:picLocks noChangeAspect="1"/>
          </p:cNvPicPr>
          <p:nvPr/>
        </p:nvPicPr>
        <p:blipFill>
          <a:blip r:embed="rId20"/>
          <a:stretch>
            <a:fillRect/>
          </a:stretch>
        </p:blipFill>
        <p:spPr>
          <a:xfrm>
            <a:off x="9018432" y="4429438"/>
            <a:ext cx="320926" cy="311981"/>
          </a:xfrm>
          <a:prstGeom prst="ellipse">
            <a:avLst/>
          </a:prstGeom>
        </p:spPr>
      </p:pic>
      <p:sp>
        <p:nvSpPr>
          <p:cNvPr id="64" name="TextBox 35">
            <a:extLst>
              <a:ext uri="{FF2B5EF4-FFF2-40B4-BE49-F238E27FC236}">
                <a16:creationId xmlns:a16="http://schemas.microsoft.com/office/drawing/2014/main" id="{6186ECE5-86C2-15B4-9BBC-68C7C3DEC8A8}"/>
              </a:ext>
            </a:extLst>
          </p:cNvPr>
          <p:cNvSpPr txBox="1"/>
          <p:nvPr/>
        </p:nvSpPr>
        <p:spPr>
          <a:xfrm>
            <a:off x="9322714" y="4503352"/>
            <a:ext cx="1940500" cy="235703"/>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Monitoraggio Liste di Attesa</a:t>
            </a:r>
          </a:p>
        </p:txBody>
      </p:sp>
      <p:pic>
        <p:nvPicPr>
          <p:cNvPr id="65" name="Immagine 120">
            <a:extLst>
              <a:ext uri="{FF2B5EF4-FFF2-40B4-BE49-F238E27FC236}">
                <a16:creationId xmlns:a16="http://schemas.microsoft.com/office/drawing/2014/main" id="{D34C51D2-3FCA-BCD9-3320-D631DE4A1E83}"/>
              </a:ext>
            </a:extLst>
          </p:cNvPr>
          <p:cNvPicPr>
            <a:picLocks noChangeAspect="1"/>
          </p:cNvPicPr>
          <p:nvPr/>
        </p:nvPicPr>
        <p:blipFill>
          <a:blip r:embed="rId21"/>
          <a:stretch>
            <a:fillRect/>
          </a:stretch>
        </p:blipFill>
        <p:spPr>
          <a:xfrm>
            <a:off x="8728315" y="2994213"/>
            <a:ext cx="320926" cy="311981"/>
          </a:xfrm>
          <a:prstGeom prst="ellipse">
            <a:avLst/>
          </a:prstGeom>
        </p:spPr>
      </p:pic>
      <p:sp>
        <p:nvSpPr>
          <p:cNvPr id="66" name="TextBox 35">
            <a:extLst>
              <a:ext uri="{FF2B5EF4-FFF2-40B4-BE49-F238E27FC236}">
                <a16:creationId xmlns:a16="http://schemas.microsoft.com/office/drawing/2014/main" id="{4E9DC721-A672-BCB8-EB58-8F4D23E90561}"/>
              </a:ext>
            </a:extLst>
          </p:cNvPr>
          <p:cNvSpPr txBox="1"/>
          <p:nvPr/>
        </p:nvSpPr>
        <p:spPr>
          <a:xfrm>
            <a:off x="9009086" y="3049255"/>
            <a:ext cx="1519059"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Monitoraggio Ricoveri</a:t>
            </a:r>
          </a:p>
        </p:txBody>
      </p:sp>
      <p:sp>
        <p:nvSpPr>
          <p:cNvPr id="68" name="TextBox 35">
            <a:extLst>
              <a:ext uri="{FF2B5EF4-FFF2-40B4-BE49-F238E27FC236}">
                <a16:creationId xmlns:a16="http://schemas.microsoft.com/office/drawing/2014/main" id="{2CD6F209-3139-6A34-52E1-3F4775D98F6C}"/>
              </a:ext>
            </a:extLst>
          </p:cNvPr>
          <p:cNvSpPr txBox="1"/>
          <p:nvPr/>
        </p:nvSpPr>
        <p:spPr>
          <a:xfrm>
            <a:off x="6562932" y="4503352"/>
            <a:ext cx="1720825" cy="180493"/>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Gestione Flussi Ministeriali</a:t>
            </a:r>
          </a:p>
        </p:txBody>
      </p:sp>
      <p:pic>
        <p:nvPicPr>
          <p:cNvPr id="69" name="Immagine 5">
            <a:extLst>
              <a:ext uri="{FF2B5EF4-FFF2-40B4-BE49-F238E27FC236}">
                <a16:creationId xmlns:a16="http://schemas.microsoft.com/office/drawing/2014/main" id="{734531AD-A6A3-F2C7-2ED1-CA0FB5092315}"/>
              </a:ext>
            </a:extLst>
          </p:cNvPr>
          <p:cNvPicPr>
            <a:picLocks noChangeAspect="1"/>
          </p:cNvPicPr>
          <p:nvPr/>
        </p:nvPicPr>
        <p:blipFill>
          <a:blip r:embed="rId22"/>
          <a:stretch>
            <a:fillRect/>
          </a:stretch>
        </p:blipFill>
        <p:spPr>
          <a:xfrm>
            <a:off x="6276376" y="4431801"/>
            <a:ext cx="319417" cy="307254"/>
          </a:xfrm>
          <a:prstGeom prst="flowChartConnector">
            <a:avLst/>
          </a:prstGeom>
        </p:spPr>
      </p:pic>
      <p:pic>
        <p:nvPicPr>
          <p:cNvPr id="70" name="Immagine 129">
            <a:extLst>
              <a:ext uri="{FF2B5EF4-FFF2-40B4-BE49-F238E27FC236}">
                <a16:creationId xmlns:a16="http://schemas.microsoft.com/office/drawing/2014/main" id="{BE47771C-0303-F396-46DE-BF8EFA4B78D9}"/>
              </a:ext>
            </a:extLst>
          </p:cNvPr>
          <p:cNvPicPr>
            <a:picLocks noChangeAspect="1"/>
          </p:cNvPicPr>
          <p:nvPr/>
        </p:nvPicPr>
        <p:blipFill>
          <a:blip r:embed="rId23"/>
          <a:stretch>
            <a:fillRect/>
          </a:stretch>
        </p:blipFill>
        <p:spPr>
          <a:xfrm>
            <a:off x="8222930" y="4404856"/>
            <a:ext cx="324332" cy="311981"/>
          </a:xfrm>
          <a:prstGeom prst="ellipse">
            <a:avLst/>
          </a:prstGeom>
        </p:spPr>
      </p:pic>
      <p:sp>
        <p:nvSpPr>
          <p:cNvPr id="71" name="CasellaDiTesto 119">
            <a:extLst>
              <a:ext uri="{FF2B5EF4-FFF2-40B4-BE49-F238E27FC236}">
                <a16:creationId xmlns:a16="http://schemas.microsoft.com/office/drawing/2014/main" id="{DE517412-F66C-A615-3839-399282D81F61}"/>
              </a:ext>
            </a:extLst>
          </p:cNvPr>
          <p:cNvSpPr txBox="1"/>
          <p:nvPr/>
        </p:nvSpPr>
        <p:spPr>
          <a:xfrm>
            <a:off x="8540261" y="4468120"/>
            <a:ext cx="468826" cy="229102"/>
          </a:xfrm>
          <a:prstGeom prst="rect">
            <a:avLst/>
          </a:prstGeom>
          <a:noFill/>
        </p:spPr>
        <p:txBody>
          <a:bodyPr wrap="square">
            <a:spAutoFit/>
          </a:bodyPr>
          <a:lstStyle>
            <a:defPPr>
              <a:defRPr lang="it-IT"/>
            </a:defPPr>
            <a:lvl1pPr algn="just">
              <a:lnSpc>
                <a:spcPct val="107000"/>
              </a:lnSpc>
              <a:spcAft>
                <a:spcPts val="800"/>
              </a:spcAft>
              <a:defRPr sz="900" i="1">
                <a:solidFill>
                  <a:schemeClr val="bg2">
                    <a:lumMod val="10000"/>
                  </a:schemeClr>
                </a:solidFill>
                <a:latin typeface="Century Gothic" panose="020B0502020202020204" pitchFamily="34" charset="0"/>
                <a:ea typeface="Calibri" panose="020F0502020204030204" pitchFamily="34" charset="0"/>
              </a:defRPr>
            </a:lvl1pPr>
          </a:lstStyle>
          <a:p>
            <a:r>
              <a:rPr lang="it-IT" dirty="0"/>
              <a:t>FSE</a:t>
            </a:r>
          </a:p>
        </p:txBody>
      </p:sp>
      <p:pic>
        <p:nvPicPr>
          <p:cNvPr id="72" name="Immagine 123">
            <a:extLst>
              <a:ext uri="{FF2B5EF4-FFF2-40B4-BE49-F238E27FC236}">
                <a16:creationId xmlns:a16="http://schemas.microsoft.com/office/drawing/2014/main" id="{DE63E11A-01FE-6FFC-28A8-AFF49C82DB7D}"/>
              </a:ext>
            </a:extLst>
          </p:cNvPr>
          <p:cNvPicPr>
            <a:picLocks noChangeAspect="1"/>
          </p:cNvPicPr>
          <p:nvPr/>
        </p:nvPicPr>
        <p:blipFill>
          <a:blip r:embed="rId24"/>
          <a:stretch>
            <a:fillRect/>
          </a:stretch>
        </p:blipFill>
        <p:spPr>
          <a:xfrm>
            <a:off x="5907870" y="4129703"/>
            <a:ext cx="324332" cy="311981"/>
          </a:xfrm>
          <a:prstGeom prst="ellipse">
            <a:avLst/>
          </a:prstGeom>
          <a:effectLst>
            <a:softEdge rad="0"/>
          </a:effectLst>
        </p:spPr>
      </p:pic>
      <p:sp>
        <p:nvSpPr>
          <p:cNvPr id="73" name="CasellaDiTesto 131">
            <a:extLst>
              <a:ext uri="{FF2B5EF4-FFF2-40B4-BE49-F238E27FC236}">
                <a16:creationId xmlns:a16="http://schemas.microsoft.com/office/drawing/2014/main" id="{BDC16A65-8538-8D04-E12F-76EA7C04D4AF}"/>
              </a:ext>
            </a:extLst>
          </p:cNvPr>
          <p:cNvSpPr txBox="1"/>
          <p:nvPr/>
        </p:nvSpPr>
        <p:spPr>
          <a:xfrm>
            <a:off x="6224708" y="4175439"/>
            <a:ext cx="1680628" cy="229102"/>
          </a:xfrm>
          <a:prstGeom prst="rect">
            <a:avLst/>
          </a:prstGeom>
          <a:noFill/>
        </p:spPr>
        <p:txBody>
          <a:bodyPr wrap="square">
            <a:spAutoFit/>
          </a:bodyPr>
          <a:lstStyle>
            <a:defPPr>
              <a:defRPr lang="it-IT"/>
            </a:defPPr>
            <a:lvl1pPr algn="just">
              <a:lnSpc>
                <a:spcPct val="107000"/>
              </a:lnSpc>
              <a:spcAft>
                <a:spcPts val="800"/>
              </a:spcAft>
              <a:defRPr sz="900" i="1">
                <a:solidFill>
                  <a:schemeClr val="bg2">
                    <a:lumMod val="10000"/>
                  </a:schemeClr>
                </a:solidFill>
                <a:latin typeface="Century Gothic" panose="020B0502020202020204" pitchFamily="34" charset="0"/>
                <a:ea typeface="Calibri" panose="020F0502020204030204" pitchFamily="34" charset="0"/>
              </a:defRPr>
            </a:lvl1pPr>
          </a:lstStyle>
          <a:p>
            <a:r>
              <a:rPr lang="it-IT" dirty="0"/>
              <a:t>Sistema riabilitazione</a:t>
            </a:r>
          </a:p>
        </p:txBody>
      </p:sp>
      <p:pic>
        <p:nvPicPr>
          <p:cNvPr id="74" name="Immagine 124">
            <a:extLst>
              <a:ext uri="{FF2B5EF4-FFF2-40B4-BE49-F238E27FC236}">
                <a16:creationId xmlns:a16="http://schemas.microsoft.com/office/drawing/2014/main" id="{C228C9C0-B5D0-77AB-2E63-1D422D5A5205}"/>
              </a:ext>
            </a:extLst>
          </p:cNvPr>
          <p:cNvPicPr>
            <a:picLocks noChangeAspect="1"/>
          </p:cNvPicPr>
          <p:nvPr/>
        </p:nvPicPr>
        <p:blipFill>
          <a:blip r:embed="rId25"/>
          <a:stretch>
            <a:fillRect/>
          </a:stretch>
        </p:blipFill>
        <p:spPr>
          <a:xfrm>
            <a:off x="9669998" y="4163946"/>
            <a:ext cx="324332" cy="311981"/>
          </a:xfrm>
          <a:prstGeom prst="ellipse">
            <a:avLst/>
          </a:prstGeom>
        </p:spPr>
      </p:pic>
      <p:sp>
        <p:nvSpPr>
          <p:cNvPr id="75" name="CasellaDiTesto 136">
            <a:extLst>
              <a:ext uri="{FF2B5EF4-FFF2-40B4-BE49-F238E27FC236}">
                <a16:creationId xmlns:a16="http://schemas.microsoft.com/office/drawing/2014/main" id="{9B8D1083-4DA5-DD81-FE3C-B7BB07AFF1E4}"/>
              </a:ext>
            </a:extLst>
          </p:cNvPr>
          <p:cNvSpPr txBox="1"/>
          <p:nvPr/>
        </p:nvSpPr>
        <p:spPr>
          <a:xfrm>
            <a:off x="9944662" y="4242958"/>
            <a:ext cx="1680628" cy="141809"/>
          </a:xfrm>
          <a:prstGeom prst="rect">
            <a:avLst/>
          </a:prstGeom>
          <a:noFill/>
        </p:spPr>
        <p:txBody>
          <a:bodyPr wrap="square">
            <a:spAutoFit/>
          </a:bodyPr>
          <a:lstStyle>
            <a:defPPr>
              <a:defRPr lang="it-IT"/>
            </a:defPPr>
            <a:lvl1pPr algn="just">
              <a:lnSpc>
                <a:spcPct val="107000"/>
              </a:lnSpc>
              <a:spcAft>
                <a:spcPts val="800"/>
              </a:spcAft>
              <a:defRPr sz="900" i="1">
                <a:solidFill>
                  <a:schemeClr val="bg2">
                    <a:lumMod val="10000"/>
                  </a:schemeClr>
                </a:solidFill>
                <a:latin typeface="Century Gothic" panose="020B0502020202020204" pitchFamily="34" charset="0"/>
                <a:ea typeface="Calibri" panose="020F0502020204030204" pitchFamily="34" charset="0"/>
              </a:defRPr>
            </a:lvl1pPr>
          </a:lstStyle>
          <a:p>
            <a:r>
              <a:rPr lang="it-IT" dirty="0"/>
              <a:t>Sistema teleconsulto</a:t>
            </a:r>
          </a:p>
        </p:txBody>
      </p:sp>
      <p:pic>
        <p:nvPicPr>
          <p:cNvPr id="76" name="Immagine 3">
            <a:extLst>
              <a:ext uri="{FF2B5EF4-FFF2-40B4-BE49-F238E27FC236}">
                <a16:creationId xmlns:a16="http://schemas.microsoft.com/office/drawing/2014/main" id="{C34EE962-9458-3C3A-FD92-59EEE8048DA9}"/>
              </a:ext>
            </a:extLst>
          </p:cNvPr>
          <p:cNvPicPr>
            <a:picLocks noChangeAspect="1"/>
          </p:cNvPicPr>
          <p:nvPr/>
        </p:nvPicPr>
        <p:blipFill>
          <a:blip r:embed="rId26"/>
          <a:stretch>
            <a:fillRect/>
          </a:stretch>
        </p:blipFill>
        <p:spPr>
          <a:xfrm>
            <a:off x="10111613" y="3802328"/>
            <a:ext cx="390622" cy="379734"/>
          </a:xfrm>
          <a:prstGeom prst="ellipse">
            <a:avLst/>
          </a:prstGeom>
        </p:spPr>
      </p:pic>
      <p:sp>
        <p:nvSpPr>
          <p:cNvPr id="77" name="TextBox 35">
            <a:extLst>
              <a:ext uri="{FF2B5EF4-FFF2-40B4-BE49-F238E27FC236}">
                <a16:creationId xmlns:a16="http://schemas.microsoft.com/office/drawing/2014/main" id="{65118450-3BD3-6C24-030B-A56E3FEF6ADB}"/>
              </a:ext>
            </a:extLst>
          </p:cNvPr>
          <p:cNvSpPr txBox="1"/>
          <p:nvPr/>
        </p:nvSpPr>
        <p:spPr>
          <a:xfrm>
            <a:off x="10432541" y="3864313"/>
            <a:ext cx="1363934"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Screening Neonatale</a:t>
            </a:r>
          </a:p>
        </p:txBody>
      </p:sp>
      <p:grpSp>
        <p:nvGrpSpPr>
          <p:cNvPr id="78" name="Gruppo 77">
            <a:extLst>
              <a:ext uri="{FF2B5EF4-FFF2-40B4-BE49-F238E27FC236}">
                <a16:creationId xmlns:a16="http://schemas.microsoft.com/office/drawing/2014/main" id="{968D6295-0311-27BC-D122-930376C73F30}"/>
              </a:ext>
            </a:extLst>
          </p:cNvPr>
          <p:cNvGrpSpPr/>
          <p:nvPr/>
        </p:nvGrpSpPr>
        <p:grpSpPr>
          <a:xfrm>
            <a:off x="10645901" y="3317350"/>
            <a:ext cx="324332" cy="283618"/>
            <a:chOff x="4167838" y="2658464"/>
            <a:chExt cx="396000" cy="360000"/>
          </a:xfrm>
        </p:grpSpPr>
        <p:sp>
          <p:nvSpPr>
            <p:cNvPr id="79" name="Ovale 78">
              <a:extLst>
                <a:ext uri="{FF2B5EF4-FFF2-40B4-BE49-F238E27FC236}">
                  <a16:creationId xmlns:a16="http://schemas.microsoft.com/office/drawing/2014/main" id="{BA9FC510-40CB-523E-8910-79A780B8EC3E}"/>
                </a:ext>
              </a:extLst>
            </p:cNvPr>
            <p:cNvSpPr/>
            <p:nvPr/>
          </p:nvSpPr>
          <p:spPr>
            <a:xfrm>
              <a:off x="4167838" y="2658464"/>
              <a:ext cx="396000" cy="360000"/>
            </a:xfrm>
            <a:prstGeom prst="ellipse">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0" name="Immagine 79">
              <a:extLst>
                <a:ext uri="{FF2B5EF4-FFF2-40B4-BE49-F238E27FC236}">
                  <a16:creationId xmlns:a16="http://schemas.microsoft.com/office/drawing/2014/main" id="{82E9085F-40FB-3FFB-EC27-BC358AB9B74C}"/>
                </a:ext>
              </a:extLst>
            </p:cNvPr>
            <p:cNvPicPr>
              <a:picLocks noChangeAspect="1"/>
            </p:cNvPicPr>
            <p:nvPr/>
          </p:nvPicPr>
          <p:blipFill>
            <a:blip r:embed="rId27">
              <a:lum bright="70000" contrast="-70000"/>
            </a:blip>
            <a:srcRect/>
            <a:stretch/>
          </p:blipFill>
          <p:spPr>
            <a:xfrm>
              <a:off x="4243699" y="2715319"/>
              <a:ext cx="262531" cy="262531"/>
            </a:xfrm>
            <a:prstGeom prst="rect">
              <a:avLst/>
            </a:prstGeom>
            <a:ln>
              <a:noFill/>
            </a:ln>
            <a:effectLst>
              <a:outerShdw blurRad="50800" dist="38100" dir="10800000" algn="r" rotWithShape="0">
                <a:prstClr val="black">
                  <a:alpha val="40000"/>
                </a:prstClr>
              </a:outerShdw>
            </a:effectLst>
          </p:spPr>
        </p:pic>
      </p:grpSp>
      <p:sp>
        <p:nvSpPr>
          <p:cNvPr id="81" name="TextBox 35">
            <a:extLst>
              <a:ext uri="{FF2B5EF4-FFF2-40B4-BE49-F238E27FC236}">
                <a16:creationId xmlns:a16="http://schemas.microsoft.com/office/drawing/2014/main" id="{FD33B267-3D36-A02A-218E-027A1847B055}"/>
              </a:ext>
            </a:extLst>
          </p:cNvPr>
          <p:cNvSpPr txBox="1"/>
          <p:nvPr/>
        </p:nvSpPr>
        <p:spPr>
          <a:xfrm>
            <a:off x="10727556" y="3587949"/>
            <a:ext cx="1116080" cy="180493"/>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Anagrafe Assistiti</a:t>
            </a:r>
          </a:p>
        </p:txBody>
      </p:sp>
      <p:sp>
        <p:nvSpPr>
          <p:cNvPr id="83" name="TextBox 35">
            <a:extLst>
              <a:ext uri="{FF2B5EF4-FFF2-40B4-BE49-F238E27FC236}">
                <a16:creationId xmlns:a16="http://schemas.microsoft.com/office/drawing/2014/main" id="{58D7F43C-3E9B-FDAE-44CB-539D126D91DE}"/>
              </a:ext>
            </a:extLst>
          </p:cNvPr>
          <p:cNvSpPr txBox="1"/>
          <p:nvPr/>
        </p:nvSpPr>
        <p:spPr>
          <a:xfrm>
            <a:off x="9786470" y="2031174"/>
            <a:ext cx="1116080" cy="180493"/>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Malattie Rare</a:t>
            </a:r>
          </a:p>
        </p:txBody>
      </p:sp>
      <p:grpSp>
        <p:nvGrpSpPr>
          <p:cNvPr id="84" name="Gruppo 83">
            <a:extLst>
              <a:ext uri="{FF2B5EF4-FFF2-40B4-BE49-F238E27FC236}">
                <a16:creationId xmlns:a16="http://schemas.microsoft.com/office/drawing/2014/main" id="{B2C70981-FE52-341B-C959-B1B1DCFC15E8}"/>
              </a:ext>
            </a:extLst>
          </p:cNvPr>
          <p:cNvGrpSpPr/>
          <p:nvPr/>
        </p:nvGrpSpPr>
        <p:grpSpPr>
          <a:xfrm>
            <a:off x="10032868" y="2484078"/>
            <a:ext cx="324332" cy="290681"/>
            <a:chOff x="6731744" y="2340645"/>
            <a:chExt cx="396000" cy="368965"/>
          </a:xfrm>
        </p:grpSpPr>
        <p:sp>
          <p:nvSpPr>
            <p:cNvPr id="85" name="Ovale 84">
              <a:extLst>
                <a:ext uri="{FF2B5EF4-FFF2-40B4-BE49-F238E27FC236}">
                  <a16:creationId xmlns:a16="http://schemas.microsoft.com/office/drawing/2014/main" id="{06E9E23E-1046-79E6-3028-AB9521E66334}"/>
                </a:ext>
              </a:extLst>
            </p:cNvPr>
            <p:cNvSpPr/>
            <p:nvPr/>
          </p:nvSpPr>
          <p:spPr>
            <a:xfrm>
              <a:off x="6731744" y="2349610"/>
              <a:ext cx="396000" cy="360000"/>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6" name="Immagine 85">
              <a:extLst>
                <a:ext uri="{FF2B5EF4-FFF2-40B4-BE49-F238E27FC236}">
                  <a16:creationId xmlns:a16="http://schemas.microsoft.com/office/drawing/2014/main" id="{89302D97-88FC-D150-63EE-8D8C2155A967}"/>
                </a:ext>
              </a:extLst>
            </p:cNvPr>
            <p:cNvPicPr>
              <a:picLocks noChangeAspect="1"/>
            </p:cNvPicPr>
            <p:nvPr/>
          </p:nvPicPr>
          <p:blipFill>
            <a:blip r:embed="rId28">
              <a:lum bright="70000" contrast="-70000"/>
              <a:extLst>
                <a:ext uri="{BEBA8EAE-BF5A-486C-A8C5-ECC9F3942E4B}">
                  <a14:imgProps xmlns:a14="http://schemas.microsoft.com/office/drawing/2010/main">
                    <a14:imgLayer r:embed="rId29">
                      <a14:imgEffect>
                        <a14:artisticPhotocopy/>
                      </a14:imgEffect>
                    </a14:imgLayer>
                  </a14:imgProps>
                </a:ext>
              </a:extLst>
            </a:blip>
            <a:srcRect/>
            <a:stretch/>
          </p:blipFill>
          <p:spPr>
            <a:xfrm>
              <a:off x="6774065" y="2340645"/>
              <a:ext cx="308854" cy="308854"/>
            </a:xfrm>
            <a:prstGeom prst="rect">
              <a:avLst/>
            </a:prstGeom>
            <a:ln>
              <a:noFill/>
            </a:ln>
            <a:effectLst>
              <a:outerShdw blurRad="50800" dist="38100" dir="10800000" algn="r" rotWithShape="0">
                <a:prstClr val="black">
                  <a:alpha val="40000"/>
                </a:prstClr>
              </a:outerShdw>
            </a:effectLst>
          </p:spPr>
        </p:pic>
      </p:grpSp>
      <p:sp>
        <p:nvSpPr>
          <p:cNvPr id="87" name="TextBox 35">
            <a:extLst>
              <a:ext uri="{FF2B5EF4-FFF2-40B4-BE49-F238E27FC236}">
                <a16:creationId xmlns:a16="http://schemas.microsoft.com/office/drawing/2014/main" id="{82C7B516-A9E6-B6D4-DCF0-040F63E51F39}"/>
              </a:ext>
            </a:extLst>
          </p:cNvPr>
          <p:cNvSpPr txBox="1"/>
          <p:nvPr/>
        </p:nvSpPr>
        <p:spPr>
          <a:xfrm>
            <a:off x="10238081" y="2678811"/>
            <a:ext cx="1311469" cy="229102"/>
          </a:xfrm>
          <a:prstGeom prst="rect">
            <a:avLst/>
          </a:prstGeom>
          <a:noFill/>
        </p:spPr>
        <p:txBody>
          <a:bodyPr wrap="square">
            <a:spAutoFit/>
          </a:bodyPr>
          <a:lstStyle/>
          <a:p>
            <a:pPr algn="just">
              <a:lnSpc>
                <a:spcPct val="107000"/>
              </a:lnSpc>
              <a:spcAft>
                <a:spcPts val="800"/>
              </a:spcAft>
            </a:pPr>
            <a:r>
              <a:rPr lang="it-IT" sz="900" i="1" dirty="0">
                <a:solidFill>
                  <a:schemeClr val="bg2">
                    <a:lumMod val="10000"/>
                  </a:schemeClr>
                </a:solidFill>
                <a:latin typeface="Century Gothic" panose="020B0502020202020204" pitchFamily="34" charset="0"/>
                <a:ea typeface="Calibri" panose="020F0502020204030204" pitchFamily="34" charset="0"/>
              </a:rPr>
              <a:t>Anagrafe Strutture</a:t>
            </a:r>
          </a:p>
        </p:txBody>
      </p:sp>
      <p:pic>
        <p:nvPicPr>
          <p:cNvPr id="82" name="Elemento grafico 81">
            <a:extLst>
              <a:ext uri="{FF2B5EF4-FFF2-40B4-BE49-F238E27FC236}">
                <a16:creationId xmlns:a16="http://schemas.microsoft.com/office/drawing/2014/main" id="{58F458EF-248A-E71B-ABFE-BC62BE4536E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476337" y="1685648"/>
            <a:ext cx="463661" cy="446002"/>
          </a:xfrm>
          <a:prstGeom prst="rect">
            <a:avLst/>
          </a:prstGeom>
        </p:spPr>
      </p:pic>
      <p:sp>
        <p:nvSpPr>
          <p:cNvPr id="20" name="Rettangolo 19">
            <a:extLst>
              <a:ext uri="{FF2B5EF4-FFF2-40B4-BE49-F238E27FC236}">
                <a16:creationId xmlns:a16="http://schemas.microsoft.com/office/drawing/2014/main" id="{B9A6C1BD-9970-6713-2D83-75168608E412}"/>
              </a:ext>
            </a:extLst>
          </p:cNvPr>
          <p:cNvSpPr/>
          <p:nvPr/>
        </p:nvSpPr>
        <p:spPr>
          <a:xfrm>
            <a:off x="280256" y="913514"/>
            <a:ext cx="7230624" cy="769441"/>
          </a:xfrm>
          <a:prstGeom prst="rect">
            <a:avLst/>
          </a:prstGeom>
        </p:spPr>
        <p:txBody>
          <a:bodyPr wrap="square">
            <a:spAutoFit/>
          </a:bodyPr>
          <a:lstStyle/>
          <a:p>
            <a:r>
              <a:rPr lang="it-IT" sz="2400" b="1" dirty="0">
                <a:solidFill>
                  <a:srgbClr val="003D6A"/>
                </a:solidFill>
              </a:rPr>
              <a:t>Scopo ed ambito di applicazione del manuale</a:t>
            </a:r>
            <a:endParaRPr lang="en-GB" sz="2400" b="1" dirty="0">
              <a:solidFill>
                <a:srgbClr val="003D6A"/>
              </a:solidFill>
            </a:endParaRPr>
          </a:p>
          <a:p>
            <a:endParaRPr lang="en-GB" sz="2000" b="1" dirty="0">
              <a:solidFill>
                <a:srgbClr val="003D6A"/>
              </a:solidFill>
            </a:endParaRPr>
          </a:p>
        </p:txBody>
      </p:sp>
      <p:sp>
        <p:nvSpPr>
          <p:cNvPr id="22" name="CasellaDiTesto 21">
            <a:extLst>
              <a:ext uri="{FF2B5EF4-FFF2-40B4-BE49-F238E27FC236}">
                <a16:creationId xmlns:a16="http://schemas.microsoft.com/office/drawing/2014/main" id="{569FDCD1-E879-D72E-0C05-984AE1D37F51}"/>
              </a:ext>
            </a:extLst>
          </p:cNvPr>
          <p:cNvSpPr txBox="1"/>
          <p:nvPr/>
        </p:nvSpPr>
        <p:spPr>
          <a:xfrm>
            <a:off x="348791" y="160801"/>
            <a:ext cx="904894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01 - Introduzione</a:t>
            </a:r>
          </a:p>
        </p:txBody>
      </p:sp>
    </p:spTree>
    <p:extLst>
      <p:ext uri="{BB962C8B-B14F-4D97-AF65-F5344CB8AC3E}">
        <p14:creationId xmlns:p14="http://schemas.microsoft.com/office/powerpoint/2010/main" val="392437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3/11</a:t>
            </a:r>
            <a:endParaRPr lang="en-GB" sz="2400" b="1" dirty="0">
              <a:solidFill>
                <a:srgbClr val="003D6A"/>
              </a:solidFill>
            </a:endParaRPr>
          </a:p>
        </p:txBody>
      </p:sp>
      <p:sp>
        <p:nvSpPr>
          <p:cNvPr id="2" name="Rettangolo 1">
            <a:extLst>
              <a:ext uri="{FF2B5EF4-FFF2-40B4-BE49-F238E27FC236}">
                <a16:creationId xmlns:a16="http://schemas.microsoft.com/office/drawing/2014/main" id="{67D2CE98-1C06-395F-A3FD-A73169949E5C}"/>
              </a:ext>
            </a:extLst>
          </p:cNvPr>
          <p:cNvSpPr/>
          <p:nvPr/>
        </p:nvSpPr>
        <p:spPr>
          <a:xfrm>
            <a:off x="280256" y="1420140"/>
            <a:ext cx="4994734" cy="1674754"/>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L'operatore ha la possibilità di eseguire diverse operazioni utilizzando anche i filtri disponibili:</a:t>
            </a:r>
          </a:p>
          <a:p>
            <a:pPr marL="285750" indent="-285750">
              <a:lnSpc>
                <a:spcPct val="150000"/>
              </a:lnSpc>
              <a:buFont typeface="Arial" panose="020B0604020202020204" pitchFamily="34" charset="0"/>
              <a:buChar char="•"/>
            </a:pPr>
            <a:r>
              <a:rPr lang="it-IT" sz="1400" dirty="0">
                <a:cs typeface="Calibri" panose="020F0502020204030204" pitchFamily="34" charset="0"/>
              </a:rPr>
              <a:t>Attraverso l'icona matita può modificare l’esenzione precedentemente inserita e valorizzare i campi resi disponibili con i nuovi valori.</a:t>
            </a:r>
          </a:p>
        </p:txBody>
      </p:sp>
      <p:pic>
        <p:nvPicPr>
          <p:cNvPr id="7" name="Immagine 6">
            <a:extLst>
              <a:ext uri="{FF2B5EF4-FFF2-40B4-BE49-F238E27FC236}">
                <a16:creationId xmlns:a16="http://schemas.microsoft.com/office/drawing/2014/main" id="{EF32FD7D-A148-2C15-E139-072BB51B71CA}"/>
              </a:ext>
            </a:extLst>
          </p:cNvPr>
          <p:cNvPicPr>
            <a:picLocks noChangeAspect="1"/>
          </p:cNvPicPr>
          <p:nvPr/>
        </p:nvPicPr>
        <p:blipFill>
          <a:blip r:embed="rId2"/>
          <a:stretch>
            <a:fillRect/>
          </a:stretch>
        </p:blipFill>
        <p:spPr>
          <a:xfrm>
            <a:off x="5391150" y="1420140"/>
            <a:ext cx="6646154" cy="3240000"/>
          </a:xfrm>
          <a:prstGeom prst="rect">
            <a:avLst/>
          </a:prstGeom>
        </p:spPr>
      </p:pic>
    </p:spTree>
    <p:extLst>
      <p:ext uri="{BB962C8B-B14F-4D97-AF65-F5344CB8AC3E}">
        <p14:creationId xmlns:p14="http://schemas.microsoft.com/office/powerpoint/2010/main" val="2057439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4/11</a:t>
            </a:r>
            <a:endParaRPr lang="en-GB" sz="2400" b="1" dirty="0">
              <a:solidFill>
                <a:srgbClr val="003D6A"/>
              </a:solidFill>
            </a:endParaRPr>
          </a:p>
        </p:txBody>
      </p:sp>
      <p:sp>
        <p:nvSpPr>
          <p:cNvPr id="2" name="Rettangolo 1">
            <a:extLst>
              <a:ext uri="{FF2B5EF4-FFF2-40B4-BE49-F238E27FC236}">
                <a16:creationId xmlns:a16="http://schemas.microsoft.com/office/drawing/2014/main" id="{67D2CE98-1C06-395F-A3FD-A73169949E5C}"/>
              </a:ext>
            </a:extLst>
          </p:cNvPr>
          <p:cNvSpPr/>
          <p:nvPr/>
        </p:nvSpPr>
        <p:spPr>
          <a:xfrm>
            <a:off x="280256" y="1420140"/>
            <a:ext cx="4994734" cy="135158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L'operatore ha la possibilità di eseguire diverse operazioni utilizzando anche i filtri disponibili:</a:t>
            </a:r>
          </a:p>
          <a:p>
            <a:pPr marL="285750" indent="-285750">
              <a:lnSpc>
                <a:spcPct val="150000"/>
              </a:lnSpc>
              <a:buFont typeface="Arial" panose="020B0604020202020204" pitchFamily="34" charset="0"/>
              <a:buChar char="•"/>
            </a:pPr>
            <a:r>
              <a:rPr lang="it-IT" sz="1400" dirty="0">
                <a:cs typeface="Calibri" panose="020F0502020204030204" pitchFamily="34" charset="0"/>
              </a:rPr>
              <a:t>Attraverso l'icona orologio può visualizzare le revisioni effettuate su quella anagrafica sanitaria selezionata.</a:t>
            </a:r>
          </a:p>
        </p:txBody>
      </p:sp>
      <p:pic>
        <p:nvPicPr>
          <p:cNvPr id="7" name="Immagine 6">
            <a:extLst>
              <a:ext uri="{FF2B5EF4-FFF2-40B4-BE49-F238E27FC236}">
                <a16:creationId xmlns:a16="http://schemas.microsoft.com/office/drawing/2014/main" id="{EF32FD7D-A148-2C15-E139-072BB51B71CA}"/>
              </a:ext>
            </a:extLst>
          </p:cNvPr>
          <p:cNvPicPr>
            <a:picLocks noChangeAspect="1"/>
          </p:cNvPicPr>
          <p:nvPr/>
        </p:nvPicPr>
        <p:blipFill>
          <a:blip r:embed="rId2"/>
          <a:stretch>
            <a:fillRect/>
          </a:stretch>
        </p:blipFill>
        <p:spPr>
          <a:xfrm>
            <a:off x="6179151" y="1420140"/>
            <a:ext cx="5907692" cy="2880000"/>
          </a:xfrm>
          <a:prstGeom prst="rect">
            <a:avLst/>
          </a:prstGeom>
        </p:spPr>
      </p:pic>
      <p:pic>
        <p:nvPicPr>
          <p:cNvPr id="5" name="Immagine 4">
            <a:extLst>
              <a:ext uri="{FF2B5EF4-FFF2-40B4-BE49-F238E27FC236}">
                <a16:creationId xmlns:a16="http://schemas.microsoft.com/office/drawing/2014/main" id="{8A1E1320-8895-A1D6-EE15-4614842E0527}"/>
              </a:ext>
            </a:extLst>
          </p:cNvPr>
          <p:cNvPicPr>
            <a:picLocks noChangeAspect="1"/>
          </p:cNvPicPr>
          <p:nvPr/>
        </p:nvPicPr>
        <p:blipFill>
          <a:blip r:embed="rId3"/>
          <a:stretch>
            <a:fillRect/>
          </a:stretch>
        </p:blipFill>
        <p:spPr>
          <a:xfrm>
            <a:off x="3682498" y="3596259"/>
            <a:ext cx="5945806" cy="2880000"/>
          </a:xfrm>
          <a:prstGeom prst="rect">
            <a:avLst/>
          </a:prstGeom>
        </p:spPr>
      </p:pic>
    </p:spTree>
    <p:extLst>
      <p:ext uri="{BB962C8B-B14F-4D97-AF65-F5344CB8AC3E}">
        <p14:creationId xmlns:p14="http://schemas.microsoft.com/office/powerpoint/2010/main" val="285409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5/11</a:t>
            </a:r>
            <a:endParaRPr lang="en-GB" sz="2400" b="1" dirty="0">
              <a:solidFill>
                <a:srgbClr val="003D6A"/>
              </a:solidFill>
            </a:endParaRPr>
          </a:p>
        </p:txBody>
      </p:sp>
      <p:sp>
        <p:nvSpPr>
          <p:cNvPr id="2" name="Rettangolo 1">
            <a:extLst>
              <a:ext uri="{FF2B5EF4-FFF2-40B4-BE49-F238E27FC236}">
                <a16:creationId xmlns:a16="http://schemas.microsoft.com/office/drawing/2014/main" id="{67D2CE98-1C06-395F-A3FD-A73169949E5C}"/>
              </a:ext>
            </a:extLst>
          </p:cNvPr>
          <p:cNvSpPr/>
          <p:nvPr/>
        </p:nvSpPr>
        <p:spPr>
          <a:xfrm>
            <a:off x="280256" y="1420140"/>
            <a:ext cx="4994734" cy="2321085"/>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L'operatore ha la possibilità di eseguire diverse operazioni utilizzando anche i filtri disponibili:</a:t>
            </a:r>
          </a:p>
          <a:p>
            <a:pPr marL="285750" indent="-285750">
              <a:lnSpc>
                <a:spcPct val="150000"/>
              </a:lnSpc>
              <a:buFont typeface="Arial" panose="020B0604020202020204" pitchFamily="34" charset="0"/>
              <a:buChar char="•"/>
            </a:pPr>
            <a:r>
              <a:rPr lang="it-IT" sz="1400" dirty="0">
                <a:cs typeface="Calibri" panose="020F0502020204030204" pitchFamily="34" charset="0"/>
              </a:rPr>
              <a:t>Attraverso l'icona cestino può effettuare la cancellazione di quell’anagrafica se questa non è legata:</a:t>
            </a:r>
          </a:p>
          <a:p>
            <a:pPr marL="742950" lvl="1" indent="-285750">
              <a:lnSpc>
                <a:spcPct val="150000"/>
              </a:lnSpc>
              <a:buFont typeface="Courier New" panose="02070309020205020404" pitchFamily="49" charset="0"/>
              <a:buChar char="o"/>
            </a:pPr>
            <a:r>
              <a:rPr lang="it-IT" sz="1400" dirty="0">
                <a:cs typeface="Calibri" panose="020F0502020204030204" pitchFamily="34" charset="0"/>
              </a:rPr>
              <a:t>ad altre anagrafiche di altre entità</a:t>
            </a:r>
          </a:p>
          <a:p>
            <a:pPr marL="742950" lvl="1" indent="-285750">
              <a:lnSpc>
                <a:spcPct val="150000"/>
              </a:lnSpc>
              <a:buFont typeface="Courier New" panose="02070309020205020404" pitchFamily="49" charset="0"/>
              <a:buChar char="o"/>
            </a:pPr>
            <a:r>
              <a:rPr lang="it-IT" sz="1400" dirty="0">
                <a:cs typeface="Calibri" panose="020F0502020204030204" pitchFamily="34" charset="0"/>
              </a:rPr>
              <a:t>ad un certificato, nel caso specifico di una anagrafica dell’entità ‘Malattia’</a:t>
            </a:r>
          </a:p>
        </p:txBody>
      </p:sp>
      <p:pic>
        <p:nvPicPr>
          <p:cNvPr id="4" name="Immagine 3">
            <a:extLst>
              <a:ext uri="{FF2B5EF4-FFF2-40B4-BE49-F238E27FC236}">
                <a16:creationId xmlns:a16="http://schemas.microsoft.com/office/drawing/2014/main" id="{FE3EE360-B135-7044-BBB9-3470D8763555}"/>
              </a:ext>
            </a:extLst>
          </p:cNvPr>
          <p:cNvPicPr>
            <a:picLocks noChangeAspect="1"/>
          </p:cNvPicPr>
          <p:nvPr/>
        </p:nvPicPr>
        <p:blipFill>
          <a:blip r:embed="rId2"/>
          <a:stretch>
            <a:fillRect/>
          </a:stretch>
        </p:blipFill>
        <p:spPr>
          <a:xfrm>
            <a:off x="6179151" y="1420140"/>
            <a:ext cx="5907692" cy="2880000"/>
          </a:xfrm>
          <a:prstGeom prst="rect">
            <a:avLst/>
          </a:prstGeom>
        </p:spPr>
      </p:pic>
      <p:pic>
        <p:nvPicPr>
          <p:cNvPr id="9" name="Immagine 8">
            <a:extLst>
              <a:ext uri="{FF2B5EF4-FFF2-40B4-BE49-F238E27FC236}">
                <a16:creationId xmlns:a16="http://schemas.microsoft.com/office/drawing/2014/main" id="{8DDBDAD2-0321-E08D-EB82-64FCCA1BCD38}"/>
              </a:ext>
            </a:extLst>
          </p:cNvPr>
          <p:cNvPicPr>
            <a:picLocks noChangeAspect="1"/>
          </p:cNvPicPr>
          <p:nvPr/>
        </p:nvPicPr>
        <p:blipFill>
          <a:blip r:embed="rId3"/>
          <a:stretch>
            <a:fillRect/>
          </a:stretch>
        </p:blipFill>
        <p:spPr>
          <a:xfrm>
            <a:off x="4286251" y="3831345"/>
            <a:ext cx="5901387" cy="2880000"/>
          </a:xfrm>
          <a:prstGeom prst="rect">
            <a:avLst/>
          </a:prstGeom>
        </p:spPr>
      </p:pic>
    </p:spTree>
    <p:extLst>
      <p:ext uri="{BB962C8B-B14F-4D97-AF65-F5344CB8AC3E}">
        <p14:creationId xmlns:p14="http://schemas.microsoft.com/office/powerpoint/2010/main" val="90125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L’operatore per poter gestire un’anagrafica sanitaria; in particolare, un </a:t>
            </a:r>
            <a:r>
              <a:rPr lang="it-IT" sz="1400" b="1" dirty="0">
                <a:ea typeface="Times New Roman" panose="02020603050405020304" pitchFamily="18" charset="0"/>
                <a:cs typeface="Calibri" panose="020F0502020204030204" pitchFamily="34" charset="0"/>
              </a:rPr>
              <a:t>gruppo</a:t>
            </a:r>
            <a:r>
              <a:rPr lang="it-IT" sz="1400" dirty="0">
                <a:ea typeface="Times New Roman" panose="02020603050405020304" pitchFamily="18" charset="0"/>
                <a:cs typeface="Calibri" panose="020F0502020204030204" pitchFamily="34" charset="0"/>
              </a:rPr>
              <a:t>, deve accedere alla relativa sezione attraverso la freccia presente al di sotto di “Gestione Anagrafiche Sanitarie”, selezionare “Gruppi” e per censirne uno nuovo inserire: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Descrizione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Periodo di validità</a:t>
            </a:r>
          </a:p>
          <a:p>
            <a:pPr>
              <a:lnSpc>
                <a:spcPct val="150000"/>
              </a:lnSpc>
            </a:pPr>
            <a:r>
              <a:rPr lang="it-IT" sz="1400" dirty="0">
                <a:ea typeface="Times New Roman" panose="02020603050405020304" pitchFamily="18" charset="0"/>
                <a:cs typeface="Calibri" panose="020F0502020204030204" pitchFamily="34" charset="0"/>
              </a:rPr>
              <a:t>Dopodiché annullare attraverso il pulsante </a:t>
            </a:r>
            <a:r>
              <a:rPr lang="it-IT" sz="1400" b="1" dirty="0">
                <a:solidFill>
                  <a:srgbClr val="C00000"/>
                </a:solidFill>
                <a:ea typeface="Times New Roman" panose="02020603050405020304" pitchFamily="18" charset="0"/>
                <a:cs typeface="Calibri" panose="020F0502020204030204" pitchFamily="34" charset="0"/>
              </a:rPr>
              <a:t>’Annulla’</a:t>
            </a:r>
            <a:r>
              <a:rPr lang="it-IT" sz="1400" dirty="0">
                <a:ea typeface="Times New Roman" panose="02020603050405020304" pitchFamily="18" charset="0"/>
                <a:cs typeface="Calibri" panose="020F0502020204030204" pitchFamily="34" charset="0"/>
              </a:rPr>
              <a:t>, o salvare attraverso il pulsante </a:t>
            </a:r>
            <a:r>
              <a:rPr lang="it-IT" sz="1400" dirty="0">
                <a:cs typeface="Calibri" panose="020F0502020204030204" pitchFamily="34" charset="0"/>
              </a:rPr>
              <a:t>"</a:t>
            </a:r>
            <a:r>
              <a:rPr lang="it-IT" sz="1400" b="1" dirty="0">
                <a:solidFill>
                  <a:srgbClr val="002540"/>
                </a:solidFill>
                <a:cs typeface="Calibri" panose="020F0502020204030204" pitchFamily="34" charset="0"/>
              </a:rPr>
              <a:t>Salva</a:t>
            </a:r>
            <a:r>
              <a:rPr lang="it-IT" sz="1400" dirty="0">
                <a:cs typeface="Calibri" panose="020F0502020204030204" pitchFamily="34" charset="0"/>
              </a:rPr>
              <a:t>".</a:t>
            </a:r>
          </a:p>
          <a:p>
            <a:pPr>
              <a:lnSpc>
                <a:spcPct val="150000"/>
              </a:lnSpc>
            </a:pPr>
            <a:endParaRPr lang="it-IT" sz="1400" dirty="0">
              <a:cs typeface="Calibri" panose="020F0502020204030204" pitchFamily="34" charset="0"/>
            </a:endParaRPr>
          </a:p>
          <a:p>
            <a:pPr>
              <a:lnSpc>
                <a:spcPct val="150000"/>
              </a:lnSpc>
            </a:pPr>
            <a:r>
              <a:rPr lang="it-IT" sz="1400" dirty="0">
                <a:cs typeface="Calibri" panose="020F0502020204030204" pitchFamily="34" charset="0"/>
              </a:rPr>
              <a:t>Analogamente per tutte le entità sanitarie, l’utente può modificare, revisionare o cancellare utilizzando le apposite icone.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6/11</a:t>
            </a:r>
            <a:endParaRPr lang="en-GB" sz="2400" b="1" dirty="0">
              <a:solidFill>
                <a:srgbClr val="003D6A"/>
              </a:solidFill>
            </a:endParaRPr>
          </a:p>
        </p:txBody>
      </p:sp>
      <p:pic>
        <p:nvPicPr>
          <p:cNvPr id="4" name="Immagine 3">
            <a:extLst>
              <a:ext uri="{FF2B5EF4-FFF2-40B4-BE49-F238E27FC236}">
                <a16:creationId xmlns:a16="http://schemas.microsoft.com/office/drawing/2014/main" id="{7DFE38D2-781B-40E0-3BA0-11E06B2B2324}"/>
              </a:ext>
            </a:extLst>
          </p:cNvPr>
          <p:cNvPicPr>
            <a:picLocks noChangeAspect="1"/>
          </p:cNvPicPr>
          <p:nvPr/>
        </p:nvPicPr>
        <p:blipFill>
          <a:blip r:embed="rId2"/>
          <a:stretch>
            <a:fillRect/>
          </a:stretch>
        </p:blipFill>
        <p:spPr>
          <a:xfrm>
            <a:off x="5457826" y="1420140"/>
            <a:ext cx="6639061" cy="3240000"/>
          </a:xfrm>
          <a:prstGeom prst="rect">
            <a:avLst/>
          </a:prstGeom>
        </p:spPr>
      </p:pic>
    </p:spTree>
    <p:extLst>
      <p:ext uri="{BB962C8B-B14F-4D97-AF65-F5344CB8AC3E}">
        <p14:creationId xmlns:p14="http://schemas.microsoft.com/office/powerpoint/2010/main" val="2842980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490640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L’operatore per poter gestire un’anagrafica sanitaria; in particolare, un codice</a:t>
            </a:r>
            <a:r>
              <a:rPr lang="it-IT" sz="1400" b="1" dirty="0">
                <a:ea typeface="Times New Roman" panose="02020603050405020304" pitchFamily="18" charset="0"/>
                <a:cs typeface="Calibri" panose="020F0502020204030204" pitchFamily="34" charset="0"/>
              </a:rPr>
              <a:t> ICD9</a:t>
            </a:r>
            <a:r>
              <a:rPr lang="it-IT" sz="1400" dirty="0">
                <a:ea typeface="Times New Roman" panose="02020603050405020304" pitchFamily="18" charset="0"/>
                <a:cs typeface="Calibri" panose="020F0502020204030204" pitchFamily="34" charset="0"/>
              </a:rPr>
              <a:t>, deve accedere alla relativa sezione attraverso la freccia presente al di sotto di “Gestione Anagrafiche Sanitarie”, selezionare “ICD9” e per censirne uno nuovo inserire: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Descrizione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Sesso</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Età Minima</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Età Massima</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Periodo di validità</a:t>
            </a:r>
          </a:p>
          <a:p>
            <a:pPr>
              <a:lnSpc>
                <a:spcPct val="150000"/>
              </a:lnSpc>
            </a:pPr>
            <a:r>
              <a:rPr lang="it-IT" sz="1400" dirty="0">
                <a:ea typeface="Times New Roman" panose="02020603050405020304" pitchFamily="18" charset="0"/>
                <a:cs typeface="Calibri" panose="020F0502020204030204" pitchFamily="34" charset="0"/>
              </a:rPr>
              <a:t>Dopodiché annullare attraverso il pulsante </a:t>
            </a:r>
            <a:r>
              <a:rPr lang="it-IT" sz="1400" b="1" dirty="0">
                <a:solidFill>
                  <a:srgbClr val="C00000"/>
                </a:solidFill>
                <a:ea typeface="Times New Roman" panose="02020603050405020304" pitchFamily="18" charset="0"/>
                <a:cs typeface="Calibri" panose="020F0502020204030204" pitchFamily="34" charset="0"/>
              </a:rPr>
              <a:t>’Annulla’</a:t>
            </a:r>
            <a:r>
              <a:rPr lang="it-IT" sz="1400" dirty="0">
                <a:ea typeface="Times New Roman" panose="02020603050405020304" pitchFamily="18" charset="0"/>
                <a:cs typeface="Calibri" panose="020F0502020204030204" pitchFamily="34" charset="0"/>
              </a:rPr>
              <a:t>, o salvare attraverso il pulsante </a:t>
            </a:r>
            <a:r>
              <a:rPr lang="it-IT" sz="1400" dirty="0">
                <a:cs typeface="Calibri" panose="020F0502020204030204" pitchFamily="34" charset="0"/>
              </a:rPr>
              <a:t>"</a:t>
            </a:r>
            <a:r>
              <a:rPr lang="it-IT" sz="1400" b="1" dirty="0">
                <a:solidFill>
                  <a:srgbClr val="002540"/>
                </a:solidFill>
                <a:cs typeface="Calibri" panose="020F0502020204030204" pitchFamily="34" charset="0"/>
              </a:rPr>
              <a:t>Salva</a:t>
            </a:r>
            <a:r>
              <a:rPr lang="it-IT" sz="1400" dirty="0">
                <a:cs typeface="Calibri" panose="020F0502020204030204" pitchFamily="34" charset="0"/>
              </a:rPr>
              <a:t>".</a:t>
            </a:r>
          </a:p>
          <a:p>
            <a:pPr>
              <a:lnSpc>
                <a:spcPct val="150000"/>
              </a:lnSpc>
            </a:pPr>
            <a:endParaRPr lang="it-IT" sz="1400" dirty="0">
              <a:cs typeface="Calibri" panose="020F0502020204030204" pitchFamily="34" charset="0"/>
            </a:endParaRPr>
          </a:p>
          <a:p>
            <a:pPr>
              <a:lnSpc>
                <a:spcPct val="150000"/>
              </a:lnSpc>
            </a:pPr>
            <a:r>
              <a:rPr lang="it-IT" sz="1400" dirty="0">
                <a:cs typeface="Calibri" panose="020F0502020204030204" pitchFamily="34" charset="0"/>
              </a:rPr>
              <a:t>Analogamente per tutte le entità sanitarie, l’utente può modificare, revisionare o cancellare utilizzando le apposite icone.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7/11</a:t>
            </a:r>
            <a:endParaRPr lang="en-GB" sz="2400" b="1" dirty="0">
              <a:solidFill>
                <a:srgbClr val="003D6A"/>
              </a:solidFill>
            </a:endParaRPr>
          </a:p>
        </p:txBody>
      </p:sp>
      <p:pic>
        <p:nvPicPr>
          <p:cNvPr id="5" name="Immagine 4">
            <a:extLst>
              <a:ext uri="{FF2B5EF4-FFF2-40B4-BE49-F238E27FC236}">
                <a16:creationId xmlns:a16="http://schemas.microsoft.com/office/drawing/2014/main" id="{C928CF93-A12C-F47E-3B05-E00F83103B32}"/>
              </a:ext>
            </a:extLst>
          </p:cNvPr>
          <p:cNvPicPr>
            <a:picLocks noChangeAspect="1"/>
          </p:cNvPicPr>
          <p:nvPr/>
        </p:nvPicPr>
        <p:blipFill>
          <a:blip r:embed="rId2"/>
          <a:stretch>
            <a:fillRect/>
          </a:stretch>
        </p:blipFill>
        <p:spPr>
          <a:xfrm>
            <a:off x="5378878" y="1420140"/>
            <a:ext cx="6653262" cy="3240000"/>
          </a:xfrm>
          <a:prstGeom prst="rect">
            <a:avLst/>
          </a:prstGeom>
        </p:spPr>
      </p:pic>
    </p:spTree>
    <p:extLst>
      <p:ext uri="{BB962C8B-B14F-4D97-AF65-F5344CB8AC3E}">
        <p14:creationId xmlns:p14="http://schemas.microsoft.com/office/powerpoint/2010/main" val="1547976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L’operatore per poter gestire un’anagrafica sanitaria; in particolare, un codice</a:t>
            </a:r>
            <a:r>
              <a:rPr lang="it-IT" sz="1400" b="1" dirty="0">
                <a:ea typeface="Times New Roman" panose="02020603050405020304" pitchFamily="18" charset="0"/>
                <a:cs typeface="Calibri" panose="020F0502020204030204" pitchFamily="34" charset="0"/>
              </a:rPr>
              <a:t> </a:t>
            </a:r>
            <a:r>
              <a:rPr lang="it-IT" sz="1400" b="1" dirty="0" err="1">
                <a:ea typeface="Times New Roman" panose="02020603050405020304" pitchFamily="18" charset="0"/>
                <a:cs typeface="Calibri" panose="020F0502020204030204" pitchFamily="34" charset="0"/>
              </a:rPr>
              <a:t>Orpha</a:t>
            </a:r>
            <a:r>
              <a:rPr lang="it-IT" sz="1400" dirty="0">
                <a:ea typeface="Times New Roman" panose="02020603050405020304" pitchFamily="18" charset="0"/>
                <a:cs typeface="Calibri" panose="020F0502020204030204" pitchFamily="34" charset="0"/>
              </a:rPr>
              <a:t>, deve accedere alla relativa sezione attraverso la freccia presente al di sotto di “Gestione Anagrafiche Sanitarie”, selezionare “</a:t>
            </a:r>
            <a:r>
              <a:rPr lang="it-IT" sz="1400" dirty="0" err="1">
                <a:ea typeface="Times New Roman" panose="02020603050405020304" pitchFamily="18" charset="0"/>
                <a:cs typeface="Calibri" panose="020F0502020204030204" pitchFamily="34" charset="0"/>
              </a:rPr>
              <a:t>Orpha</a:t>
            </a:r>
            <a:r>
              <a:rPr lang="it-IT" sz="1400" dirty="0">
                <a:ea typeface="Times New Roman" panose="02020603050405020304" pitchFamily="18" charset="0"/>
                <a:cs typeface="Calibri" panose="020F0502020204030204" pitchFamily="34" charset="0"/>
              </a:rPr>
              <a:t>” e per censirne uno nuovo inserire: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Descrizione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Periodo di validità</a:t>
            </a:r>
          </a:p>
          <a:p>
            <a:pPr>
              <a:lnSpc>
                <a:spcPct val="150000"/>
              </a:lnSpc>
            </a:pPr>
            <a:r>
              <a:rPr lang="it-IT" sz="1400" dirty="0">
                <a:ea typeface="Times New Roman" panose="02020603050405020304" pitchFamily="18" charset="0"/>
                <a:cs typeface="Calibri" panose="020F0502020204030204" pitchFamily="34" charset="0"/>
              </a:rPr>
              <a:t>Dopodiché annullare attraverso il pulsante </a:t>
            </a:r>
            <a:r>
              <a:rPr lang="it-IT" sz="1400" b="1" dirty="0">
                <a:solidFill>
                  <a:srgbClr val="C00000"/>
                </a:solidFill>
                <a:ea typeface="Times New Roman" panose="02020603050405020304" pitchFamily="18" charset="0"/>
                <a:cs typeface="Calibri" panose="020F0502020204030204" pitchFamily="34" charset="0"/>
              </a:rPr>
              <a:t>’Annulla’</a:t>
            </a:r>
            <a:r>
              <a:rPr lang="it-IT" sz="1400" dirty="0">
                <a:ea typeface="Times New Roman" panose="02020603050405020304" pitchFamily="18" charset="0"/>
                <a:cs typeface="Calibri" panose="020F0502020204030204" pitchFamily="34" charset="0"/>
              </a:rPr>
              <a:t>, o salvare attraverso il pulsante </a:t>
            </a:r>
            <a:r>
              <a:rPr lang="it-IT" sz="1400" dirty="0">
                <a:cs typeface="Calibri" panose="020F0502020204030204" pitchFamily="34" charset="0"/>
              </a:rPr>
              <a:t>"</a:t>
            </a:r>
            <a:r>
              <a:rPr lang="it-IT" sz="1400" b="1" dirty="0">
                <a:solidFill>
                  <a:srgbClr val="002540"/>
                </a:solidFill>
                <a:cs typeface="Calibri" panose="020F0502020204030204" pitchFamily="34" charset="0"/>
              </a:rPr>
              <a:t>Salva</a:t>
            </a:r>
            <a:r>
              <a:rPr lang="it-IT" sz="1400" dirty="0">
                <a:cs typeface="Calibri" panose="020F0502020204030204" pitchFamily="34" charset="0"/>
              </a:rPr>
              <a:t>".</a:t>
            </a:r>
          </a:p>
          <a:p>
            <a:pPr>
              <a:lnSpc>
                <a:spcPct val="150000"/>
              </a:lnSpc>
            </a:pPr>
            <a:endParaRPr lang="it-IT" sz="1400" dirty="0">
              <a:cs typeface="Calibri" panose="020F0502020204030204" pitchFamily="34" charset="0"/>
            </a:endParaRPr>
          </a:p>
          <a:p>
            <a:pPr>
              <a:lnSpc>
                <a:spcPct val="150000"/>
              </a:lnSpc>
            </a:pPr>
            <a:r>
              <a:rPr lang="it-IT" sz="1400" dirty="0">
                <a:cs typeface="Calibri" panose="020F0502020204030204" pitchFamily="34" charset="0"/>
              </a:rPr>
              <a:t>Analogamente per tutte le entità sanitarie, l’utente può modificare, revisionare o cancellare utilizzando le apposite icone.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8/11</a:t>
            </a:r>
            <a:endParaRPr lang="en-GB" sz="2400" b="1" dirty="0">
              <a:solidFill>
                <a:srgbClr val="003D6A"/>
              </a:solidFill>
            </a:endParaRPr>
          </a:p>
        </p:txBody>
      </p:sp>
      <p:pic>
        <p:nvPicPr>
          <p:cNvPr id="4" name="Immagine 3">
            <a:extLst>
              <a:ext uri="{FF2B5EF4-FFF2-40B4-BE49-F238E27FC236}">
                <a16:creationId xmlns:a16="http://schemas.microsoft.com/office/drawing/2014/main" id="{3C64D115-95B2-0991-809D-33E4EADF9161}"/>
              </a:ext>
            </a:extLst>
          </p:cNvPr>
          <p:cNvPicPr>
            <a:picLocks noChangeAspect="1"/>
          </p:cNvPicPr>
          <p:nvPr/>
        </p:nvPicPr>
        <p:blipFill>
          <a:blip r:embed="rId2"/>
          <a:stretch>
            <a:fillRect/>
          </a:stretch>
        </p:blipFill>
        <p:spPr>
          <a:xfrm>
            <a:off x="5438775" y="1420140"/>
            <a:ext cx="6600510" cy="3240000"/>
          </a:xfrm>
          <a:prstGeom prst="rect">
            <a:avLst/>
          </a:prstGeom>
        </p:spPr>
      </p:pic>
    </p:spTree>
    <p:extLst>
      <p:ext uri="{BB962C8B-B14F-4D97-AF65-F5344CB8AC3E}">
        <p14:creationId xmlns:p14="http://schemas.microsoft.com/office/powerpoint/2010/main" val="1330479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4260077"/>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L’operatore per poter gestire un’anagrafica sanitaria; in particolare, un </a:t>
            </a:r>
            <a:r>
              <a:rPr lang="it-IT" sz="1400" b="1" dirty="0">
                <a:ea typeface="Times New Roman" panose="02020603050405020304" pitchFamily="18" charset="0"/>
                <a:cs typeface="Calibri" panose="020F0502020204030204" pitchFamily="34" charset="0"/>
              </a:rPr>
              <a:t>Sinonimo</a:t>
            </a:r>
            <a:r>
              <a:rPr lang="it-IT" sz="1400" dirty="0">
                <a:ea typeface="Times New Roman" panose="02020603050405020304" pitchFamily="18" charset="0"/>
                <a:cs typeface="Calibri" panose="020F0502020204030204" pitchFamily="34" charset="0"/>
              </a:rPr>
              <a:t>, deve accedere alla relativa sezione attraverso la freccia presente al di sotto di “Gestione Anagrafiche Sanitarie”, selezionare “Sinonimi” e per censirne uno nuovo inserire: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Descrizione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 </a:t>
            </a:r>
            <a:r>
              <a:rPr lang="it-IT" sz="1400" dirty="0" err="1">
                <a:ea typeface="Times New Roman" panose="02020603050405020304" pitchFamily="18" charset="0"/>
                <a:cs typeface="Calibri" panose="020F0502020204030204" pitchFamily="34" charset="0"/>
              </a:rPr>
              <a:t>Orpha</a:t>
            </a:r>
            <a:r>
              <a:rPr lang="it-IT" sz="1400" dirty="0">
                <a:ea typeface="Times New Roman" panose="02020603050405020304" pitchFamily="18" charset="0"/>
                <a:cs typeface="Calibri" panose="020F0502020204030204" pitchFamily="34" charset="0"/>
              </a:rPr>
              <a:t> a cui è legato</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Periodo di validità</a:t>
            </a:r>
          </a:p>
          <a:p>
            <a:pPr>
              <a:lnSpc>
                <a:spcPct val="150000"/>
              </a:lnSpc>
            </a:pPr>
            <a:r>
              <a:rPr lang="it-IT" sz="1400" dirty="0">
                <a:ea typeface="Times New Roman" panose="02020603050405020304" pitchFamily="18" charset="0"/>
                <a:cs typeface="Calibri" panose="020F0502020204030204" pitchFamily="34" charset="0"/>
              </a:rPr>
              <a:t>Dopodiché annullare attraverso il pulsante </a:t>
            </a:r>
            <a:r>
              <a:rPr lang="it-IT" sz="1400" b="1" dirty="0">
                <a:solidFill>
                  <a:srgbClr val="C00000"/>
                </a:solidFill>
                <a:ea typeface="Times New Roman" panose="02020603050405020304" pitchFamily="18" charset="0"/>
                <a:cs typeface="Calibri" panose="020F0502020204030204" pitchFamily="34" charset="0"/>
              </a:rPr>
              <a:t>’Annulla’</a:t>
            </a:r>
            <a:r>
              <a:rPr lang="it-IT" sz="1400" dirty="0">
                <a:ea typeface="Times New Roman" panose="02020603050405020304" pitchFamily="18" charset="0"/>
                <a:cs typeface="Calibri" panose="020F0502020204030204" pitchFamily="34" charset="0"/>
              </a:rPr>
              <a:t>, o salvare attraverso il pulsante </a:t>
            </a:r>
            <a:r>
              <a:rPr lang="it-IT" sz="1400" dirty="0">
                <a:cs typeface="Calibri" panose="020F0502020204030204" pitchFamily="34" charset="0"/>
              </a:rPr>
              <a:t>"</a:t>
            </a:r>
            <a:r>
              <a:rPr lang="it-IT" sz="1400" b="1" dirty="0">
                <a:solidFill>
                  <a:srgbClr val="002540"/>
                </a:solidFill>
                <a:cs typeface="Calibri" panose="020F0502020204030204" pitchFamily="34" charset="0"/>
              </a:rPr>
              <a:t>Salva</a:t>
            </a:r>
            <a:r>
              <a:rPr lang="it-IT" sz="1400" dirty="0">
                <a:cs typeface="Calibri" panose="020F0502020204030204" pitchFamily="34" charset="0"/>
              </a:rPr>
              <a:t>".</a:t>
            </a:r>
          </a:p>
          <a:p>
            <a:pPr>
              <a:lnSpc>
                <a:spcPct val="150000"/>
              </a:lnSpc>
            </a:pPr>
            <a:endParaRPr lang="it-IT" sz="1400" dirty="0">
              <a:cs typeface="Calibri" panose="020F0502020204030204" pitchFamily="34" charset="0"/>
            </a:endParaRPr>
          </a:p>
          <a:p>
            <a:pPr>
              <a:lnSpc>
                <a:spcPct val="150000"/>
              </a:lnSpc>
            </a:pPr>
            <a:r>
              <a:rPr lang="it-IT" sz="1400" dirty="0">
                <a:cs typeface="Calibri" panose="020F0502020204030204" pitchFamily="34" charset="0"/>
              </a:rPr>
              <a:t>Analogamente per tutte le entità sanitarie, l’utente può modificare, revisionare o cancellare utilizzando le apposite icone.</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9/11</a:t>
            </a:r>
            <a:endParaRPr lang="en-GB" sz="2400" b="1" dirty="0">
              <a:solidFill>
                <a:srgbClr val="003D6A"/>
              </a:solidFill>
            </a:endParaRPr>
          </a:p>
        </p:txBody>
      </p:sp>
      <p:pic>
        <p:nvPicPr>
          <p:cNvPr id="5" name="Immagine 4">
            <a:extLst>
              <a:ext uri="{FF2B5EF4-FFF2-40B4-BE49-F238E27FC236}">
                <a16:creationId xmlns:a16="http://schemas.microsoft.com/office/drawing/2014/main" id="{D66E852E-D7DC-68E7-A9E4-D8F4CD969B7E}"/>
              </a:ext>
            </a:extLst>
          </p:cNvPr>
          <p:cNvPicPr>
            <a:picLocks noChangeAspect="1"/>
          </p:cNvPicPr>
          <p:nvPr/>
        </p:nvPicPr>
        <p:blipFill>
          <a:blip r:embed="rId2"/>
          <a:stretch>
            <a:fillRect/>
          </a:stretch>
        </p:blipFill>
        <p:spPr>
          <a:xfrm>
            <a:off x="5359828" y="1420140"/>
            <a:ext cx="6646154" cy="3240000"/>
          </a:xfrm>
          <a:prstGeom prst="rect">
            <a:avLst/>
          </a:prstGeom>
        </p:spPr>
      </p:pic>
    </p:spTree>
    <p:extLst>
      <p:ext uri="{BB962C8B-B14F-4D97-AF65-F5344CB8AC3E}">
        <p14:creationId xmlns:p14="http://schemas.microsoft.com/office/powerpoint/2010/main" val="3101236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490640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L’operatore per poter gestire un’anagrafica sanitaria; in particolare, una </a:t>
            </a:r>
            <a:r>
              <a:rPr lang="it-IT" sz="1400" b="1" dirty="0">
                <a:ea typeface="Times New Roman" panose="02020603050405020304" pitchFamily="18" charset="0"/>
                <a:cs typeface="Calibri" panose="020F0502020204030204" pitchFamily="34" charset="0"/>
              </a:rPr>
              <a:t>Malattia</a:t>
            </a:r>
            <a:r>
              <a:rPr lang="it-IT" sz="1400" dirty="0">
                <a:ea typeface="Times New Roman" panose="02020603050405020304" pitchFamily="18" charset="0"/>
                <a:cs typeface="Calibri" panose="020F0502020204030204" pitchFamily="34" charset="0"/>
              </a:rPr>
              <a:t>, deve accedere alla relativa sezione attraverso la freccia presente al di sotto di “Gestione Anagrafiche Sanitarie”, selezionare “Malattie” e per censirne una inserire: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Descrizione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Malattia di Riferimento</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Esenzione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Gruppo</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 ICD9 (se presente)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Codice </a:t>
            </a:r>
            <a:r>
              <a:rPr lang="it-IT" sz="1400" dirty="0" err="1">
                <a:ea typeface="Times New Roman" panose="02020603050405020304" pitchFamily="18" charset="0"/>
                <a:cs typeface="Calibri" panose="020F0502020204030204" pitchFamily="34" charset="0"/>
              </a:rPr>
              <a:t>Orpha</a:t>
            </a:r>
            <a:r>
              <a:rPr lang="it-IT" sz="1400" dirty="0">
                <a:ea typeface="Times New Roman" panose="02020603050405020304" pitchFamily="18" charset="0"/>
                <a:cs typeface="Calibri" panose="020F0502020204030204" pitchFamily="34" charset="0"/>
              </a:rPr>
              <a:t> (se presente)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Descrizione Tipo Malattia</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Durata in mese (se presente)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Occorrenze Rinnovo (se presente)</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Tipologia della Rete (SEMPLICE o MEC)</a:t>
            </a:r>
          </a:p>
          <a:p>
            <a:pPr marL="285750" indent="-285750">
              <a:lnSpc>
                <a:spcPct val="150000"/>
              </a:lnSpc>
              <a:buFont typeface="Courier New" panose="02070309020205020404" pitchFamily="49" charset="0"/>
              <a:buChar char="o"/>
            </a:pPr>
            <a:r>
              <a:rPr lang="it-IT" sz="1400" dirty="0">
                <a:ea typeface="Times New Roman" panose="02020603050405020304" pitchFamily="18" charset="0"/>
                <a:cs typeface="Calibri" panose="020F0502020204030204" pitchFamily="34" charset="0"/>
              </a:rPr>
              <a:t>Periodo di validità</a:t>
            </a:r>
            <a:endParaRPr lang="it-IT" sz="1400" dirty="0">
              <a:cs typeface="Calibri" panose="020F0502020204030204" pitchFamily="34" charset="0"/>
            </a:endParaRP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10/11</a:t>
            </a:r>
            <a:endParaRPr lang="en-GB" sz="2400" b="1" dirty="0">
              <a:solidFill>
                <a:srgbClr val="003D6A"/>
              </a:solidFill>
            </a:endParaRPr>
          </a:p>
        </p:txBody>
      </p:sp>
      <p:pic>
        <p:nvPicPr>
          <p:cNvPr id="8" name="Immagine 7">
            <a:extLst>
              <a:ext uri="{FF2B5EF4-FFF2-40B4-BE49-F238E27FC236}">
                <a16:creationId xmlns:a16="http://schemas.microsoft.com/office/drawing/2014/main" id="{7F963D4C-812A-E904-40A6-473E92E950A8}"/>
              </a:ext>
            </a:extLst>
          </p:cNvPr>
          <p:cNvPicPr>
            <a:picLocks noChangeAspect="1"/>
          </p:cNvPicPr>
          <p:nvPr/>
        </p:nvPicPr>
        <p:blipFill>
          <a:blip r:embed="rId2"/>
          <a:stretch>
            <a:fillRect/>
          </a:stretch>
        </p:blipFill>
        <p:spPr>
          <a:xfrm>
            <a:off x="5369353" y="1420140"/>
            <a:ext cx="6660385" cy="3240000"/>
          </a:xfrm>
          <a:prstGeom prst="rect">
            <a:avLst/>
          </a:prstGeom>
        </p:spPr>
      </p:pic>
    </p:spTree>
    <p:extLst>
      <p:ext uri="{BB962C8B-B14F-4D97-AF65-F5344CB8AC3E}">
        <p14:creationId xmlns:p14="http://schemas.microsoft.com/office/powerpoint/2010/main" val="3295314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1997919"/>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Analogamente per tutte le entità sanitarie, l’utente può modificare, revisionare o cancellare utilizzando le apposite icone.</a:t>
            </a:r>
          </a:p>
          <a:p>
            <a:pPr>
              <a:lnSpc>
                <a:spcPct val="150000"/>
              </a:lnSpc>
            </a:pPr>
            <a:r>
              <a:rPr lang="it-IT" sz="1400" dirty="0">
                <a:cs typeface="Calibri" panose="020F0502020204030204" pitchFamily="34" charset="0"/>
              </a:rPr>
              <a:t>In particolare, attraverso l’icona cestino, l’utente può effettuare la cancellazione di quell’anagrafica se questa non è legata:</a:t>
            </a:r>
          </a:p>
          <a:p>
            <a:pPr marL="742950" lvl="1" indent="-285750">
              <a:lnSpc>
                <a:spcPct val="150000"/>
              </a:lnSpc>
              <a:buFont typeface="Courier New" panose="02070309020205020404" pitchFamily="49" charset="0"/>
              <a:buChar char="o"/>
            </a:pPr>
            <a:r>
              <a:rPr lang="it-IT" sz="1400" dirty="0">
                <a:cs typeface="Calibri" panose="020F0502020204030204" pitchFamily="34" charset="0"/>
              </a:rPr>
              <a:t>ad altre anagrafiche di altre entità</a:t>
            </a:r>
          </a:p>
          <a:p>
            <a:pPr marL="742950" lvl="1" indent="-285750">
              <a:lnSpc>
                <a:spcPct val="150000"/>
              </a:lnSpc>
              <a:buFont typeface="Courier New" panose="02070309020205020404" pitchFamily="49" charset="0"/>
              <a:buChar char="o"/>
            </a:pPr>
            <a:r>
              <a:rPr lang="it-IT" sz="1400" dirty="0">
                <a:cs typeface="Calibri" panose="020F0502020204030204" pitchFamily="34" charset="0"/>
              </a:rPr>
              <a:t>ad un certificato</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6" name="Rettangolo 5">
            <a:extLst>
              <a:ext uri="{FF2B5EF4-FFF2-40B4-BE49-F238E27FC236}">
                <a16:creationId xmlns:a16="http://schemas.microsoft.com/office/drawing/2014/main" id="{AC0F354D-367F-BE60-36DA-9E2DC3CF13A9}"/>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Gestione</a:t>
            </a:r>
            <a:r>
              <a:rPr lang="it-IT" sz="2400" b="1" dirty="0">
                <a:solidFill>
                  <a:srgbClr val="C00000"/>
                </a:solidFill>
              </a:rPr>
              <a:t> </a:t>
            </a:r>
            <a:r>
              <a:rPr lang="it-IT" sz="2400" b="1" dirty="0">
                <a:solidFill>
                  <a:srgbClr val="003D6A"/>
                </a:solidFill>
              </a:rPr>
              <a:t>Anagrafiche Sanitarie 11/11</a:t>
            </a:r>
            <a:endParaRPr lang="en-GB" sz="2400" b="1" dirty="0">
              <a:solidFill>
                <a:srgbClr val="003D6A"/>
              </a:solidFill>
            </a:endParaRPr>
          </a:p>
        </p:txBody>
      </p:sp>
      <p:pic>
        <p:nvPicPr>
          <p:cNvPr id="7" name="Immagine 6">
            <a:extLst>
              <a:ext uri="{FF2B5EF4-FFF2-40B4-BE49-F238E27FC236}">
                <a16:creationId xmlns:a16="http://schemas.microsoft.com/office/drawing/2014/main" id="{B3B17C08-F2BE-CFD5-7293-F048DEDE6B66}"/>
              </a:ext>
            </a:extLst>
          </p:cNvPr>
          <p:cNvPicPr>
            <a:picLocks noChangeAspect="1"/>
          </p:cNvPicPr>
          <p:nvPr/>
        </p:nvPicPr>
        <p:blipFill>
          <a:blip r:embed="rId2"/>
          <a:stretch>
            <a:fillRect/>
          </a:stretch>
        </p:blipFill>
        <p:spPr>
          <a:xfrm>
            <a:off x="5379914" y="1420140"/>
            <a:ext cx="6650161" cy="3240000"/>
          </a:xfrm>
          <a:prstGeom prst="rect">
            <a:avLst/>
          </a:prstGeom>
        </p:spPr>
      </p:pic>
    </p:spTree>
    <p:extLst>
      <p:ext uri="{BB962C8B-B14F-4D97-AF65-F5344CB8AC3E}">
        <p14:creationId xmlns:p14="http://schemas.microsoft.com/office/powerpoint/2010/main" val="3128406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613746"/>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Questa funzionalità offre al referente regionale un metodo per accedere rapidamente ai certificati presenti nel Sistema di Gestione delle Malattie Rare. Per facilitare la ricerca, utilizzare almeno uno o più dei filtri presenti nell’interfaccia in oggetto:</a:t>
            </a:r>
          </a:p>
          <a:p>
            <a:pPr marL="285750" indent="-285750">
              <a:lnSpc>
                <a:spcPct val="150000"/>
              </a:lnSpc>
              <a:buFont typeface="Courier New" panose="02070309020205020404" pitchFamily="49" charset="0"/>
              <a:buChar char="o"/>
            </a:pPr>
            <a:r>
              <a:rPr lang="it-IT" sz="1400" b="1" dirty="0">
                <a:solidFill>
                  <a:srgbClr val="012B51"/>
                </a:solidFill>
                <a:ea typeface="Times New Roman" panose="02020603050405020304" pitchFamily="18" charset="0"/>
                <a:cs typeface="Calibri" panose="020F0502020204030204" pitchFamily="34" charset="0"/>
              </a:rPr>
              <a:t>Codice Fiscale/STP/ENI</a:t>
            </a:r>
            <a:r>
              <a:rPr lang="it-IT" sz="1400" dirty="0">
                <a:solidFill>
                  <a:srgbClr val="000000"/>
                </a:solidFill>
                <a:ea typeface="Times New Roman" panose="02020603050405020304" pitchFamily="18" charset="0"/>
                <a:cs typeface="Calibri" panose="020F0502020204030204" pitchFamily="34" charset="0"/>
              </a:rPr>
              <a:t>: inserire il codice fiscale o un suo analogo relativo all'assistito interessato</a:t>
            </a:r>
          </a:p>
          <a:p>
            <a:pPr marL="285750" indent="-285750">
              <a:lnSpc>
                <a:spcPct val="150000"/>
              </a:lnSpc>
              <a:buFont typeface="Courier New" panose="02070309020205020404" pitchFamily="49" charset="0"/>
              <a:buChar char="o"/>
            </a:pPr>
            <a:r>
              <a:rPr lang="it-IT" sz="1400" b="1" dirty="0">
                <a:solidFill>
                  <a:srgbClr val="012B51"/>
                </a:solidFill>
                <a:ea typeface="Times New Roman" panose="02020603050405020304" pitchFamily="18" charset="0"/>
                <a:cs typeface="Calibri" panose="020F0502020204030204" pitchFamily="34" charset="0"/>
              </a:rPr>
              <a:t>Malattia</a:t>
            </a:r>
            <a:r>
              <a:rPr lang="it-IT" sz="1400" dirty="0">
                <a:solidFill>
                  <a:srgbClr val="000000"/>
                </a:solidFill>
                <a:ea typeface="Times New Roman" panose="02020603050405020304" pitchFamily="18" charset="0"/>
                <a:cs typeface="Calibri" panose="020F0502020204030204" pitchFamily="34" charset="0"/>
              </a:rPr>
              <a:t>: inserire almeno 5 caratteri della malattia interessata</a:t>
            </a:r>
          </a:p>
          <a:p>
            <a:pPr marL="285750" indent="-285750">
              <a:lnSpc>
                <a:spcPct val="150000"/>
              </a:lnSpc>
              <a:buFont typeface="Courier New" panose="02070309020205020404" pitchFamily="49" charset="0"/>
              <a:buChar char="o"/>
            </a:pPr>
            <a:r>
              <a:rPr lang="it-IT" sz="1400" b="1" dirty="0">
                <a:solidFill>
                  <a:srgbClr val="012B51"/>
                </a:solidFill>
                <a:ea typeface="Times New Roman" panose="02020603050405020304" pitchFamily="18" charset="0"/>
                <a:cs typeface="Calibri" panose="020F0502020204030204" pitchFamily="34" charset="0"/>
              </a:rPr>
              <a:t>Tipologia</a:t>
            </a:r>
            <a:r>
              <a:rPr lang="it-IT" sz="1400" dirty="0">
                <a:solidFill>
                  <a:srgbClr val="000000"/>
                </a:solidFill>
                <a:ea typeface="Times New Roman" panose="02020603050405020304" pitchFamily="18" charset="0"/>
                <a:cs typeface="Calibri" panose="020F0502020204030204" pitchFamily="34" charset="0"/>
              </a:rPr>
              <a:t> </a:t>
            </a:r>
            <a:r>
              <a:rPr lang="it-IT" sz="1400" b="1" dirty="0">
                <a:solidFill>
                  <a:srgbClr val="012B51"/>
                </a:solidFill>
                <a:ea typeface="Times New Roman" panose="02020603050405020304" pitchFamily="18" charset="0"/>
                <a:cs typeface="Calibri" panose="020F0502020204030204" pitchFamily="34" charset="0"/>
              </a:rPr>
              <a:t>Certificato</a:t>
            </a:r>
            <a:r>
              <a:rPr lang="it-IT" sz="1400" dirty="0">
                <a:solidFill>
                  <a:srgbClr val="000000"/>
                </a:solidFill>
                <a:ea typeface="Times New Roman" panose="02020603050405020304" pitchFamily="18" charset="0"/>
                <a:cs typeface="Calibri" panose="020F0502020204030204" pitchFamily="34" charset="0"/>
              </a:rPr>
              <a:t>: selezionare una delle due tipologie di certificato disponibili (DEFINITIVO o PROVVISORIO)</a:t>
            </a:r>
          </a:p>
          <a:p>
            <a:pPr marL="285750" indent="-285750">
              <a:lnSpc>
                <a:spcPct val="150000"/>
              </a:lnSpc>
              <a:buFont typeface="Courier New" panose="02070309020205020404" pitchFamily="49" charset="0"/>
              <a:buChar char="o"/>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dirty="0">
                <a:solidFill>
                  <a:srgbClr val="000000"/>
                </a:solidFill>
                <a:ea typeface="Times New Roman" panose="02020603050405020304" pitchFamily="18" charset="0"/>
                <a:cs typeface="Calibri" panose="020F0502020204030204" pitchFamily="34" charset="0"/>
              </a:rPr>
              <a:t>Slide successiva</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2" name="Rettangolo 1">
            <a:extLst>
              <a:ext uri="{FF2B5EF4-FFF2-40B4-BE49-F238E27FC236}">
                <a16:creationId xmlns:a16="http://schemas.microsoft.com/office/drawing/2014/main" id="{B73F3B58-801F-F56A-9CE4-080EFEAE5558}"/>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Ricerca Certificato 1/11</a:t>
            </a:r>
            <a:endParaRPr lang="en-GB" sz="2400" b="1" dirty="0">
              <a:solidFill>
                <a:srgbClr val="003D6A"/>
              </a:solidFill>
            </a:endParaRPr>
          </a:p>
        </p:txBody>
      </p:sp>
      <p:pic>
        <p:nvPicPr>
          <p:cNvPr id="4" name="Immagine 3">
            <a:extLst>
              <a:ext uri="{FF2B5EF4-FFF2-40B4-BE49-F238E27FC236}">
                <a16:creationId xmlns:a16="http://schemas.microsoft.com/office/drawing/2014/main" id="{F53034CA-844E-34FD-CEDC-1FFB5ACEF5EB}"/>
              </a:ext>
            </a:extLst>
          </p:cNvPr>
          <p:cNvPicPr>
            <a:picLocks noChangeAspect="1"/>
          </p:cNvPicPr>
          <p:nvPr/>
        </p:nvPicPr>
        <p:blipFill>
          <a:blip r:embed="rId2"/>
          <a:stretch>
            <a:fillRect/>
          </a:stretch>
        </p:blipFill>
        <p:spPr>
          <a:xfrm>
            <a:off x="5410201" y="1420140"/>
            <a:ext cx="6631983" cy="3240000"/>
          </a:xfrm>
          <a:prstGeom prst="rect">
            <a:avLst/>
          </a:prstGeom>
        </p:spPr>
      </p:pic>
    </p:spTree>
    <p:extLst>
      <p:ext uri="{BB962C8B-B14F-4D97-AF65-F5344CB8AC3E}">
        <p14:creationId xmlns:p14="http://schemas.microsoft.com/office/powerpoint/2010/main" val="354426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8834A1FB-C8ED-E6F8-2BA6-6DA698689DA8}"/>
              </a:ext>
            </a:extLst>
          </p:cNvPr>
          <p:cNvGrpSpPr/>
          <p:nvPr/>
        </p:nvGrpSpPr>
        <p:grpSpPr>
          <a:xfrm>
            <a:off x="442181" y="1593387"/>
            <a:ext cx="500794" cy="2296336"/>
            <a:chOff x="346931" y="1967796"/>
            <a:chExt cx="488380" cy="2347317"/>
          </a:xfrm>
        </p:grpSpPr>
        <p:sp>
          <p:nvSpPr>
            <p:cNvPr id="7" name="Rettangolo 6">
              <a:extLst>
                <a:ext uri="{FF2B5EF4-FFF2-40B4-BE49-F238E27FC236}">
                  <a16:creationId xmlns:a16="http://schemas.microsoft.com/office/drawing/2014/main" id="{8197399D-AA27-4E69-8202-CC6E6FBEF56A}"/>
                </a:ext>
              </a:extLst>
            </p:cNvPr>
            <p:cNvSpPr/>
            <p:nvPr/>
          </p:nvSpPr>
          <p:spPr>
            <a:xfrm>
              <a:off x="346931" y="1967796"/>
              <a:ext cx="108000" cy="2347317"/>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ttangolo 7">
              <a:extLst>
                <a:ext uri="{FF2B5EF4-FFF2-40B4-BE49-F238E27FC236}">
                  <a16:creationId xmlns:a16="http://schemas.microsoft.com/office/drawing/2014/main" id="{35D3CBEE-73A9-4F8A-8202-4B23EB15B6B7}"/>
                </a:ext>
              </a:extLst>
            </p:cNvPr>
            <p:cNvSpPr/>
            <p:nvPr/>
          </p:nvSpPr>
          <p:spPr>
            <a:xfrm>
              <a:off x="421479" y="2650492"/>
              <a:ext cx="413832" cy="108001"/>
            </a:xfrm>
            <a:prstGeom prst="rect">
              <a:avLst/>
            </a:prstGeom>
            <a:solidFill>
              <a:srgbClr val="00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ttangolo 6">
            <a:extLst>
              <a:ext uri="{FF2B5EF4-FFF2-40B4-BE49-F238E27FC236}">
                <a16:creationId xmlns:a16="http://schemas.microsoft.com/office/drawing/2014/main" id="{BA3C224E-EAAE-8720-FC17-ACF78CED503E}"/>
              </a:ext>
            </a:extLst>
          </p:cNvPr>
          <p:cNvSpPr/>
          <p:nvPr/>
        </p:nvSpPr>
        <p:spPr>
          <a:xfrm>
            <a:off x="442181" y="1854941"/>
            <a:ext cx="110745" cy="2497984"/>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612E8B59-4455-950B-B0B7-D24CCD09C666}"/>
              </a:ext>
            </a:extLst>
          </p:cNvPr>
          <p:cNvSpPr txBox="1"/>
          <p:nvPr/>
        </p:nvSpPr>
        <p:spPr>
          <a:xfrm>
            <a:off x="1069795" y="2067505"/>
            <a:ext cx="9431079" cy="461665"/>
          </a:xfrm>
          <a:prstGeom prst="rect">
            <a:avLst/>
          </a:prstGeom>
          <a:solidFill>
            <a:srgbClr val="012B51"/>
          </a:solidFill>
        </p:spPr>
        <p:txBody>
          <a:bodyPr wrap="square" rtlCol="0">
            <a:spAutoFit/>
          </a:bodyPr>
          <a:lstStyle>
            <a:defPPr>
              <a:defRPr lang="en-US"/>
            </a:defPPr>
            <a:lvl1pPr>
              <a:defRPr kumimoji="0" sz="2400" b="1" i="0" u="none" strike="noStrike" cap="none" spc="0" normalizeH="0" baseline="0">
                <a:ln>
                  <a:noFill/>
                </a:ln>
                <a:solidFill>
                  <a:schemeClr val="bg1"/>
                </a:solidFill>
                <a:effectLst/>
                <a:uLnTx/>
                <a:uFillTx/>
              </a:defRPr>
            </a:lvl1pPr>
          </a:lstStyle>
          <a:p>
            <a:r>
              <a:rPr lang="it-IT" dirty="0"/>
              <a:t>02 - Diagramma di Flusso e Profili Coinvolti</a:t>
            </a:r>
          </a:p>
        </p:txBody>
      </p:sp>
      <p:sp>
        <p:nvSpPr>
          <p:cNvPr id="10" name="CasellaDiTesto 9">
            <a:extLst>
              <a:ext uri="{FF2B5EF4-FFF2-40B4-BE49-F238E27FC236}">
                <a16:creationId xmlns:a16="http://schemas.microsoft.com/office/drawing/2014/main" id="{34ED3C08-8497-4D9C-BBCF-AB52BDEF4FD6}"/>
              </a:ext>
            </a:extLst>
          </p:cNvPr>
          <p:cNvSpPr txBox="1"/>
          <p:nvPr/>
        </p:nvSpPr>
        <p:spPr>
          <a:xfrm>
            <a:off x="1069795" y="2541623"/>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03 -</a:t>
            </a:r>
            <a:r>
              <a:rPr lang="it-IT" sz="2400" dirty="0">
                <a:solidFill>
                  <a:srgbClr val="012B51"/>
                </a:solidFill>
                <a:latin typeface="+mn-lt"/>
              </a:rPr>
              <a:t> </a:t>
            </a:r>
            <a:r>
              <a:rPr lang="it-IT" sz="2400" b="0" dirty="0">
                <a:solidFill>
                  <a:srgbClr val="012B51"/>
                </a:solidFill>
                <a:latin typeface="+mn-lt"/>
              </a:rPr>
              <a:t>Modello</a:t>
            </a:r>
            <a:r>
              <a:rPr lang="it-IT" sz="2400" dirty="0">
                <a:solidFill>
                  <a:srgbClr val="012B51"/>
                </a:solidFill>
                <a:latin typeface="+mn-lt"/>
              </a:rPr>
              <a:t> </a:t>
            </a:r>
            <a:r>
              <a:rPr lang="it-IT" sz="2400" b="0" dirty="0">
                <a:solidFill>
                  <a:srgbClr val="012B51"/>
                </a:solidFill>
                <a:latin typeface="+mn-lt"/>
              </a:rPr>
              <a:t>Organizzativo</a:t>
            </a:r>
          </a:p>
        </p:txBody>
      </p:sp>
      <p:sp>
        <p:nvSpPr>
          <p:cNvPr id="11" name="CasellaDiTesto 9">
            <a:extLst>
              <a:ext uri="{FF2B5EF4-FFF2-40B4-BE49-F238E27FC236}">
                <a16:creationId xmlns:a16="http://schemas.microsoft.com/office/drawing/2014/main" id="{9C3DE8F8-EA85-4F96-A24F-9444A87939F8}"/>
              </a:ext>
            </a:extLst>
          </p:cNvPr>
          <p:cNvSpPr txBox="1"/>
          <p:nvPr/>
        </p:nvSpPr>
        <p:spPr>
          <a:xfrm>
            <a:off x="1069795" y="3015741"/>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04 - Login</a:t>
            </a:r>
          </a:p>
        </p:txBody>
      </p:sp>
      <p:sp>
        <p:nvSpPr>
          <p:cNvPr id="13" name="CasellaDiTesto 9">
            <a:extLst>
              <a:ext uri="{FF2B5EF4-FFF2-40B4-BE49-F238E27FC236}">
                <a16:creationId xmlns:a16="http://schemas.microsoft.com/office/drawing/2014/main" id="{7D007E76-AC74-40AB-972F-30BA53CD3799}"/>
              </a:ext>
            </a:extLst>
          </p:cNvPr>
          <p:cNvSpPr txBox="1"/>
          <p:nvPr/>
        </p:nvSpPr>
        <p:spPr>
          <a:xfrm>
            <a:off x="1069795" y="3489859"/>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05 - Profilo Applicativo: Referente Regionale</a:t>
            </a:r>
          </a:p>
        </p:txBody>
      </p:sp>
      <p:sp>
        <p:nvSpPr>
          <p:cNvPr id="9" name="CasellaDiTesto 9">
            <a:extLst>
              <a:ext uri="{FF2B5EF4-FFF2-40B4-BE49-F238E27FC236}">
                <a16:creationId xmlns:a16="http://schemas.microsoft.com/office/drawing/2014/main" id="{A2750B31-D67A-DC43-8378-278731AF93C2}"/>
              </a:ext>
            </a:extLst>
          </p:cNvPr>
          <p:cNvSpPr txBox="1"/>
          <p:nvPr/>
        </p:nvSpPr>
        <p:spPr>
          <a:xfrm>
            <a:off x="1069795" y="159338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01 - Introduzione</a:t>
            </a:r>
          </a:p>
        </p:txBody>
      </p:sp>
      <p:sp>
        <p:nvSpPr>
          <p:cNvPr id="14" name="CasellaDiTesto 9">
            <a:extLst>
              <a:ext uri="{FF2B5EF4-FFF2-40B4-BE49-F238E27FC236}">
                <a16:creationId xmlns:a16="http://schemas.microsoft.com/office/drawing/2014/main" id="{A708A207-B0A2-7B51-DA74-1B7253732487}"/>
              </a:ext>
            </a:extLst>
          </p:cNvPr>
          <p:cNvSpPr txBox="1"/>
          <p:nvPr/>
        </p:nvSpPr>
        <p:spPr>
          <a:xfrm>
            <a:off x="1069792" y="396397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06 - Canale di Assistenza</a:t>
            </a:r>
          </a:p>
        </p:txBody>
      </p:sp>
      <p:sp>
        <p:nvSpPr>
          <p:cNvPr id="3" name="CasellaDiTesto 2">
            <a:extLst>
              <a:ext uri="{FF2B5EF4-FFF2-40B4-BE49-F238E27FC236}">
                <a16:creationId xmlns:a16="http://schemas.microsoft.com/office/drawing/2014/main" id="{213965B8-9183-D00B-A57C-84E6C587EDC1}"/>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Indice</a:t>
            </a:r>
          </a:p>
        </p:txBody>
      </p:sp>
    </p:spTree>
    <p:extLst>
      <p:ext uri="{BB962C8B-B14F-4D97-AF65-F5344CB8AC3E}">
        <p14:creationId xmlns:p14="http://schemas.microsoft.com/office/powerpoint/2010/main" val="4267446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613746"/>
          </a:xfrm>
          <a:prstGeom prst="rect">
            <a:avLst/>
          </a:prstGeom>
          <a:ln w="28575">
            <a:solidFill>
              <a:srgbClr val="003D6A"/>
            </a:solidFill>
          </a:ln>
        </p:spPr>
        <p:txBody>
          <a:bodyPr wrap="square" lIns="91440" tIns="45720" rIns="91440" bIns="45720" anchor="t">
            <a:spAutoFit/>
          </a:bodyPr>
          <a:lstStyle/>
          <a:p>
            <a:pPr marL="285750" indent="-285750">
              <a:lnSpc>
                <a:spcPct val="150000"/>
              </a:lnSpc>
              <a:buFont typeface="Courier New" panose="02070309020205020404" pitchFamily="49" charset="0"/>
              <a:buChar char="o"/>
            </a:pPr>
            <a:r>
              <a:rPr lang="it-IT" sz="1400" b="1" dirty="0">
                <a:solidFill>
                  <a:srgbClr val="012B51"/>
                </a:solidFill>
                <a:ea typeface="Times New Roman" panose="02020603050405020304" pitchFamily="18" charset="0"/>
                <a:cs typeface="Calibri" panose="020F0502020204030204" pitchFamily="34" charset="0"/>
              </a:rPr>
              <a:t>Stato</a:t>
            </a:r>
            <a:r>
              <a:rPr lang="it-IT" sz="1400" dirty="0">
                <a:solidFill>
                  <a:srgbClr val="000000"/>
                </a:solidFill>
                <a:ea typeface="Times New Roman" panose="02020603050405020304" pitchFamily="18" charset="0"/>
                <a:cs typeface="Calibri" panose="020F0502020204030204" pitchFamily="34" charset="0"/>
              </a:rPr>
              <a:t> </a:t>
            </a:r>
            <a:r>
              <a:rPr lang="it-IT" sz="1400" b="1" dirty="0">
                <a:solidFill>
                  <a:srgbClr val="012B51"/>
                </a:solidFill>
                <a:ea typeface="Times New Roman" panose="02020603050405020304" pitchFamily="18" charset="0"/>
                <a:cs typeface="Calibri" panose="020F0502020204030204" pitchFamily="34" charset="0"/>
              </a:rPr>
              <a:t>Certificato</a:t>
            </a:r>
            <a:r>
              <a:rPr lang="it-IT" sz="1400" dirty="0">
                <a:solidFill>
                  <a:srgbClr val="000000"/>
                </a:solidFill>
                <a:ea typeface="Times New Roman" panose="02020603050405020304" pitchFamily="18" charset="0"/>
                <a:cs typeface="Calibri" panose="020F0502020204030204" pitchFamily="34" charset="0"/>
              </a:rPr>
              <a:t>: utile per ricercare i certificati in uno specifico stato (Chiuso, Bozza, Valido, Annullato, Scaduto)</a:t>
            </a:r>
          </a:p>
          <a:p>
            <a:pPr marL="285750" indent="-285750">
              <a:lnSpc>
                <a:spcPct val="150000"/>
              </a:lnSpc>
              <a:buFont typeface="Courier New" panose="02070309020205020404" pitchFamily="49" charset="0"/>
              <a:buChar char="o"/>
            </a:pPr>
            <a:r>
              <a:rPr lang="it-IT" sz="1400" b="1" dirty="0">
                <a:solidFill>
                  <a:srgbClr val="012B51"/>
                </a:solidFill>
                <a:cs typeface="Calibri" panose="020F0502020204030204" pitchFamily="34" charset="0"/>
              </a:rPr>
              <a:t>Emesso Fuori Regione</a:t>
            </a:r>
            <a:r>
              <a:rPr lang="it-IT" sz="1400" dirty="0">
                <a:solidFill>
                  <a:srgbClr val="000000"/>
                </a:solidFill>
                <a:ea typeface="Times New Roman" panose="02020603050405020304" pitchFamily="18" charset="0"/>
                <a:cs typeface="Calibri" panose="020F0502020204030204" pitchFamily="34" charset="0"/>
              </a:rPr>
              <a:t>: consente di specificare se si desidera cercare certificati emessi fuori regione o quelli emessi dalla regione Campania:</a:t>
            </a:r>
          </a:p>
          <a:p>
            <a:pPr marL="742950" lvl="1" indent="-285750">
              <a:lnSpc>
                <a:spcPct val="150000"/>
              </a:lnSpc>
              <a:buFont typeface="Courier New" panose="02070309020205020404" pitchFamily="49" charset="0"/>
              <a:buChar char="o"/>
            </a:pPr>
            <a:r>
              <a:rPr lang="it-IT" sz="1400" dirty="0">
                <a:solidFill>
                  <a:srgbClr val="000000"/>
                </a:solidFill>
                <a:ea typeface="Times New Roman" panose="02020603050405020304" pitchFamily="18" charset="0"/>
                <a:cs typeface="Calibri" panose="020F0502020204030204" pitchFamily="34" charset="0"/>
              </a:rPr>
              <a:t>se si sceglie </a:t>
            </a:r>
            <a:r>
              <a:rPr lang="it-IT" sz="1400" b="1" dirty="0">
                <a:solidFill>
                  <a:srgbClr val="000000"/>
                </a:solidFill>
                <a:ea typeface="Times New Roman" panose="02020603050405020304" pitchFamily="18" charset="0"/>
                <a:cs typeface="Calibri" panose="020F0502020204030204" pitchFamily="34" charset="0"/>
              </a:rPr>
              <a:t>‘Si’ </a:t>
            </a:r>
            <a:r>
              <a:rPr lang="it-IT" sz="1400" dirty="0">
                <a:solidFill>
                  <a:srgbClr val="000000"/>
                </a:solidFill>
                <a:ea typeface="Times New Roman" panose="02020603050405020304" pitchFamily="18" charset="0"/>
                <a:cs typeface="Calibri" panose="020F0502020204030204" pitchFamily="34" charset="0"/>
              </a:rPr>
              <a:t>il sistema cercherà i certificati che sono stati caricati a sistema poiché emessi fuori regione</a:t>
            </a:r>
          </a:p>
          <a:p>
            <a:pPr marL="742950" lvl="1" indent="-285750">
              <a:lnSpc>
                <a:spcPct val="150000"/>
              </a:lnSpc>
              <a:buFont typeface="Courier New" panose="02070309020205020404" pitchFamily="49" charset="0"/>
              <a:buChar char="o"/>
            </a:pPr>
            <a:r>
              <a:rPr lang="it-IT" sz="1400" dirty="0">
                <a:solidFill>
                  <a:srgbClr val="000000"/>
                </a:solidFill>
                <a:ea typeface="Times New Roman" panose="02020603050405020304" pitchFamily="18" charset="0"/>
                <a:cs typeface="Calibri" panose="020F0502020204030204" pitchFamily="34" charset="0"/>
              </a:rPr>
              <a:t>se si sceglie </a:t>
            </a:r>
            <a:r>
              <a:rPr lang="it-IT" sz="1400" b="1" dirty="0">
                <a:solidFill>
                  <a:srgbClr val="000000"/>
                </a:solidFill>
                <a:ea typeface="Times New Roman" panose="02020603050405020304" pitchFamily="18" charset="0"/>
                <a:cs typeface="Calibri" panose="020F0502020204030204" pitchFamily="34" charset="0"/>
              </a:rPr>
              <a:t>‘No’</a:t>
            </a:r>
            <a:r>
              <a:rPr lang="it-IT" sz="1400" dirty="0">
                <a:solidFill>
                  <a:srgbClr val="000000"/>
                </a:solidFill>
                <a:ea typeface="Times New Roman" panose="02020603050405020304" pitchFamily="18" charset="0"/>
                <a:cs typeface="Calibri" panose="020F0502020204030204" pitchFamily="34" charset="0"/>
              </a:rPr>
              <a:t> il sistema cercherà i certificati che sono stati emessi dalla regione Campania</a:t>
            </a:r>
          </a:p>
          <a:p>
            <a:pPr marL="285750" indent="-285750">
              <a:lnSpc>
                <a:spcPct val="150000"/>
              </a:lnSpc>
              <a:buFont typeface="Courier New" panose="02070309020205020404" pitchFamily="49" charset="0"/>
              <a:buChar char="o"/>
            </a:pPr>
            <a:r>
              <a:rPr lang="it-IT" sz="1400" b="1" dirty="0">
                <a:solidFill>
                  <a:srgbClr val="012B51"/>
                </a:solidFill>
                <a:ea typeface="Times New Roman" panose="02020603050405020304" pitchFamily="18" charset="0"/>
                <a:cs typeface="Calibri" panose="020F0502020204030204" pitchFamily="34" charset="0"/>
              </a:rPr>
              <a:t>Periodo</a:t>
            </a:r>
            <a:r>
              <a:rPr lang="it-IT" sz="1400" dirty="0">
                <a:solidFill>
                  <a:srgbClr val="000000"/>
                </a:solidFill>
                <a:ea typeface="Times New Roman" panose="02020603050405020304" pitchFamily="18" charset="0"/>
                <a:cs typeface="Calibri" panose="020F0502020204030204" pitchFamily="34" charset="0"/>
              </a:rPr>
              <a:t>: definire il periodo di emissione utilizzando il selettore date (da-a) attraverso l’icona del calendario.</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2" name="Rettangolo 1">
            <a:extLst>
              <a:ext uri="{FF2B5EF4-FFF2-40B4-BE49-F238E27FC236}">
                <a16:creationId xmlns:a16="http://schemas.microsoft.com/office/drawing/2014/main" id="{B73F3B58-801F-F56A-9CE4-080EFEAE5558}"/>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Ricerca Certificato 2/11</a:t>
            </a:r>
            <a:endParaRPr lang="en-GB" sz="2400" b="1" dirty="0">
              <a:solidFill>
                <a:srgbClr val="003D6A"/>
              </a:solidFill>
            </a:endParaRPr>
          </a:p>
        </p:txBody>
      </p:sp>
      <p:pic>
        <p:nvPicPr>
          <p:cNvPr id="4" name="Immagine 3">
            <a:extLst>
              <a:ext uri="{FF2B5EF4-FFF2-40B4-BE49-F238E27FC236}">
                <a16:creationId xmlns:a16="http://schemas.microsoft.com/office/drawing/2014/main" id="{F53034CA-844E-34FD-CEDC-1FFB5ACEF5EB}"/>
              </a:ext>
            </a:extLst>
          </p:cNvPr>
          <p:cNvPicPr>
            <a:picLocks noChangeAspect="1"/>
          </p:cNvPicPr>
          <p:nvPr/>
        </p:nvPicPr>
        <p:blipFill>
          <a:blip r:embed="rId2"/>
          <a:stretch>
            <a:fillRect/>
          </a:stretch>
        </p:blipFill>
        <p:spPr>
          <a:xfrm>
            <a:off x="5410201" y="1420140"/>
            <a:ext cx="6631983" cy="3240000"/>
          </a:xfrm>
          <a:prstGeom prst="rect">
            <a:avLst/>
          </a:prstGeom>
        </p:spPr>
      </p:pic>
    </p:spTree>
    <p:extLst>
      <p:ext uri="{BB962C8B-B14F-4D97-AF65-F5344CB8AC3E}">
        <p14:creationId xmlns:p14="http://schemas.microsoft.com/office/powerpoint/2010/main" val="2986397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Dopo aver inserito almeno uno dei filtri elencati, sarà possibile avviare la ricerca utilizzando il bottone </a:t>
            </a:r>
            <a:r>
              <a:rPr lang="it-IT" sz="1400" b="1" dirty="0">
                <a:solidFill>
                  <a:srgbClr val="012B51"/>
                </a:solidFill>
                <a:ea typeface="Times New Roman" panose="02020603050405020304" pitchFamily="18" charset="0"/>
                <a:cs typeface="Calibri" panose="020F0502020204030204" pitchFamily="34" charset="0"/>
              </a:rPr>
              <a:t>'Cerca</a:t>
            </a:r>
            <a:r>
              <a:rPr lang="it-IT" sz="1400" dirty="0">
                <a:solidFill>
                  <a:srgbClr val="000000"/>
                </a:solidFill>
                <a:ea typeface="Times New Roman" panose="02020603050405020304" pitchFamily="18" charset="0"/>
                <a:cs typeface="Calibri" panose="020F0502020204030204" pitchFamily="34" charset="0"/>
              </a:rPr>
              <a:t>'. In alternativa, è possibile annullare il processo di ricerca utilizzando il bottone </a:t>
            </a:r>
            <a:r>
              <a:rPr lang="it-IT" sz="1400" b="1" dirty="0">
                <a:solidFill>
                  <a:srgbClr val="C00000"/>
                </a:solidFill>
                <a:ea typeface="Times New Roman" panose="02020603050405020304" pitchFamily="18" charset="0"/>
                <a:cs typeface="Calibri" panose="020F0502020204030204" pitchFamily="34" charset="0"/>
              </a:rPr>
              <a:t>'Annulla</a:t>
            </a:r>
            <a:r>
              <a:rPr lang="it-IT" sz="1400" dirty="0">
                <a:solidFill>
                  <a:srgbClr val="C00000"/>
                </a:solidFill>
                <a:ea typeface="Times New Roman" panose="02020603050405020304" pitchFamily="18" charset="0"/>
                <a:cs typeface="Calibri" panose="020F0502020204030204" pitchFamily="34" charset="0"/>
              </a:rPr>
              <a:t>'</a:t>
            </a:r>
            <a:r>
              <a:rPr lang="it-IT" sz="1400" dirty="0">
                <a:solidFill>
                  <a:srgbClr val="000000"/>
                </a:solidFill>
                <a:ea typeface="Times New Roman" panose="02020603050405020304" pitchFamily="18" charset="0"/>
                <a:cs typeface="Calibri" panose="020F0502020204030204" pitchFamily="34" charset="0"/>
              </a:rPr>
              <a:t>.</a:t>
            </a:r>
          </a:p>
          <a:p>
            <a:pPr>
              <a:lnSpc>
                <a:spcPct val="150000"/>
              </a:lnSpc>
            </a:pPr>
            <a:r>
              <a:rPr lang="it-IT" sz="1400" dirty="0">
                <a:solidFill>
                  <a:srgbClr val="000000"/>
                </a:solidFill>
                <a:ea typeface="Times New Roman" panose="02020603050405020304" pitchFamily="18" charset="0"/>
                <a:cs typeface="Calibri" panose="020F0502020204030204" pitchFamily="34" charset="0"/>
              </a:rPr>
              <a:t>Una volta effettuata la ricerca, compariranno i certificati nel box sottostante sotto i campi Codice Fiscale/STP/ENI, Malattia, Tipologia, Stato Certificato, Emesso Fuori Regione con i valori corrispondenti ai certificati cercati.</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dirty="0">
                <a:solidFill>
                  <a:srgbClr val="000000"/>
                </a:solidFill>
                <a:ea typeface="Times New Roman" panose="02020603050405020304" pitchFamily="18" charset="0"/>
                <a:cs typeface="Calibri" panose="020F0502020204030204" pitchFamily="34" charset="0"/>
              </a:rPr>
              <a:t>Individuato il certificato d’interesse, attraverso i campi suddetti, si potranno effettuare una serie di operazioni disponibili attraverso l’icona al di sotto di </a:t>
            </a:r>
            <a:r>
              <a:rPr lang="it-IT" sz="1400" b="1" dirty="0">
                <a:solidFill>
                  <a:srgbClr val="012B51"/>
                </a:solidFill>
                <a:ea typeface="Times New Roman" panose="02020603050405020304" pitchFamily="18" charset="0"/>
                <a:cs typeface="Calibri" panose="020F0502020204030204" pitchFamily="34" charset="0"/>
              </a:rPr>
              <a:t>'Operazioni'</a:t>
            </a:r>
            <a:r>
              <a:rPr lang="it-IT" sz="1400" dirty="0">
                <a:solidFill>
                  <a:srgbClr val="000000"/>
                </a:solidFill>
                <a:ea typeface="Times New Roman" panose="02020603050405020304" pitchFamily="18" charset="0"/>
                <a:cs typeface="Calibri" panose="020F0502020204030204" pitchFamily="34" charset="0"/>
              </a:rPr>
              <a:t>.</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2" name="Rettangolo 1">
            <a:extLst>
              <a:ext uri="{FF2B5EF4-FFF2-40B4-BE49-F238E27FC236}">
                <a16:creationId xmlns:a16="http://schemas.microsoft.com/office/drawing/2014/main" id="{B73F3B58-801F-F56A-9CE4-080EFEAE5558}"/>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Ricerca Certificato 3/11</a:t>
            </a:r>
            <a:endParaRPr lang="en-GB" sz="2400" b="1" dirty="0">
              <a:solidFill>
                <a:srgbClr val="003D6A"/>
              </a:solidFill>
            </a:endParaRPr>
          </a:p>
        </p:txBody>
      </p:sp>
      <p:pic>
        <p:nvPicPr>
          <p:cNvPr id="6" name="Immagine 5">
            <a:extLst>
              <a:ext uri="{FF2B5EF4-FFF2-40B4-BE49-F238E27FC236}">
                <a16:creationId xmlns:a16="http://schemas.microsoft.com/office/drawing/2014/main" id="{C201D650-D33A-2325-5F0A-47B4F9252A12}"/>
              </a:ext>
            </a:extLst>
          </p:cNvPr>
          <p:cNvPicPr>
            <a:picLocks noChangeAspect="1"/>
          </p:cNvPicPr>
          <p:nvPr/>
        </p:nvPicPr>
        <p:blipFill>
          <a:blip r:embed="rId2"/>
          <a:stretch>
            <a:fillRect/>
          </a:stretch>
        </p:blipFill>
        <p:spPr>
          <a:xfrm>
            <a:off x="5359828" y="1420140"/>
            <a:ext cx="6610840" cy="3240000"/>
          </a:xfrm>
          <a:prstGeom prst="rect">
            <a:avLst/>
          </a:prstGeom>
        </p:spPr>
      </p:pic>
    </p:spTree>
    <p:extLst>
      <p:ext uri="{BB962C8B-B14F-4D97-AF65-F5344CB8AC3E}">
        <p14:creationId xmlns:p14="http://schemas.microsoft.com/office/powerpoint/2010/main" val="3540381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2321085"/>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Per i certificati emessi in Regione Campania, sono disponibili tre operazioni:</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b="1" dirty="0">
                <a:solidFill>
                  <a:srgbClr val="000000"/>
                </a:solidFill>
                <a:ea typeface="Times New Roman" panose="02020603050405020304" pitchFamily="18" charset="0"/>
                <a:cs typeface="Calibri" panose="020F0502020204030204" pitchFamily="34" charset="0"/>
              </a:rPr>
              <a:t>1. </a:t>
            </a:r>
            <a:r>
              <a:rPr lang="it-IT" sz="1400" b="1" dirty="0">
                <a:ea typeface="Times New Roman" panose="02020603050405020304" pitchFamily="18" charset="0"/>
                <a:cs typeface="Calibri" panose="020F0502020204030204" pitchFamily="34" charset="0"/>
              </a:rPr>
              <a:t>Visualizza Certificato</a:t>
            </a:r>
            <a:r>
              <a:rPr lang="it-IT" sz="1400" dirty="0">
                <a:solidFill>
                  <a:srgbClr val="000000"/>
                </a:solidFill>
                <a:ea typeface="Times New Roman" panose="02020603050405020304" pitchFamily="18" charset="0"/>
                <a:cs typeface="Calibri" panose="020F0502020204030204" pitchFamily="34" charset="0"/>
              </a:rPr>
              <a:t>: se selezionato consente di visualizzare, in sola lettura, il dettaglio del certificato.</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dirty="0">
                <a:solidFill>
                  <a:srgbClr val="000000"/>
                </a:solidFill>
                <a:ea typeface="Times New Roman" panose="02020603050405020304" pitchFamily="18" charset="0"/>
                <a:cs typeface="Calibri" panose="020F0502020204030204" pitchFamily="34" charset="0"/>
              </a:rPr>
              <a:t>Nella prossima slide, il dettaglio.</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2" name="Rettangolo 1">
            <a:extLst>
              <a:ext uri="{FF2B5EF4-FFF2-40B4-BE49-F238E27FC236}">
                <a16:creationId xmlns:a16="http://schemas.microsoft.com/office/drawing/2014/main" id="{B73F3B58-801F-F56A-9CE4-080EFEAE5558}"/>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Ricerca Certificato – Visualizza Certificato 4/11</a:t>
            </a:r>
            <a:endParaRPr lang="en-GB" sz="2400" b="1" dirty="0">
              <a:solidFill>
                <a:srgbClr val="003D6A"/>
              </a:solidFill>
            </a:endParaRPr>
          </a:p>
        </p:txBody>
      </p:sp>
      <p:sp>
        <p:nvSpPr>
          <p:cNvPr id="15" name="Ovale 14">
            <a:extLst>
              <a:ext uri="{FF2B5EF4-FFF2-40B4-BE49-F238E27FC236}">
                <a16:creationId xmlns:a16="http://schemas.microsoft.com/office/drawing/2014/main" id="{FA1EB5D8-1161-51B4-2ECF-31691EC9405A}"/>
              </a:ext>
            </a:extLst>
          </p:cNvPr>
          <p:cNvSpPr/>
          <p:nvPr/>
        </p:nvSpPr>
        <p:spPr>
          <a:xfrm>
            <a:off x="1053715" y="2161973"/>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1</a:t>
            </a:r>
            <a:endParaRPr lang="it-IT" sz="1400" b="1" dirty="0">
              <a:solidFill>
                <a:schemeClr val="bg1"/>
              </a:solidFill>
            </a:endParaRPr>
          </a:p>
        </p:txBody>
      </p:sp>
      <p:pic>
        <p:nvPicPr>
          <p:cNvPr id="6" name="Immagine 5">
            <a:extLst>
              <a:ext uri="{FF2B5EF4-FFF2-40B4-BE49-F238E27FC236}">
                <a16:creationId xmlns:a16="http://schemas.microsoft.com/office/drawing/2014/main" id="{C8CB9656-414D-2AE8-F471-4B790074BAB0}"/>
              </a:ext>
            </a:extLst>
          </p:cNvPr>
          <p:cNvPicPr>
            <a:picLocks noChangeAspect="1"/>
          </p:cNvPicPr>
          <p:nvPr/>
        </p:nvPicPr>
        <p:blipFill>
          <a:blip r:embed="rId2"/>
          <a:stretch>
            <a:fillRect/>
          </a:stretch>
        </p:blipFill>
        <p:spPr>
          <a:xfrm>
            <a:off x="5388061" y="1420140"/>
            <a:ext cx="6710680" cy="3240000"/>
          </a:xfrm>
          <a:prstGeom prst="rect">
            <a:avLst/>
          </a:prstGeom>
        </p:spPr>
      </p:pic>
      <p:cxnSp>
        <p:nvCxnSpPr>
          <p:cNvPr id="11" name="Connettore diritto 10">
            <a:extLst>
              <a:ext uri="{FF2B5EF4-FFF2-40B4-BE49-F238E27FC236}">
                <a16:creationId xmlns:a16="http://schemas.microsoft.com/office/drawing/2014/main" id="{38598E5F-4AE5-6EAA-682E-45522EC3A302}"/>
              </a:ext>
            </a:extLst>
          </p:cNvPr>
          <p:cNvCxnSpPr>
            <a:cxnSpLocks/>
          </p:cNvCxnSpPr>
          <p:nvPr/>
        </p:nvCxnSpPr>
        <p:spPr>
          <a:xfrm flipH="1">
            <a:off x="9014559" y="3905250"/>
            <a:ext cx="2272566" cy="1743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3319F9AA-FCC6-2425-6BFE-80E2296168A5}"/>
              </a:ext>
            </a:extLst>
          </p:cNvPr>
          <p:cNvPicPr>
            <a:picLocks noChangeAspect="1"/>
          </p:cNvPicPr>
          <p:nvPr/>
        </p:nvPicPr>
        <p:blipFill>
          <a:blip r:embed="rId3"/>
          <a:stretch>
            <a:fillRect/>
          </a:stretch>
        </p:blipFill>
        <p:spPr>
          <a:xfrm>
            <a:off x="6739500" y="4993200"/>
            <a:ext cx="2301439" cy="1729890"/>
          </a:xfrm>
          <a:prstGeom prst="rect">
            <a:avLst/>
          </a:prstGeom>
          <a:ln>
            <a:solidFill>
              <a:schemeClr val="tx1"/>
            </a:solidFill>
          </a:ln>
        </p:spPr>
      </p:pic>
      <p:sp>
        <p:nvSpPr>
          <p:cNvPr id="16" name="Ovale 15">
            <a:extLst>
              <a:ext uri="{FF2B5EF4-FFF2-40B4-BE49-F238E27FC236}">
                <a16:creationId xmlns:a16="http://schemas.microsoft.com/office/drawing/2014/main" id="{9BD5297C-093A-C6CE-5C88-76FF3CB20B25}"/>
              </a:ext>
            </a:extLst>
          </p:cNvPr>
          <p:cNvSpPr/>
          <p:nvPr/>
        </p:nvSpPr>
        <p:spPr>
          <a:xfrm>
            <a:off x="8610753" y="5220570"/>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1</a:t>
            </a:r>
            <a:endParaRPr lang="it-IT" sz="1400" b="1" dirty="0">
              <a:solidFill>
                <a:schemeClr val="bg1"/>
              </a:solidFill>
            </a:endParaRPr>
          </a:p>
        </p:txBody>
      </p:sp>
    </p:spTree>
    <p:extLst>
      <p:ext uri="{BB962C8B-B14F-4D97-AF65-F5344CB8AC3E}">
        <p14:creationId xmlns:p14="http://schemas.microsoft.com/office/powerpoint/2010/main" val="4102768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2967415"/>
          </a:xfrm>
          <a:prstGeom prst="rect">
            <a:avLst/>
          </a:prstGeom>
          <a:ln w="28575">
            <a:solidFill>
              <a:srgbClr val="003D6A"/>
            </a:solidFill>
          </a:ln>
        </p:spPr>
        <p:txBody>
          <a:bodyPr wrap="square" lIns="91440" tIns="45720" rIns="91440" bIns="45720" anchor="t">
            <a:spAutoFit/>
          </a:bodyPr>
          <a:lstStyle/>
          <a:p>
            <a:pPr>
              <a:lnSpc>
                <a:spcPct val="150000"/>
              </a:lnSpc>
            </a:pPr>
            <a:r>
              <a:rPr lang="it-IT" sz="1400" b="1" dirty="0">
                <a:solidFill>
                  <a:srgbClr val="000000"/>
                </a:solidFill>
                <a:ea typeface="Times New Roman" panose="02020603050405020304" pitchFamily="18" charset="0"/>
                <a:cs typeface="Calibri" panose="020F0502020204030204" pitchFamily="34" charset="0"/>
              </a:rPr>
              <a:t>1.</a:t>
            </a:r>
            <a:r>
              <a:rPr lang="it-IT" sz="1400" b="1" dirty="0">
                <a:ea typeface="Times New Roman" panose="02020603050405020304" pitchFamily="18" charset="0"/>
                <a:cs typeface="Calibri" panose="020F0502020204030204" pitchFamily="34" charset="0"/>
              </a:rPr>
              <a:t>Visualizza Certificato</a:t>
            </a:r>
            <a:r>
              <a:rPr lang="it-IT" sz="1400" dirty="0">
                <a:solidFill>
                  <a:srgbClr val="000000"/>
                </a:solidFill>
                <a:ea typeface="Times New Roman" panose="02020603050405020304" pitchFamily="18" charset="0"/>
                <a:cs typeface="Calibri" panose="020F0502020204030204" pitchFamily="34" charset="0"/>
              </a:rPr>
              <a:t>: il dettaglio del certificato è suddiviso in più blocchi:</a:t>
            </a:r>
          </a:p>
          <a:p>
            <a:pPr marL="742950" lvl="1" indent="-285750">
              <a:lnSpc>
                <a:spcPct val="150000"/>
              </a:lnSpc>
              <a:buFont typeface="Arial" panose="020B0604020202020204" pitchFamily="34" charset="0"/>
              <a:buChar char="•"/>
            </a:pPr>
            <a:r>
              <a:rPr lang="it-IT" sz="1400" dirty="0">
                <a:solidFill>
                  <a:srgbClr val="000000"/>
                </a:solidFill>
                <a:ea typeface="Times New Roman" panose="02020603050405020304" pitchFamily="18" charset="0"/>
                <a:cs typeface="Calibri" panose="020F0502020204030204" pitchFamily="34" charset="0"/>
              </a:rPr>
              <a:t>Malattia (figura seguente)</a:t>
            </a:r>
          </a:p>
          <a:p>
            <a:pPr marL="742950" lvl="1" indent="-285750">
              <a:lnSpc>
                <a:spcPct val="150000"/>
              </a:lnSpc>
              <a:buFont typeface="Arial" panose="020B0604020202020204" pitchFamily="34" charset="0"/>
              <a:buChar char="•"/>
            </a:pPr>
            <a:r>
              <a:rPr lang="it-IT" sz="1400" dirty="0">
                <a:solidFill>
                  <a:srgbClr val="000000"/>
                </a:solidFill>
                <a:ea typeface="Times New Roman" panose="02020603050405020304" pitchFamily="18" charset="0"/>
                <a:cs typeface="Calibri" panose="020F0502020204030204" pitchFamily="34" charset="0"/>
              </a:rPr>
              <a:t>Esenzione (figura seguente)</a:t>
            </a:r>
          </a:p>
          <a:p>
            <a:pPr marL="742950" lvl="1" indent="-285750">
              <a:lnSpc>
                <a:spcPct val="150000"/>
              </a:lnSpc>
              <a:buFont typeface="Arial" panose="020B0604020202020204" pitchFamily="34" charset="0"/>
              <a:buChar char="•"/>
            </a:pPr>
            <a:r>
              <a:rPr lang="it-IT" sz="1400" dirty="0">
                <a:solidFill>
                  <a:srgbClr val="000000"/>
                </a:solidFill>
                <a:ea typeface="Times New Roman" panose="02020603050405020304" pitchFamily="18" charset="0"/>
                <a:cs typeface="Calibri" panose="020F0502020204030204" pitchFamily="34" charset="0"/>
              </a:rPr>
              <a:t>Dati esordio della malattia (figura successiva)</a:t>
            </a:r>
          </a:p>
          <a:p>
            <a:pPr marL="742950" lvl="1" indent="-285750">
              <a:lnSpc>
                <a:spcPct val="150000"/>
              </a:lnSpc>
              <a:buFont typeface="Arial" panose="020B0604020202020204" pitchFamily="34" charset="0"/>
              <a:buChar char="•"/>
            </a:pPr>
            <a:r>
              <a:rPr lang="it-IT" sz="1400" dirty="0">
                <a:solidFill>
                  <a:srgbClr val="000000"/>
                </a:solidFill>
                <a:ea typeface="Times New Roman" panose="02020603050405020304" pitchFamily="18" charset="0"/>
                <a:cs typeface="Calibri" panose="020F0502020204030204" pitchFamily="34" charset="0"/>
              </a:rPr>
              <a:t>Dati medico certificatore (figura successiva)</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dirty="0">
                <a:solidFill>
                  <a:srgbClr val="000000"/>
                </a:solidFill>
                <a:ea typeface="Times New Roman" panose="02020603050405020304" pitchFamily="18" charset="0"/>
                <a:cs typeface="Calibri" panose="020F0502020204030204" pitchFamily="34" charset="0"/>
              </a:rPr>
              <a:t>Per l’operazione descritta, è presente il pulsante </a:t>
            </a:r>
            <a:r>
              <a:rPr lang="it-IT" sz="1400" b="1" dirty="0">
                <a:solidFill>
                  <a:srgbClr val="012B51"/>
                </a:solidFill>
                <a:cs typeface="Calibri" panose="020F0502020204030204" pitchFamily="34" charset="0"/>
              </a:rPr>
              <a:t>'Indietro</a:t>
            </a:r>
            <a:r>
              <a:rPr lang="it-IT" sz="1400" b="1" kern="1200" dirty="0">
                <a:solidFill>
                  <a:srgbClr val="012B51"/>
                </a:solidFill>
                <a:effectLst/>
                <a:ea typeface="Times New Roman" panose="02020603050405020304" pitchFamily="18" charset="0"/>
                <a:cs typeface="Calibri" panose="020F0502020204030204" pitchFamily="34" charset="0"/>
              </a:rPr>
              <a:t>'</a:t>
            </a:r>
            <a:r>
              <a:rPr lang="it-IT" sz="1400" b="1" dirty="0">
                <a:solidFill>
                  <a:srgbClr val="012B51"/>
                </a:solidFill>
                <a:cs typeface="Calibri" panose="020F0502020204030204" pitchFamily="34" charset="0"/>
              </a:rPr>
              <a:t> </a:t>
            </a:r>
            <a:r>
              <a:rPr lang="it-IT" sz="1400" dirty="0">
                <a:solidFill>
                  <a:srgbClr val="000000"/>
                </a:solidFill>
                <a:ea typeface="Times New Roman" panose="02020603050405020304" pitchFamily="18" charset="0"/>
                <a:cs typeface="Calibri" panose="020F0502020204030204" pitchFamily="34" charset="0"/>
              </a:rPr>
              <a:t>per tornare alla precedente interfaccia.</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2" name="Rettangolo 1">
            <a:extLst>
              <a:ext uri="{FF2B5EF4-FFF2-40B4-BE49-F238E27FC236}">
                <a16:creationId xmlns:a16="http://schemas.microsoft.com/office/drawing/2014/main" id="{B73F3B58-801F-F56A-9CE4-080EFEAE5558}"/>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Ricerca Certificato – Visualizza Certificato 5/11</a:t>
            </a:r>
            <a:endParaRPr lang="en-GB" sz="2400" b="1" dirty="0">
              <a:solidFill>
                <a:srgbClr val="003D6A"/>
              </a:solidFill>
            </a:endParaRPr>
          </a:p>
        </p:txBody>
      </p:sp>
      <p:pic>
        <p:nvPicPr>
          <p:cNvPr id="6" name="Immagine 5">
            <a:extLst>
              <a:ext uri="{FF2B5EF4-FFF2-40B4-BE49-F238E27FC236}">
                <a16:creationId xmlns:a16="http://schemas.microsoft.com/office/drawing/2014/main" id="{870DF4EF-E697-828B-2A5B-3935D1F32B09}"/>
              </a:ext>
            </a:extLst>
          </p:cNvPr>
          <p:cNvPicPr>
            <a:picLocks noChangeAspect="1"/>
          </p:cNvPicPr>
          <p:nvPr/>
        </p:nvPicPr>
        <p:blipFill>
          <a:blip r:embed="rId2"/>
          <a:stretch>
            <a:fillRect/>
          </a:stretch>
        </p:blipFill>
        <p:spPr>
          <a:xfrm>
            <a:off x="5419725" y="1420140"/>
            <a:ext cx="6674678" cy="3240000"/>
          </a:xfrm>
          <a:prstGeom prst="rect">
            <a:avLst/>
          </a:prstGeom>
        </p:spPr>
      </p:pic>
    </p:spTree>
    <p:extLst>
      <p:ext uri="{BB962C8B-B14F-4D97-AF65-F5344CB8AC3E}">
        <p14:creationId xmlns:p14="http://schemas.microsoft.com/office/powerpoint/2010/main" val="1487636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280256" y="1420140"/>
            <a:ext cx="4994734" cy="1028423"/>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All’interno della stessa funzionalità, è disponibile il pulsante di </a:t>
            </a:r>
            <a:r>
              <a:rPr lang="it-IT" sz="1400" b="1" kern="1200" dirty="0">
                <a:solidFill>
                  <a:srgbClr val="012B51"/>
                </a:solidFill>
                <a:effectLst/>
                <a:ea typeface="Times New Roman" panose="02020603050405020304" pitchFamily="18" charset="0"/>
                <a:cs typeface="Calibri" panose="020F0502020204030204" pitchFamily="34" charset="0"/>
              </a:rPr>
              <a:t>'</a:t>
            </a:r>
            <a:r>
              <a:rPr lang="it-IT" sz="1400" b="1" dirty="0">
                <a:solidFill>
                  <a:srgbClr val="012B51"/>
                </a:solidFill>
                <a:ea typeface="Times New Roman" panose="02020603050405020304" pitchFamily="18" charset="0"/>
                <a:cs typeface="Calibri" panose="020F0502020204030204" pitchFamily="34" charset="0"/>
              </a:rPr>
              <a:t>Stampa</a:t>
            </a:r>
            <a:r>
              <a:rPr lang="it-IT" sz="1400" b="1" kern="1200" dirty="0">
                <a:solidFill>
                  <a:srgbClr val="012B51"/>
                </a:solidFill>
                <a:effectLst/>
                <a:ea typeface="Times New Roman" panose="02020603050405020304" pitchFamily="18" charset="0"/>
                <a:cs typeface="Calibri" panose="020F0502020204030204" pitchFamily="34" charset="0"/>
              </a:rPr>
              <a:t>’</a:t>
            </a:r>
            <a:r>
              <a:rPr lang="it-IT" sz="1400" dirty="0">
                <a:solidFill>
                  <a:srgbClr val="000000"/>
                </a:solidFill>
                <a:ea typeface="Times New Roman" panose="02020603050405020304" pitchFamily="18" charset="0"/>
                <a:cs typeface="Calibri" panose="020F0502020204030204" pitchFamily="34" charset="0"/>
              </a:rPr>
              <a:t> presente al fondo della schermata, attraverso cui è possibile effettuare la stampa del certificato interessato.</a:t>
            </a:r>
          </a:p>
        </p:txBody>
      </p:sp>
      <p:sp>
        <p:nvSpPr>
          <p:cNvPr id="3" name="CasellaDiTesto 2">
            <a:extLst>
              <a:ext uri="{FF2B5EF4-FFF2-40B4-BE49-F238E27FC236}">
                <a16:creationId xmlns:a16="http://schemas.microsoft.com/office/drawing/2014/main" id="{839EC1AD-70CB-EEAC-AB08-5AF9910F122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5" name="Immagine 4">
            <a:extLst>
              <a:ext uri="{FF2B5EF4-FFF2-40B4-BE49-F238E27FC236}">
                <a16:creationId xmlns:a16="http://schemas.microsoft.com/office/drawing/2014/main" id="{571FFF3A-D9FF-E430-D933-61A9441648E9}"/>
              </a:ext>
            </a:extLst>
          </p:cNvPr>
          <p:cNvPicPr>
            <a:picLocks noChangeAspect="1"/>
          </p:cNvPicPr>
          <p:nvPr/>
        </p:nvPicPr>
        <p:blipFill>
          <a:blip r:embed="rId2"/>
          <a:stretch>
            <a:fillRect/>
          </a:stretch>
        </p:blipFill>
        <p:spPr>
          <a:xfrm>
            <a:off x="5393497" y="1410615"/>
            <a:ext cx="6674678" cy="3240000"/>
          </a:xfrm>
          <a:prstGeom prst="rect">
            <a:avLst/>
          </a:prstGeom>
        </p:spPr>
      </p:pic>
      <p:sp>
        <p:nvSpPr>
          <p:cNvPr id="7" name="Rettangolo 6">
            <a:extLst>
              <a:ext uri="{FF2B5EF4-FFF2-40B4-BE49-F238E27FC236}">
                <a16:creationId xmlns:a16="http://schemas.microsoft.com/office/drawing/2014/main" id="{1FAD8221-EF06-1A41-3A9E-9D6DAC08814C}"/>
              </a:ext>
            </a:extLst>
          </p:cNvPr>
          <p:cNvSpPr/>
          <p:nvPr/>
        </p:nvSpPr>
        <p:spPr>
          <a:xfrm>
            <a:off x="280256" y="913514"/>
            <a:ext cx="7230624" cy="461665"/>
          </a:xfrm>
          <a:prstGeom prst="rect">
            <a:avLst/>
          </a:prstGeom>
        </p:spPr>
        <p:txBody>
          <a:bodyPr wrap="square">
            <a:spAutoFit/>
          </a:bodyPr>
          <a:lstStyle/>
          <a:p>
            <a:pPr marL="342900" indent="-342900">
              <a:buFont typeface="Wingdings" panose="05000000000000000000" pitchFamily="2" charset="2"/>
              <a:buChar char="v"/>
            </a:pPr>
            <a:r>
              <a:rPr lang="it-IT" sz="2400" b="1" dirty="0">
                <a:solidFill>
                  <a:srgbClr val="003D6A"/>
                </a:solidFill>
              </a:rPr>
              <a:t>Ricerca Certificato – Visualizza Certificato 6/11</a:t>
            </a:r>
            <a:endParaRPr lang="en-GB" sz="2400" b="1" dirty="0">
              <a:solidFill>
                <a:srgbClr val="003D6A"/>
              </a:solidFill>
            </a:endParaRPr>
          </a:p>
        </p:txBody>
      </p:sp>
    </p:spTree>
    <p:extLst>
      <p:ext uri="{BB962C8B-B14F-4D97-AF65-F5344CB8AC3E}">
        <p14:creationId xmlns:p14="http://schemas.microsoft.com/office/powerpoint/2010/main" val="1063230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Ricerca Certificato – Cronologia Certificato 7/11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366479"/>
            <a:ext cx="4994734" cy="1997919"/>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Per i certificati emessi in Regione Campania, sono disponibili tre operazioni:</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b="1" dirty="0">
                <a:cs typeface="Calibri" panose="020F0502020204030204" pitchFamily="34" charset="0"/>
              </a:rPr>
              <a:t>2. Cronologia Certificato</a:t>
            </a:r>
            <a:r>
              <a:rPr lang="it-IT" sz="1400" b="1" dirty="0">
                <a:ea typeface="Times New Roman" panose="02020603050405020304" pitchFamily="18" charset="0"/>
                <a:cs typeface="Calibri" panose="020F0502020204030204" pitchFamily="34" charset="0"/>
              </a:rPr>
              <a:t>: </a:t>
            </a:r>
            <a:r>
              <a:rPr lang="it-IT" sz="1400" dirty="0">
                <a:solidFill>
                  <a:srgbClr val="000000"/>
                </a:solidFill>
                <a:cs typeface="Calibri" panose="020F0502020204030204" pitchFamily="34" charset="0"/>
              </a:rPr>
              <a:t>attraverso cui si visualizza ciascuna riga per singolo cambiamento che ha assunto un certificato legato a quell’assistito.</a:t>
            </a:r>
            <a:endParaRPr lang="it-IT" sz="1400" dirty="0">
              <a:solidFill>
                <a:srgbClr val="000000"/>
              </a:solidFill>
              <a:ea typeface="Times New Roman" panose="02020603050405020304" pitchFamily="18" charset="0"/>
              <a:cs typeface="Calibri" panose="020F0502020204030204" pitchFamily="34" charset="0"/>
            </a:endParaRPr>
          </a:p>
        </p:txBody>
      </p:sp>
      <p:sp>
        <p:nvSpPr>
          <p:cNvPr id="8" name="Ovale 7">
            <a:extLst>
              <a:ext uri="{FF2B5EF4-FFF2-40B4-BE49-F238E27FC236}">
                <a16:creationId xmlns:a16="http://schemas.microsoft.com/office/drawing/2014/main" id="{89811CCA-DF7E-0DA8-6165-85FFCAAA0424}"/>
              </a:ext>
            </a:extLst>
          </p:cNvPr>
          <p:cNvSpPr/>
          <p:nvPr/>
        </p:nvSpPr>
        <p:spPr>
          <a:xfrm>
            <a:off x="1120792" y="2173725"/>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2</a:t>
            </a:r>
            <a:endParaRPr lang="it-IT" sz="1400" b="1" dirty="0">
              <a:solidFill>
                <a:schemeClr val="bg1"/>
              </a:solidFill>
            </a:endParaRPr>
          </a:p>
        </p:txBody>
      </p:sp>
      <p:pic>
        <p:nvPicPr>
          <p:cNvPr id="13" name="Immagine 12">
            <a:extLst>
              <a:ext uri="{FF2B5EF4-FFF2-40B4-BE49-F238E27FC236}">
                <a16:creationId xmlns:a16="http://schemas.microsoft.com/office/drawing/2014/main" id="{54AA3C84-1E2A-2F07-8E1F-0386CFEC6B4D}"/>
              </a:ext>
            </a:extLst>
          </p:cNvPr>
          <p:cNvPicPr>
            <a:picLocks noChangeAspect="1"/>
          </p:cNvPicPr>
          <p:nvPr/>
        </p:nvPicPr>
        <p:blipFill>
          <a:blip r:embed="rId2"/>
          <a:stretch>
            <a:fillRect/>
          </a:stretch>
        </p:blipFill>
        <p:spPr>
          <a:xfrm>
            <a:off x="5448021" y="1360180"/>
            <a:ext cx="6710680" cy="3240000"/>
          </a:xfrm>
          <a:prstGeom prst="rect">
            <a:avLst/>
          </a:prstGeom>
        </p:spPr>
      </p:pic>
      <p:cxnSp>
        <p:nvCxnSpPr>
          <p:cNvPr id="14" name="Connettore diritto 13">
            <a:extLst>
              <a:ext uri="{FF2B5EF4-FFF2-40B4-BE49-F238E27FC236}">
                <a16:creationId xmlns:a16="http://schemas.microsoft.com/office/drawing/2014/main" id="{C9FEA29D-EAE4-CF71-29D8-23888CD6F0B7}"/>
              </a:ext>
            </a:extLst>
          </p:cNvPr>
          <p:cNvCxnSpPr>
            <a:cxnSpLocks/>
          </p:cNvCxnSpPr>
          <p:nvPr/>
        </p:nvCxnSpPr>
        <p:spPr>
          <a:xfrm flipH="1">
            <a:off x="9014559" y="3905250"/>
            <a:ext cx="2272566" cy="1743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2A1E0A71-35D7-2929-CB9C-5844B03D6F9E}"/>
              </a:ext>
            </a:extLst>
          </p:cNvPr>
          <p:cNvPicPr>
            <a:picLocks noChangeAspect="1"/>
          </p:cNvPicPr>
          <p:nvPr/>
        </p:nvPicPr>
        <p:blipFill>
          <a:blip r:embed="rId3"/>
          <a:stretch>
            <a:fillRect/>
          </a:stretch>
        </p:blipFill>
        <p:spPr>
          <a:xfrm>
            <a:off x="6739500" y="4993200"/>
            <a:ext cx="2301439" cy="1729890"/>
          </a:xfrm>
          <a:prstGeom prst="rect">
            <a:avLst/>
          </a:prstGeom>
          <a:ln>
            <a:solidFill>
              <a:schemeClr val="tx1"/>
            </a:solidFill>
          </a:ln>
        </p:spPr>
      </p:pic>
      <p:sp>
        <p:nvSpPr>
          <p:cNvPr id="6" name="Ovale 5">
            <a:extLst>
              <a:ext uri="{FF2B5EF4-FFF2-40B4-BE49-F238E27FC236}">
                <a16:creationId xmlns:a16="http://schemas.microsoft.com/office/drawing/2014/main" id="{9F4A4E20-1FD4-7FFC-2AA0-EE39BAE58CE8}"/>
              </a:ext>
            </a:extLst>
          </p:cNvPr>
          <p:cNvSpPr/>
          <p:nvPr/>
        </p:nvSpPr>
        <p:spPr>
          <a:xfrm>
            <a:off x="8670713" y="5682456"/>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2</a:t>
            </a:r>
            <a:endParaRPr lang="it-IT" sz="1400" b="1" dirty="0">
              <a:solidFill>
                <a:schemeClr val="bg1"/>
              </a:solidFill>
            </a:endParaRPr>
          </a:p>
        </p:txBody>
      </p:sp>
      <p:sp>
        <p:nvSpPr>
          <p:cNvPr id="16" name="CasellaDiTesto 15">
            <a:extLst>
              <a:ext uri="{FF2B5EF4-FFF2-40B4-BE49-F238E27FC236}">
                <a16:creationId xmlns:a16="http://schemas.microsoft.com/office/drawing/2014/main" id="{81F4C686-AEEF-A244-FD0E-7BEEB28E66D1}"/>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Tree>
    <p:extLst>
      <p:ext uri="{BB962C8B-B14F-4D97-AF65-F5344CB8AC3E}">
        <p14:creationId xmlns:p14="http://schemas.microsoft.com/office/powerpoint/2010/main" val="2569100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Ricerca Certificato – Cronologia Certificato 8/11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366479"/>
            <a:ext cx="4994734" cy="1997919"/>
          </a:xfrm>
          <a:prstGeom prst="rect">
            <a:avLst/>
          </a:prstGeom>
          <a:ln w="28575">
            <a:solidFill>
              <a:srgbClr val="003D6A"/>
            </a:solidFill>
          </a:ln>
        </p:spPr>
        <p:txBody>
          <a:bodyPr wrap="square" lIns="91440" tIns="45720" rIns="91440" bIns="45720" anchor="t">
            <a:spAutoFit/>
          </a:bodyPr>
          <a:lstStyle/>
          <a:p>
            <a:pPr>
              <a:lnSpc>
                <a:spcPct val="150000"/>
              </a:lnSpc>
            </a:pPr>
            <a:r>
              <a:rPr lang="it-IT" sz="1400" b="1" dirty="0">
                <a:cs typeface="Calibri" panose="020F0502020204030204" pitchFamily="34" charset="0"/>
              </a:rPr>
              <a:t>2. Cronologia Certificato</a:t>
            </a:r>
            <a:r>
              <a:rPr lang="it-IT" sz="1400" b="1" dirty="0">
                <a:ea typeface="Times New Roman" panose="02020603050405020304" pitchFamily="18" charset="0"/>
                <a:cs typeface="Calibri" panose="020F0502020204030204" pitchFamily="34" charset="0"/>
              </a:rPr>
              <a:t>: </a:t>
            </a:r>
            <a:r>
              <a:rPr lang="it-IT" sz="1400" dirty="0">
                <a:solidFill>
                  <a:srgbClr val="000000"/>
                </a:solidFill>
                <a:cs typeface="Calibri" panose="020F0502020204030204" pitchFamily="34" charset="0"/>
              </a:rPr>
              <a:t>si utilizza l’operazione </a:t>
            </a:r>
            <a:r>
              <a:rPr lang="it-IT" sz="1400" b="1" dirty="0">
                <a:solidFill>
                  <a:schemeClr val="accent1">
                    <a:lumMod val="75000"/>
                  </a:schemeClr>
                </a:solidFill>
                <a:cs typeface="Calibri" panose="020F0502020204030204" pitchFamily="34" charset="0"/>
              </a:rPr>
              <a:t>'Visualizza</a:t>
            </a:r>
            <a:r>
              <a:rPr lang="it-IT" sz="1400" dirty="0">
                <a:solidFill>
                  <a:srgbClr val="000000"/>
                </a:solidFill>
                <a:cs typeface="Calibri" panose="020F0502020204030204" pitchFamily="34" charset="0"/>
              </a:rPr>
              <a:t>' attraverso cui è possibile visualizzare l’intero dettaglio del certificato.</a:t>
            </a:r>
          </a:p>
          <a:p>
            <a:pPr>
              <a:lnSpc>
                <a:spcPct val="150000"/>
              </a:lnSpc>
            </a:pPr>
            <a:endParaRPr lang="it-IT" sz="1400" dirty="0">
              <a:solidFill>
                <a:srgbClr val="000000"/>
              </a:solidFill>
              <a:cs typeface="Calibri" panose="020F0502020204030204" pitchFamily="34" charset="0"/>
            </a:endParaRPr>
          </a:p>
          <a:p>
            <a:pPr>
              <a:lnSpc>
                <a:spcPct val="150000"/>
              </a:lnSpc>
            </a:pPr>
            <a:r>
              <a:rPr lang="it-IT" sz="1400" dirty="0">
                <a:solidFill>
                  <a:srgbClr val="000000"/>
                </a:solidFill>
                <a:cs typeface="Calibri" panose="020F0502020204030204" pitchFamily="34" charset="0"/>
              </a:rPr>
              <a:t>Per l’operazione descritta, è presente il pulsante </a:t>
            </a:r>
            <a:r>
              <a:rPr lang="it-IT" sz="1400" b="1" dirty="0">
                <a:solidFill>
                  <a:schemeClr val="accent1">
                    <a:lumMod val="75000"/>
                  </a:schemeClr>
                </a:solidFill>
                <a:cs typeface="Calibri" panose="020F0502020204030204" pitchFamily="34" charset="0"/>
              </a:rPr>
              <a:t>'Indietro</a:t>
            </a:r>
            <a:r>
              <a:rPr lang="it-IT" sz="1400" dirty="0">
                <a:solidFill>
                  <a:srgbClr val="000000"/>
                </a:solidFill>
                <a:cs typeface="Calibri" panose="020F0502020204030204" pitchFamily="34" charset="0"/>
              </a:rPr>
              <a:t>' per tornare alla precedente interfaccia.</a:t>
            </a:r>
          </a:p>
        </p:txBody>
      </p:sp>
      <p:pic>
        <p:nvPicPr>
          <p:cNvPr id="11" name="Immagine 10">
            <a:extLst>
              <a:ext uri="{FF2B5EF4-FFF2-40B4-BE49-F238E27FC236}">
                <a16:creationId xmlns:a16="http://schemas.microsoft.com/office/drawing/2014/main" id="{9E844F69-B424-E1DF-C467-6B19994A51C8}"/>
              </a:ext>
            </a:extLst>
          </p:cNvPr>
          <p:cNvPicPr>
            <a:picLocks noChangeAspect="1"/>
          </p:cNvPicPr>
          <p:nvPr/>
        </p:nvPicPr>
        <p:blipFill>
          <a:blip r:embed="rId2"/>
          <a:stretch>
            <a:fillRect/>
          </a:stretch>
        </p:blipFill>
        <p:spPr>
          <a:xfrm>
            <a:off x="5460121" y="1357870"/>
            <a:ext cx="6646154" cy="3240000"/>
          </a:xfrm>
          <a:prstGeom prst="rect">
            <a:avLst/>
          </a:prstGeom>
        </p:spPr>
      </p:pic>
      <p:sp>
        <p:nvSpPr>
          <p:cNvPr id="2" name="CasellaDiTesto 1">
            <a:extLst>
              <a:ext uri="{FF2B5EF4-FFF2-40B4-BE49-F238E27FC236}">
                <a16:creationId xmlns:a16="http://schemas.microsoft.com/office/drawing/2014/main" id="{DEC731E3-20C5-04CF-02AD-0B153205CF8A}"/>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Tree>
    <p:extLst>
      <p:ext uri="{BB962C8B-B14F-4D97-AF65-F5344CB8AC3E}">
        <p14:creationId xmlns:p14="http://schemas.microsoft.com/office/powerpoint/2010/main" val="937022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Ricerca Certificato – Stampa Certificato 9/11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366479"/>
            <a:ext cx="4994734" cy="1997919"/>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Per i certificati il cui stato è </a:t>
            </a:r>
            <a:r>
              <a:rPr lang="it-IT" sz="1400" b="1" dirty="0">
                <a:solidFill>
                  <a:srgbClr val="000000"/>
                </a:solidFill>
                <a:ea typeface="Times New Roman" panose="02020603050405020304" pitchFamily="18" charset="0"/>
                <a:cs typeface="Calibri" panose="020F0502020204030204" pitchFamily="34" charset="0"/>
              </a:rPr>
              <a:t>VALIDO</a:t>
            </a:r>
            <a:r>
              <a:rPr lang="it-IT" sz="1400" dirty="0">
                <a:solidFill>
                  <a:srgbClr val="000000"/>
                </a:solidFill>
                <a:ea typeface="Times New Roman" panose="02020603050405020304" pitchFamily="18" charset="0"/>
                <a:cs typeface="Calibri" panose="020F0502020204030204" pitchFamily="34" charset="0"/>
              </a:rPr>
              <a:t> è disponibile la Stampa.</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b="1" dirty="0">
                <a:ea typeface="Times New Roman" panose="02020603050405020304" pitchFamily="18" charset="0"/>
                <a:cs typeface="Calibri" panose="020F0502020204030204" pitchFamily="34" charset="0"/>
              </a:rPr>
              <a:t>3. Stampa Certificato</a:t>
            </a:r>
            <a:r>
              <a:rPr lang="it-IT" sz="1400" dirty="0">
                <a:solidFill>
                  <a:srgbClr val="000000"/>
                </a:solidFill>
                <a:cs typeface="Calibri" panose="020F0502020204030204" pitchFamily="34" charset="0"/>
              </a:rPr>
              <a:t>:</a:t>
            </a:r>
            <a:r>
              <a:rPr lang="it-IT" sz="1400" b="1" dirty="0">
                <a:ea typeface="Times New Roman" panose="02020603050405020304" pitchFamily="18" charset="0"/>
                <a:cs typeface="Calibri" panose="020F0502020204030204" pitchFamily="34" charset="0"/>
              </a:rPr>
              <a:t> </a:t>
            </a:r>
            <a:r>
              <a:rPr lang="it-IT" sz="1400" dirty="0">
                <a:solidFill>
                  <a:srgbClr val="000000"/>
                </a:solidFill>
                <a:cs typeface="Calibri" panose="020F0502020204030204" pitchFamily="34" charset="0"/>
              </a:rPr>
              <a:t>permette di effettuare il download del certificato di diagnosi. Si precisa che se il certificato è stato già stampato, questo sarà considerato un duplicato e sarà riportata sulla stampa la dicitura “Duplicato”.</a:t>
            </a:r>
          </a:p>
        </p:txBody>
      </p:sp>
      <p:pic>
        <p:nvPicPr>
          <p:cNvPr id="2" name="Immagine 1">
            <a:extLst>
              <a:ext uri="{FF2B5EF4-FFF2-40B4-BE49-F238E27FC236}">
                <a16:creationId xmlns:a16="http://schemas.microsoft.com/office/drawing/2014/main" id="{127B5CB4-5B35-29D0-E9FA-B965D69BE0AB}"/>
              </a:ext>
            </a:extLst>
          </p:cNvPr>
          <p:cNvPicPr>
            <a:picLocks noChangeAspect="1"/>
          </p:cNvPicPr>
          <p:nvPr/>
        </p:nvPicPr>
        <p:blipFill>
          <a:blip r:embed="rId2"/>
          <a:stretch>
            <a:fillRect/>
          </a:stretch>
        </p:blipFill>
        <p:spPr>
          <a:xfrm>
            <a:off x="5448021" y="1360180"/>
            <a:ext cx="6710680" cy="3240000"/>
          </a:xfrm>
          <a:prstGeom prst="rect">
            <a:avLst/>
          </a:prstGeom>
        </p:spPr>
      </p:pic>
      <p:cxnSp>
        <p:nvCxnSpPr>
          <p:cNvPr id="4" name="Connettore diritto 3">
            <a:extLst>
              <a:ext uri="{FF2B5EF4-FFF2-40B4-BE49-F238E27FC236}">
                <a16:creationId xmlns:a16="http://schemas.microsoft.com/office/drawing/2014/main" id="{F91F722D-0372-0861-7222-67C82EF1FF64}"/>
              </a:ext>
            </a:extLst>
          </p:cNvPr>
          <p:cNvCxnSpPr>
            <a:cxnSpLocks/>
          </p:cNvCxnSpPr>
          <p:nvPr/>
        </p:nvCxnSpPr>
        <p:spPr>
          <a:xfrm flipH="1">
            <a:off x="9014559" y="3905250"/>
            <a:ext cx="2272566" cy="1743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B9E40382-399D-E412-0022-2C2CFC3FF1F6}"/>
              </a:ext>
            </a:extLst>
          </p:cNvPr>
          <p:cNvPicPr>
            <a:picLocks noChangeAspect="1"/>
          </p:cNvPicPr>
          <p:nvPr/>
        </p:nvPicPr>
        <p:blipFill>
          <a:blip r:embed="rId3"/>
          <a:stretch>
            <a:fillRect/>
          </a:stretch>
        </p:blipFill>
        <p:spPr>
          <a:xfrm>
            <a:off x="6739500" y="4993200"/>
            <a:ext cx="2301439" cy="1729890"/>
          </a:xfrm>
          <a:prstGeom prst="rect">
            <a:avLst/>
          </a:prstGeom>
          <a:ln>
            <a:solidFill>
              <a:schemeClr val="tx1"/>
            </a:solidFill>
          </a:ln>
        </p:spPr>
      </p:pic>
      <p:sp>
        <p:nvSpPr>
          <p:cNvPr id="6" name="Ovale 5">
            <a:extLst>
              <a:ext uri="{FF2B5EF4-FFF2-40B4-BE49-F238E27FC236}">
                <a16:creationId xmlns:a16="http://schemas.microsoft.com/office/drawing/2014/main" id="{21A4E700-692D-6C10-2768-9BFB13E390A7}"/>
              </a:ext>
            </a:extLst>
          </p:cNvPr>
          <p:cNvSpPr/>
          <p:nvPr/>
        </p:nvSpPr>
        <p:spPr>
          <a:xfrm>
            <a:off x="8655723" y="6132161"/>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3</a:t>
            </a:r>
            <a:endParaRPr lang="it-IT" sz="1400" b="1" dirty="0">
              <a:solidFill>
                <a:schemeClr val="bg1"/>
              </a:solidFill>
            </a:endParaRPr>
          </a:p>
        </p:txBody>
      </p:sp>
      <p:sp>
        <p:nvSpPr>
          <p:cNvPr id="8" name="Ovale 7">
            <a:extLst>
              <a:ext uri="{FF2B5EF4-FFF2-40B4-BE49-F238E27FC236}">
                <a16:creationId xmlns:a16="http://schemas.microsoft.com/office/drawing/2014/main" id="{5BBA32E9-A5DC-96D4-08C7-3E8FF3329A92}"/>
              </a:ext>
            </a:extLst>
          </p:cNvPr>
          <p:cNvSpPr/>
          <p:nvPr/>
        </p:nvSpPr>
        <p:spPr>
          <a:xfrm>
            <a:off x="1193118" y="1802502"/>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3</a:t>
            </a:r>
            <a:endParaRPr lang="it-IT" sz="1400" b="1" dirty="0">
              <a:solidFill>
                <a:schemeClr val="bg1"/>
              </a:solidFill>
            </a:endParaRPr>
          </a:p>
        </p:txBody>
      </p:sp>
      <p:sp>
        <p:nvSpPr>
          <p:cNvPr id="10" name="CasellaDiTesto 9">
            <a:extLst>
              <a:ext uri="{FF2B5EF4-FFF2-40B4-BE49-F238E27FC236}">
                <a16:creationId xmlns:a16="http://schemas.microsoft.com/office/drawing/2014/main" id="{0E074741-90C4-95A8-729E-1FDF741C40E0}"/>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Tree>
    <p:extLst>
      <p:ext uri="{BB962C8B-B14F-4D97-AF65-F5344CB8AC3E}">
        <p14:creationId xmlns:p14="http://schemas.microsoft.com/office/powerpoint/2010/main" val="2700229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Ricerca Certificato – Modifica Certificato 10/11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366479"/>
            <a:ext cx="4994734" cy="2644250"/>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Per i certificati emessi fuori dalla Regione Campania e successivamente caricati sul Sistema di Gestione delle Malattie Rare, oltre alle azioni di Visualizzazione del Certificato e Cronologia, è disponibile un’ulteriore azione:</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b="1" dirty="0">
                <a:cs typeface="Calibri" panose="020F0502020204030204" pitchFamily="34" charset="0"/>
              </a:rPr>
              <a:t>4. Modifica Certificato</a:t>
            </a:r>
            <a:r>
              <a:rPr lang="it-IT" sz="1400" b="1" dirty="0">
                <a:ea typeface="Times New Roman" panose="02020603050405020304" pitchFamily="18" charset="0"/>
                <a:cs typeface="Calibri" panose="020F0502020204030204" pitchFamily="34" charset="0"/>
              </a:rPr>
              <a:t>: </a:t>
            </a:r>
            <a:r>
              <a:rPr lang="it-IT" sz="1400" dirty="0">
                <a:solidFill>
                  <a:srgbClr val="000000"/>
                </a:solidFill>
                <a:cs typeface="Calibri" panose="020F0502020204030204" pitchFamily="34" charset="0"/>
              </a:rPr>
              <a:t>attraverso cui l’utente abilitato può modificare i campi del certificato caricato; scaricare l’informativa ed in ultimo salvare le modifiche con il pulsante relativo.</a:t>
            </a:r>
            <a:endParaRPr lang="it-IT" sz="1400" dirty="0">
              <a:solidFill>
                <a:srgbClr val="000000"/>
              </a:solidFill>
              <a:ea typeface="Times New Roman" panose="02020603050405020304" pitchFamily="18" charset="0"/>
              <a:cs typeface="Calibri" panose="020F0502020204030204" pitchFamily="34" charset="0"/>
            </a:endParaRPr>
          </a:p>
        </p:txBody>
      </p:sp>
      <p:sp>
        <p:nvSpPr>
          <p:cNvPr id="16" name="CasellaDiTesto 15">
            <a:extLst>
              <a:ext uri="{FF2B5EF4-FFF2-40B4-BE49-F238E27FC236}">
                <a16:creationId xmlns:a16="http://schemas.microsoft.com/office/drawing/2014/main" id="{81F4C686-AEEF-A244-FD0E-7BEEB28E66D1}"/>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3" name="Immagine 2">
            <a:extLst>
              <a:ext uri="{FF2B5EF4-FFF2-40B4-BE49-F238E27FC236}">
                <a16:creationId xmlns:a16="http://schemas.microsoft.com/office/drawing/2014/main" id="{4786F657-AB49-51B2-F1B2-FA329564FD36}"/>
              </a:ext>
            </a:extLst>
          </p:cNvPr>
          <p:cNvPicPr>
            <a:picLocks noChangeAspect="1"/>
          </p:cNvPicPr>
          <p:nvPr/>
        </p:nvPicPr>
        <p:blipFill>
          <a:blip r:embed="rId2"/>
          <a:stretch>
            <a:fillRect/>
          </a:stretch>
        </p:blipFill>
        <p:spPr>
          <a:xfrm>
            <a:off x="5448740" y="1357870"/>
            <a:ext cx="6624920" cy="3240000"/>
          </a:xfrm>
          <a:prstGeom prst="rect">
            <a:avLst/>
          </a:prstGeom>
        </p:spPr>
      </p:pic>
      <p:cxnSp>
        <p:nvCxnSpPr>
          <p:cNvPr id="14" name="Connettore diritto 13">
            <a:extLst>
              <a:ext uri="{FF2B5EF4-FFF2-40B4-BE49-F238E27FC236}">
                <a16:creationId xmlns:a16="http://schemas.microsoft.com/office/drawing/2014/main" id="{C9FEA29D-EAE4-CF71-29D8-23888CD6F0B7}"/>
              </a:ext>
            </a:extLst>
          </p:cNvPr>
          <p:cNvCxnSpPr>
            <a:cxnSpLocks/>
          </p:cNvCxnSpPr>
          <p:nvPr/>
        </p:nvCxnSpPr>
        <p:spPr>
          <a:xfrm flipH="1">
            <a:off x="9014559" y="3838575"/>
            <a:ext cx="2320191" cy="1809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magine 9">
            <a:extLst>
              <a:ext uri="{FF2B5EF4-FFF2-40B4-BE49-F238E27FC236}">
                <a16:creationId xmlns:a16="http://schemas.microsoft.com/office/drawing/2014/main" id="{4EFCA71D-F929-6761-9D13-F46FD4C9C773}"/>
              </a:ext>
            </a:extLst>
          </p:cNvPr>
          <p:cNvPicPr>
            <a:picLocks noChangeAspect="1"/>
          </p:cNvPicPr>
          <p:nvPr/>
        </p:nvPicPr>
        <p:blipFill>
          <a:blip r:embed="rId3"/>
          <a:stretch>
            <a:fillRect/>
          </a:stretch>
        </p:blipFill>
        <p:spPr>
          <a:xfrm>
            <a:off x="6596902" y="4883482"/>
            <a:ext cx="2598645" cy="1813717"/>
          </a:xfrm>
          <a:prstGeom prst="rect">
            <a:avLst/>
          </a:prstGeom>
          <a:ln>
            <a:solidFill>
              <a:schemeClr val="tx1"/>
            </a:solidFill>
          </a:ln>
        </p:spPr>
      </p:pic>
      <p:sp>
        <p:nvSpPr>
          <p:cNvPr id="6" name="Ovale 5">
            <a:extLst>
              <a:ext uri="{FF2B5EF4-FFF2-40B4-BE49-F238E27FC236}">
                <a16:creationId xmlns:a16="http://schemas.microsoft.com/office/drawing/2014/main" id="{9F4A4E20-1FD4-7FFC-2AA0-EE39BAE58CE8}"/>
              </a:ext>
            </a:extLst>
          </p:cNvPr>
          <p:cNvSpPr/>
          <p:nvPr/>
        </p:nvSpPr>
        <p:spPr>
          <a:xfrm>
            <a:off x="8719284" y="5670377"/>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4</a:t>
            </a:r>
            <a:endParaRPr lang="it-IT" sz="1400" b="1" dirty="0">
              <a:solidFill>
                <a:schemeClr val="bg1"/>
              </a:solidFill>
            </a:endParaRPr>
          </a:p>
        </p:txBody>
      </p:sp>
      <p:sp>
        <p:nvSpPr>
          <p:cNvPr id="11" name="Ovale 10">
            <a:extLst>
              <a:ext uri="{FF2B5EF4-FFF2-40B4-BE49-F238E27FC236}">
                <a16:creationId xmlns:a16="http://schemas.microsoft.com/office/drawing/2014/main" id="{FA1DD28D-F13D-E8E5-A0AB-9F13BDBDBF51}"/>
              </a:ext>
            </a:extLst>
          </p:cNvPr>
          <p:cNvSpPr/>
          <p:nvPr/>
        </p:nvSpPr>
        <p:spPr>
          <a:xfrm>
            <a:off x="1175484" y="2818947"/>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4</a:t>
            </a:r>
            <a:endParaRPr lang="it-IT" sz="1400" b="1" dirty="0">
              <a:solidFill>
                <a:schemeClr val="bg1"/>
              </a:solidFill>
            </a:endParaRPr>
          </a:p>
        </p:txBody>
      </p:sp>
    </p:spTree>
    <p:extLst>
      <p:ext uri="{BB962C8B-B14F-4D97-AF65-F5344CB8AC3E}">
        <p14:creationId xmlns:p14="http://schemas.microsoft.com/office/powerpoint/2010/main" val="14503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Ricerca Certificato – Modifica Certificato 11/11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366479"/>
            <a:ext cx="4994734" cy="2644250"/>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Per i certificati emessi fuori dalla Regione Campania e successivamente caricati sul Sistema di Gestione delle Malattie Rare, oltre alle azioni di Visualizzazione del Certificato e Cronologia, è disponibile un’ulteriore azione:</a:t>
            </a:r>
          </a:p>
          <a:p>
            <a:pPr>
              <a:lnSpc>
                <a:spcPct val="150000"/>
              </a:lnSpc>
            </a:pPr>
            <a:endParaRPr lang="it-IT" sz="1400" dirty="0">
              <a:solidFill>
                <a:srgbClr val="000000"/>
              </a:solidFill>
              <a:ea typeface="Times New Roman" panose="02020603050405020304" pitchFamily="18" charset="0"/>
              <a:cs typeface="Calibri" panose="020F0502020204030204" pitchFamily="34" charset="0"/>
            </a:endParaRPr>
          </a:p>
          <a:p>
            <a:pPr>
              <a:lnSpc>
                <a:spcPct val="150000"/>
              </a:lnSpc>
            </a:pPr>
            <a:r>
              <a:rPr lang="it-IT" sz="1400" b="1" dirty="0">
                <a:cs typeface="Calibri" panose="020F0502020204030204" pitchFamily="34" charset="0"/>
              </a:rPr>
              <a:t>4. Modifica Certificato</a:t>
            </a:r>
            <a:r>
              <a:rPr lang="it-IT" sz="1400" b="1" dirty="0">
                <a:ea typeface="Times New Roman" panose="02020603050405020304" pitchFamily="18" charset="0"/>
                <a:cs typeface="Calibri" panose="020F0502020204030204" pitchFamily="34" charset="0"/>
              </a:rPr>
              <a:t>: </a:t>
            </a:r>
            <a:r>
              <a:rPr lang="it-IT" sz="1400" dirty="0">
                <a:solidFill>
                  <a:srgbClr val="000000"/>
                </a:solidFill>
                <a:cs typeface="Calibri" panose="020F0502020204030204" pitchFamily="34" charset="0"/>
              </a:rPr>
              <a:t>attraverso cui l’utente abilitato può modificare i campi del certificato caricato; scaricare l’informativa ed in ultimo salvare le modifiche con il pulsante relativo.</a:t>
            </a:r>
            <a:endParaRPr lang="it-IT" sz="1400" dirty="0">
              <a:solidFill>
                <a:srgbClr val="000000"/>
              </a:solidFill>
              <a:ea typeface="Times New Roman" panose="02020603050405020304" pitchFamily="18" charset="0"/>
              <a:cs typeface="Calibri" panose="020F0502020204030204" pitchFamily="34" charset="0"/>
            </a:endParaRPr>
          </a:p>
        </p:txBody>
      </p:sp>
      <p:sp>
        <p:nvSpPr>
          <p:cNvPr id="16" name="CasellaDiTesto 15">
            <a:extLst>
              <a:ext uri="{FF2B5EF4-FFF2-40B4-BE49-F238E27FC236}">
                <a16:creationId xmlns:a16="http://schemas.microsoft.com/office/drawing/2014/main" id="{81F4C686-AEEF-A244-FD0E-7BEEB28E66D1}"/>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
        <p:nvSpPr>
          <p:cNvPr id="11" name="Ovale 10">
            <a:extLst>
              <a:ext uri="{FF2B5EF4-FFF2-40B4-BE49-F238E27FC236}">
                <a16:creationId xmlns:a16="http://schemas.microsoft.com/office/drawing/2014/main" id="{FA1DD28D-F13D-E8E5-A0AB-9F13BDBDBF51}"/>
              </a:ext>
            </a:extLst>
          </p:cNvPr>
          <p:cNvSpPr/>
          <p:nvPr/>
        </p:nvSpPr>
        <p:spPr>
          <a:xfrm>
            <a:off x="1175484" y="2818947"/>
            <a:ext cx="295275" cy="291418"/>
          </a:xfrm>
          <a:prstGeom prst="ellipse">
            <a:avLst/>
          </a:prstGeom>
          <a:solidFill>
            <a:schemeClr val="accent1">
              <a:lumMod val="75000"/>
            </a:schemeClr>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rPr>
              <a:t>4</a:t>
            </a:r>
            <a:endParaRPr lang="it-IT" sz="1400" b="1" dirty="0">
              <a:solidFill>
                <a:schemeClr val="bg1"/>
              </a:solidFill>
            </a:endParaRPr>
          </a:p>
        </p:txBody>
      </p:sp>
      <p:pic>
        <p:nvPicPr>
          <p:cNvPr id="4" name="Immagine 3">
            <a:extLst>
              <a:ext uri="{FF2B5EF4-FFF2-40B4-BE49-F238E27FC236}">
                <a16:creationId xmlns:a16="http://schemas.microsoft.com/office/drawing/2014/main" id="{85F3B789-03DF-242B-4E4B-7801703A341A}"/>
              </a:ext>
            </a:extLst>
          </p:cNvPr>
          <p:cNvPicPr>
            <a:picLocks noChangeAspect="1"/>
          </p:cNvPicPr>
          <p:nvPr/>
        </p:nvPicPr>
        <p:blipFill>
          <a:blip r:embed="rId2"/>
          <a:stretch>
            <a:fillRect/>
          </a:stretch>
        </p:blipFill>
        <p:spPr>
          <a:xfrm>
            <a:off x="5436893" y="1376004"/>
            <a:ext cx="6667524" cy="3240000"/>
          </a:xfrm>
          <a:prstGeom prst="rect">
            <a:avLst/>
          </a:prstGeom>
          <a:ln>
            <a:solidFill>
              <a:schemeClr val="tx1"/>
            </a:solidFill>
          </a:ln>
        </p:spPr>
      </p:pic>
    </p:spTree>
    <p:extLst>
      <p:ext uri="{BB962C8B-B14F-4D97-AF65-F5344CB8AC3E}">
        <p14:creationId xmlns:p14="http://schemas.microsoft.com/office/powerpoint/2010/main" val="139802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51F12A8-1833-E463-7A2C-89E812F506D9}"/>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02 - Diagramma di Flusso e Profili Coinvolti 1/3 </a:t>
            </a:r>
          </a:p>
        </p:txBody>
      </p:sp>
      <p:sp>
        <p:nvSpPr>
          <p:cNvPr id="5" name="Rettangolo 4">
            <a:extLst>
              <a:ext uri="{FF2B5EF4-FFF2-40B4-BE49-F238E27FC236}">
                <a16:creationId xmlns:a16="http://schemas.microsoft.com/office/drawing/2014/main" id="{C8D09CA5-B4BE-467A-85C9-5615E348E56B}"/>
              </a:ext>
            </a:extLst>
          </p:cNvPr>
          <p:cNvSpPr/>
          <p:nvPr/>
        </p:nvSpPr>
        <p:spPr>
          <a:xfrm>
            <a:off x="351819" y="1419224"/>
            <a:ext cx="4105881" cy="4906407"/>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Le Figure hanno l'obiettivo di descrivere il flusso del processo di Emissione di un Certificato. Nella prima figura è stato rappresentato il flusso di lavoro per un Assistito che ha ricevuto Assistenza territoriale nella Regione Campania, necessario per l'ottenimento del Certificato di Esenzione; nella seconda figura è stato rappresentato il flusso di lavoro per un Assistito il cui Certificato di Diagnosi è stato emesso fuori dalla Regione Campania, necessario per l'ottenimento del Certificato di Esenzione. </a:t>
            </a:r>
            <a:br>
              <a:rPr lang="it-IT" sz="1400" dirty="0">
                <a:ea typeface="Times New Roman" panose="02020603050405020304" pitchFamily="18" charset="0"/>
                <a:cs typeface="Calibri" panose="020F0502020204030204" pitchFamily="34" charset="0"/>
              </a:rPr>
            </a:b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Si distinguono tre blocchi e si pone l'attenzione sul blocco centrale, in quanto rappresenta il flusso di lavoro all'interno della piattaforma del Sistema di Gestione delle Malattie Rare.</a:t>
            </a:r>
          </a:p>
        </p:txBody>
      </p:sp>
      <p:pic>
        <p:nvPicPr>
          <p:cNvPr id="6" name="Immagine 5">
            <a:extLst>
              <a:ext uri="{FF2B5EF4-FFF2-40B4-BE49-F238E27FC236}">
                <a16:creationId xmlns:a16="http://schemas.microsoft.com/office/drawing/2014/main" id="{31F3B043-F019-CF7A-B9D5-610223A8B171}"/>
              </a:ext>
            </a:extLst>
          </p:cNvPr>
          <p:cNvPicPr>
            <a:picLocks noChangeAspect="1"/>
          </p:cNvPicPr>
          <p:nvPr/>
        </p:nvPicPr>
        <p:blipFill>
          <a:blip r:embed="rId2"/>
          <a:stretch>
            <a:fillRect/>
          </a:stretch>
        </p:blipFill>
        <p:spPr>
          <a:xfrm>
            <a:off x="4848227" y="1718124"/>
            <a:ext cx="7220244" cy="4250797"/>
          </a:xfrm>
          <a:prstGeom prst="rect">
            <a:avLst/>
          </a:prstGeom>
          <a:ln>
            <a:solidFill>
              <a:schemeClr val="accent1">
                <a:lumMod val="60000"/>
                <a:lumOff val="40000"/>
              </a:schemeClr>
            </a:solidFill>
          </a:ln>
        </p:spPr>
      </p:pic>
      <p:cxnSp>
        <p:nvCxnSpPr>
          <p:cNvPr id="7" name="Connettore diritto 6">
            <a:extLst>
              <a:ext uri="{FF2B5EF4-FFF2-40B4-BE49-F238E27FC236}">
                <a16:creationId xmlns:a16="http://schemas.microsoft.com/office/drawing/2014/main" id="{6116A5BA-3295-2123-51C0-523DA3B15C79}"/>
              </a:ext>
            </a:extLst>
          </p:cNvPr>
          <p:cNvCxnSpPr>
            <a:cxnSpLocks/>
          </p:cNvCxnSpPr>
          <p:nvPr/>
        </p:nvCxnSpPr>
        <p:spPr>
          <a:xfrm>
            <a:off x="4638675" y="1419224"/>
            <a:ext cx="0" cy="49064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DA9D5EB9-E1AB-C565-C3B1-C13288FE70FF}"/>
              </a:ext>
            </a:extLst>
          </p:cNvPr>
          <p:cNvSpPr/>
          <p:nvPr/>
        </p:nvSpPr>
        <p:spPr>
          <a:xfrm>
            <a:off x="280256" y="913514"/>
            <a:ext cx="7230624" cy="769441"/>
          </a:xfrm>
          <a:prstGeom prst="rect">
            <a:avLst/>
          </a:prstGeom>
        </p:spPr>
        <p:txBody>
          <a:bodyPr wrap="square">
            <a:spAutoFit/>
          </a:bodyPr>
          <a:lstStyle/>
          <a:p>
            <a:r>
              <a:rPr lang="it-IT" sz="2400" b="1" dirty="0">
                <a:solidFill>
                  <a:srgbClr val="003D6A"/>
                </a:solidFill>
              </a:rPr>
              <a:t>Workflow Emissione</a:t>
            </a:r>
            <a:endParaRPr lang="en-GB" sz="2400" b="1" dirty="0">
              <a:solidFill>
                <a:srgbClr val="003D6A"/>
              </a:solidFill>
            </a:endParaRPr>
          </a:p>
          <a:p>
            <a:endParaRPr lang="en-GB" sz="2000" b="1" dirty="0">
              <a:solidFill>
                <a:srgbClr val="003D6A"/>
              </a:solidFill>
            </a:endParaRPr>
          </a:p>
        </p:txBody>
      </p:sp>
    </p:spTree>
    <p:extLst>
      <p:ext uri="{BB962C8B-B14F-4D97-AF65-F5344CB8AC3E}">
        <p14:creationId xmlns:p14="http://schemas.microsoft.com/office/powerpoint/2010/main" val="906376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Scadenzario Certificato 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490640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Questa funzionalità offre al referente aziendale la possibilità di monitorare i certificati </a:t>
            </a:r>
            <a:r>
              <a:rPr lang="it-IT" sz="1400" b="1" dirty="0">
                <a:solidFill>
                  <a:sysClr val="windowText" lastClr="000000"/>
                </a:solidFill>
                <a:cs typeface="Calibri" panose="020F0502020204030204" pitchFamily="34" charset="0"/>
              </a:rPr>
              <a:t>IN</a:t>
            </a:r>
            <a:r>
              <a:rPr lang="it-IT" sz="1400" dirty="0">
                <a:solidFill>
                  <a:sysClr val="windowText" lastClr="000000"/>
                </a:solidFill>
                <a:cs typeface="Calibri" panose="020F0502020204030204" pitchFamily="34" charset="0"/>
              </a:rPr>
              <a:t> </a:t>
            </a:r>
            <a:r>
              <a:rPr lang="it-IT" sz="1400" b="1" dirty="0">
                <a:solidFill>
                  <a:sysClr val="windowText" lastClr="000000"/>
                </a:solidFill>
                <a:cs typeface="Calibri" panose="020F0502020204030204" pitchFamily="34" charset="0"/>
              </a:rPr>
              <a:t>SCADENZA </a:t>
            </a:r>
            <a:r>
              <a:rPr lang="it-IT" sz="1400" dirty="0">
                <a:solidFill>
                  <a:sysClr val="windowText" lastClr="000000"/>
                </a:solidFill>
                <a:cs typeface="Calibri" panose="020F0502020204030204" pitchFamily="34" charset="0"/>
              </a:rPr>
              <a:t>o già </a:t>
            </a:r>
            <a:r>
              <a:rPr lang="it-IT" sz="1400" b="1" dirty="0">
                <a:solidFill>
                  <a:sysClr val="windowText" lastClr="000000"/>
                </a:solidFill>
                <a:cs typeface="Calibri" panose="020F0502020204030204" pitchFamily="34" charset="0"/>
              </a:rPr>
              <a:t>SCADUTI</a:t>
            </a:r>
            <a:r>
              <a:rPr lang="it-IT" sz="1400" dirty="0">
                <a:solidFill>
                  <a:sysClr val="windowText" lastClr="000000"/>
                </a:solidFill>
                <a:cs typeface="Calibri" panose="020F0502020204030204" pitchFamily="34" charset="0"/>
              </a:rPr>
              <a:t>.</a:t>
            </a:r>
          </a:p>
          <a:p>
            <a:pPr>
              <a:lnSpc>
                <a:spcPct val="150000"/>
              </a:lnSpc>
            </a:pPr>
            <a:r>
              <a:rPr lang="it-IT" sz="1400" dirty="0">
                <a:solidFill>
                  <a:sysClr val="windowText" lastClr="000000"/>
                </a:solidFill>
                <a:cs typeface="Calibri" panose="020F0502020204030204" pitchFamily="34" charset="0"/>
              </a:rPr>
              <a:t>Per facilitare la ricerca, utilizzare almeno uno o più dei filtri presenti nell’interfaccia in oggetto:</a:t>
            </a:r>
          </a:p>
          <a:p>
            <a:pPr marL="285750" indent="-285750">
              <a:lnSpc>
                <a:spcPct val="150000"/>
              </a:lnSpc>
              <a:buFont typeface="Courier New" panose="02070309020205020404" pitchFamily="49" charset="0"/>
              <a:buChar char="o"/>
            </a:pPr>
            <a:r>
              <a:rPr lang="it-IT" sz="1400" b="1" dirty="0">
                <a:solidFill>
                  <a:srgbClr val="012B51"/>
                </a:solidFill>
                <a:cs typeface="Calibri" panose="020F0502020204030204" pitchFamily="34" charset="0"/>
              </a:rPr>
              <a:t>Codice Fiscale/STP/ENI</a:t>
            </a:r>
            <a:r>
              <a:rPr lang="it-IT" sz="1400" dirty="0">
                <a:solidFill>
                  <a:sysClr val="windowText" lastClr="000000"/>
                </a:solidFill>
                <a:cs typeface="Calibri" panose="020F0502020204030204" pitchFamily="34" charset="0"/>
              </a:rPr>
              <a:t>: inserire il codice fiscale o un suo analogo relativo all'assistito interessato</a:t>
            </a:r>
          </a:p>
          <a:p>
            <a:pPr marL="285750" indent="-285750">
              <a:lnSpc>
                <a:spcPct val="150000"/>
              </a:lnSpc>
              <a:buFont typeface="Courier New" panose="02070309020205020404" pitchFamily="49" charset="0"/>
              <a:buChar char="o"/>
            </a:pPr>
            <a:r>
              <a:rPr lang="it-IT" sz="1400" b="1" dirty="0">
                <a:solidFill>
                  <a:srgbClr val="012B51"/>
                </a:solidFill>
                <a:cs typeface="Calibri" panose="020F0502020204030204" pitchFamily="34" charset="0"/>
              </a:rPr>
              <a:t>Malattia</a:t>
            </a:r>
            <a:r>
              <a:rPr lang="it-IT" sz="1400" dirty="0">
                <a:solidFill>
                  <a:sysClr val="windowText" lastClr="000000"/>
                </a:solidFill>
                <a:cs typeface="Calibri" panose="020F0502020204030204" pitchFamily="34" charset="0"/>
              </a:rPr>
              <a:t>: inserire almeno 5 caratteri della malattia interessata</a:t>
            </a:r>
          </a:p>
          <a:p>
            <a:pPr marL="285750" indent="-285750">
              <a:lnSpc>
                <a:spcPct val="150000"/>
              </a:lnSpc>
              <a:buFont typeface="Courier New" panose="02070309020205020404" pitchFamily="49" charset="0"/>
              <a:buChar char="o"/>
            </a:pPr>
            <a:r>
              <a:rPr lang="it-IT" sz="1400" b="1" dirty="0">
                <a:solidFill>
                  <a:srgbClr val="012B51"/>
                </a:solidFill>
                <a:cs typeface="Calibri" panose="020F0502020204030204" pitchFamily="34" charset="0"/>
              </a:rPr>
              <a:t>Emesso fuori regione</a:t>
            </a:r>
            <a:r>
              <a:rPr lang="it-IT" sz="1400" dirty="0">
                <a:solidFill>
                  <a:sysClr val="windowText" lastClr="000000"/>
                </a:solidFill>
                <a:cs typeface="Calibri" panose="020F0502020204030204" pitchFamily="34" charset="0"/>
              </a:rPr>
              <a:t>: si seleziona ‘</a:t>
            </a:r>
            <a:r>
              <a:rPr lang="it-IT" sz="1400" b="1" dirty="0">
                <a:solidFill>
                  <a:sysClr val="windowText" lastClr="000000"/>
                </a:solidFill>
                <a:cs typeface="Calibri" panose="020F0502020204030204" pitchFamily="34" charset="0"/>
              </a:rPr>
              <a:t>Si</a:t>
            </a:r>
            <a:r>
              <a:rPr lang="it-IT" sz="1400" dirty="0">
                <a:solidFill>
                  <a:sysClr val="windowText" lastClr="000000"/>
                </a:solidFill>
                <a:cs typeface="Calibri" panose="020F0502020204030204" pitchFamily="34" charset="0"/>
              </a:rPr>
              <a:t>’ se si vogliono monitorare certificati emessi fuori regione, altrimenti ‘</a:t>
            </a:r>
            <a:r>
              <a:rPr lang="it-IT" sz="1400" b="1" dirty="0">
                <a:solidFill>
                  <a:sysClr val="windowText" lastClr="000000"/>
                </a:solidFill>
                <a:cs typeface="Calibri" panose="020F0502020204030204" pitchFamily="34" charset="0"/>
              </a:rPr>
              <a:t>No</a:t>
            </a:r>
            <a:r>
              <a:rPr lang="it-IT" sz="1400" dirty="0">
                <a:solidFill>
                  <a:sysClr val="windowText" lastClr="000000"/>
                </a:solidFill>
                <a:cs typeface="Calibri" panose="020F0502020204030204" pitchFamily="34" charset="0"/>
              </a:rPr>
              <a:t>’</a:t>
            </a:r>
          </a:p>
          <a:p>
            <a:pPr marL="285750" indent="-285750">
              <a:lnSpc>
                <a:spcPct val="150000"/>
              </a:lnSpc>
              <a:buFont typeface="Courier New" panose="02070309020205020404" pitchFamily="49" charset="0"/>
              <a:buChar char="o"/>
            </a:pPr>
            <a:r>
              <a:rPr lang="it-IT" sz="1400" b="1" dirty="0">
                <a:solidFill>
                  <a:srgbClr val="012B51"/>
                </a:solidFill>
                <a:cs typeface="Calibri" panose="020F0502020204030204" pitchFamily="34" charset="0"/>
              </a:rPr>
              <a:t>Scadenza</a:t>
            </a:r>
            <a:r>
              <a:rPr lang="it-IT" sz="1400" dirty="0">
                <a:solidFill>
                  <a:sysClr val="windowText" lastClr="000000"/>
                </a:solidFill>
                <a:cs typeface="Calibri" panose="020F0502020204030204" pitchFamily="34" charset="0"/>
              </a:rPr>
              <a:t>: si seleziona mediante un menù a tendina se si intende ricercare certificati in scadenza o già scaduti</a:t>
            </a:r>
          </a:p>
          <a:p>
            <a:pPr marL="285750" indent="-285750">
              <a:lnSpc>
                <a:spcPct val="150000"/>
              </a:lnSpc>
              <a:buFont typeface="Courier New" panose="02070309020205020404" pitchFamily="49" charset="0"/>
              <a:buChar char="o"/>
            </a:pPr>
            <a:r>
              <a:rPr lang="it-IT" sz="1400" b="1" dirty="0">
                <a:solidFill>
                  <a:srgbClr val="012B51"/>
                </a:solidFill>
                <a:cs typeface="Calibri" panose="020F0502020204030204" pitchFamily="34" charset="0"/>
              </a:rPr>
              <a:t>Giorni alla scadenza</a:t>
            </a:r>
            <a:r>
              <a:rPr lang="it-IT" sz="1400" dirty="0">
                <a:solidFill>
                  <a:sysClr val="windowText" lastClr="000000"/>
                </a:solidFill>
                <a:cs typeface="Calibri" panose="020F0502020204030204" pitchFamily="34" charset="0"/>
              </a:rPr>
              <a:t>: inserire i giorni rimanenti alla scadenza del certificato</a:t>
            </a:r>
          </a:p>
          <a:p>
            <a:pPr>
              <a:lnSpc>
                <a:spcPct val="150000"/>
              </a:lnSpc>
            </a:pPr>
            <a:r>
              <a:rPr lang="it-IT" sz="1400" dirty="0">
                <a:solidFill>
                  <a:sysClr val="windowText" lastClr="000000"/>
                </a:solidFill>
                <a:cs typeface="Calibri" panose="020F0502020204030204" pitchFamily="34" charset="0"/>
              </a:rPr>
              <a:t>Sarà così possibile avviare la ricerca utilizzando il bottone </a:t>
            </a:r>
            <a:r>
              <a:rPr lang="it-IT" sz="1400" b="1" dirty="0">
                <a:solidFill>
                  <a:srgbClr val="012B51"/>
                </a:solidFill>
                <a:cs typeface="Calibri" panose="020F0502020204030204" pitchFamily="34" charset="0"/>
              </a:rPr>
              <a:t>'Cerca</a:t>
            </a:r>
            <a:r>
              <a:rPr lang="it-IT" sz="1400" dirty="0">
                <a:solidFill>
                  <a:sysClr val="windowText" lastClr="000000"/>
                </a:solidFill>
                <a:cs typeface="Calibri" panose="020F0502020204030204" pitchFamily="34" charset="0"/>
              </a:rPr>
              <a:t>'. In alternativa, è possibile annullare il processo mediante </a:t>
            </a:r>
            <a:r>
              <a:rPr lang="it-IT" sz="1400" b="1" dirty="0">
                <a:solidFill>
                  <a:srgbClr val="C00000"/>
                </a:solidFill>
                <a:cs typeface="Calibri" panose="020F0502020204030204" pitchFamily="34" charset="0"/>
              </a:rPr>
              <a:t>'Annulla</a:t>
            </a:r>
            <a:r>
              <a:rPr lang="it-IT" sz="1400" dirty="0">
                <a:solidFill>
                  <a:sysClr val="windowText" lastClr="000000"/>
                </a:solidFill>
                <a:cs typeface="Calibri" panose="020F0502020204030204" pitchFamily="34" charset="0"/>
              </a:rPr>
              <a:t>'.</a:t>
            </a:r>
          </a:p>
        </p:txBody>
      </p:sp>
      <p:pic>
        <p:nvPicPr>
          <p:cNvPr id="4" name="Immagine 3">
            <a:extLst>
              <a:ext uri="{FF2B5EF4-FFF2-40B4-BE49-F238E27FC236}">
                <a16:creationId xmlns:a16="http://schemas.microsoft.com/office/drawing/2014/main" id="{8355019F-C6BE-ACD6-93B6-EE0637E98C78}"/>
              </a:ext>
            </a:extLst>
          </p:cNvPr>
          <p:cNvPicPr>
            <a:picLocks noChangeAspect="1"/>
          </p:cNvPicPr>
          <p:nvPr/>
        </p:nvPicPr>
        <p:blipFill>
          <a:blip r:embed="rId2"/>
          <a:stretch>
            <a:fillRect/>
          </a:stretch>
        </p:blipFill>
        <p:spPr>
          <a:xfrm>
            <a:off x="5477728" y="1471254"/>
            <a:ext cx="6618020" cy="3240000"/>
          </a:xfrm>
          <a:prstGeom prst="rect">
            <a:avLst/>
          </a:prstGeom>
        </p:spPr>
      </p:pic>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spTree>
    <p:extLst>
      <p:ext uri="{BB962C8B-B14F-4D97-AF65-F5344CB8AC3E}">
        <p14:creationId xmlns:p14="http://schemas.microsoft.com/office/powerpoint/2010/main" val="2786221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Esporta Certificati Pregressi 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393691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L’operatore, mediante l’interfaccia web resa disponibile dalla funzionalità in oggetto, inserisce le seguenti informazioni di input:</a:t>
            </a:r>
          </a:p>
          <a:p>
            <a:pPr marL="285750" indent="-285750">
              <a:lnSpc>
                <a:spcPct val="150000"/>
              </a:lnSpc>
              <a:buFont typeface="Courier New" panose="02070309020205020404" pitchFamily="49" charset="0"/>
              <a:buChar char="o"/>
            </a:pPr>
            <a:r>
              <a:rPr lang="it-IT" sz="1400" b="1" dirty="0">
                <a:solidFill>
                  <a:srgbClr val="003D6A"/>
                </a:solidFill>
                <a:cs typeface="Calibri" panose="020F0502020204030204" pitchFamily="34" charset="0"/>
              </a:rPr>
              <a:t>Periodo: </a:t>
            </a:r>
            <a:r>
              <a:rPr lang="it-IT" sz="1400" dirty="0">
                <a:cs typeface="Calibri" panose="020F0502020204030204" pitchFamily="34" charset="0"/>
              </a:rPr>
              <a:t>s</a:t>
            </a:r>
            <a:r>
              <a:rPr lang="it-IT" sz="1400" dirty="0">
                <a:solidFill>
                  <a:sysClr val="windowText" lastClr="000000"/>
                </a:solidFill>
                <a:cs typeface="Calibri" panose="020F0502020204030204" pitchFamily="34" charset="0"/>
              </a:rPr>
              <a:t>pecificare il periodo desiderato indicando la data di inizio (Giorno-Mese-Anno) e la data di fine (Giorno-Mese-Anno).</a:t>
            </a:r>
          </a:p>
          <a:p>
            <a:pPr>
              <a:lnSpc>
                <a:spcPct val="150000"/>
              </a:lnSpc>
            </a:pPr>
            <a:r>
              <a:rPr lang="it-IT" sz="1400" dirty="0">
                <a:solidFill>
                  <a:sysClr val="windowText" lastClr="000000"/>
                </a:solidFill>
                <a:cs typeface="Calibri" panose="020F0502020204030204" pitchFamily="34" charset="0"/>
              </a:rPr>
              <a:t>Dopo aver inserito le informazioni di input, l'operatore può avviare il processo di esportazione dei certificati utilizzando il pulsante </a:t>
            </a:r>
            <a:r>
              <a:rPr lang="it-IT" sz="1400" b="1" dirty="0">
                <a:solidFill>
                  <a:srgbClr val="00B050"/>
                </a:solidFill>
                <a:cs typeface="Calibri" panose="020F0502020204030204" pitchFamily="34" charset="0"/>
              </a:rPr>
              <a:t>‘Esporta’</a:t>
            </a:r>
            <a:r>
              <a:rPr lang="it-IT" sz="1400" dirty="0">
                <a:solidFill>
                  <a:sysClr val="windowText" lastClr="000000"/>
                </a:solidFill>
                <a:cs typeface="Calibri" panose="020F0502020204030204" pitchFamily="34" charset="0"/>
              </a:rPr>
              <a:t>.</a:t>
            </a:r>
            <a:br>
              <a:rPr lang="it-IT" sz="1400" dirty="0">
                <a:solidFill>
                  <a:sysClr val="windowText" lastClr="000000"/>
                </a:solidFill>
                <a:cs typeface="Calibri" panose="020F0502020204030204" pitchFamily="34" charset="0"/>
              </a:rPr>
            </a:br>
            <a:br>
              <a:rPr lang="it-IT" sz="1400" dirty="0">
                <a:solidFill>
                  <a:sysClr val="windowText" lastClr="000000"/>
                </a:solidFill>
                <a:cs typeface="Calibri" panose="020F0502020204030204" pitchFamily="34" charset="0"/>
              </a:rPr>
            </a:br>
            <a:r>
              <a:rPr lang="it-IT" sz="1400" dirty="0">
                <a:solidFill>
                  <a:sysClr val="windowText" lastClr="000000"/>
                </a:solidFill>
                <a:cs typeface="Calibri" panose="020F0502020204030204" pitchFamily="34" charset="0"/>
              </a:rPr>
              <a:t>L'estrazione consente di visualizzare, mediante un report, i certificati relativi al periodo antecedente l’utilizzo del vecchio Registro.</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11" name="Immagine 10">
            <a:extLst>
              <a:ext uri="{FF2B5EF4-FFF2-40B4-BE49-F238E27FC236}">
                <a16:creationId xmlns:a16="http://schemas.microsoft.com/office/drawing/2014/main" id="{50375F09-5E6D-9E74-3E4B-5A5CA938B96D}"/>
              </a:ext>
            </a:extLst>
          </p:cNvPr>
          <p:cNvPicPr>
            <a:picLocks noChangeAspect="1"/>
          </p:cNvPicPr>
          <p:nvPr/>
        </p:nvPicPr>
        <p:blipFill>
          <a:blip r:embed="rId2"/>
          <a:stretch>
            <a:fillRect/>
          </a:stretch>
        </p:blipFill>
        <p:spPr>
          <a:xfrm>
            <a:off x="5460121" y="1461729"/>
            <a:ext cx="6646154" cy="3240000"/>
          </a:xfrm>
          <a:prstGeom prst="rect">
            <a:avLst/>
          </a:prstGeom>
        </p:spPr>
      </p:pic>
    </p:spTree>
    <p:extLst>
      <p:ext uri="{BB962C8B-B14F-4D97-AF65-F5344CB8AC3E}">
        <p14:creationId xmlns:p14="http://schemas.microsoft.com/office/powerpoint/2010/main" val="17179646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Esporta Certificati Anomali 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4260077"/>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L’operatore, mediante l’interfaccia web resa disponibile dalla funzionalità in oggetto, inserisce le seguenti informazioni di input:</a:t>
            </a:r>
          </a:p>
          <a:p>
            <a:pPr marL="285750" indent="-285750">
              <a:lnSpc>
                <a:spcPct val="150000"/>
              </a:lnSpc>
              <a:buFont typeface="Courier New" panose="02070309020205020404" pitchFamily="49" charset="0"/>
              <a:buChar char="o"/>
            </a:pPr>
            <a:r>
              <a:rPr lang="it-IT" sz="1400" b="1" dirty="0">
                <a:solidFill>
                  <a:srgbClr val="003D6A"/>
                </a:solidFill>
                <a:cs typeface="Calibri" panose="020F0502020204030204" pitchFamily="34" charset="0"/>
              </a:rPr>
              <a:t>Periodo: </a:t>
            </a:r>
            <a:r>
              <a:rPr lang="it-IT" sz="1400" dirty="0">
                <a:cs typeface="Calibri" panose="020F0502020204030204" pitchFamily="34" charset="0"/>
              </a:rPr>
              <a:t>s</a:t>
            </a:r>
            <a:r>
              <a:rPr lang="it-IT" sz="1400" dirty="0">
                <a:solidFill>
                  <a:sysClr val="windowText" lastClr="000000"/>
                </a:solidFill>
                <a:cs typeface="Calibri" panose="020F0502020204030204" pitchFamily="34" charset="0"/>
              </a:rPr>
              <a:t>pecificare il periodo desiderato indicando la data di inizio (Giorno-Mese-Anno) e la data di fine (Giorno-Mese-Anno).</a:t>
            </a:r>
          </a:p>
          <a:p>
            <a:pPr>
              <a:lnSpc>
                <a:spcPct val="150000"/>
              </a:lnSpc>
            </a:pPr>
            <a:r>
              <a:rPr lang="it-IT" sz="1400" dirty="0">
                <a:solidFill>
                  <a:sysClr val="windowText" lastClr="000000"/>
                </a:solidFill>
                <a:cs typeface="Calibri" panose="020F0502020204030204" pitchFamily="34" charset="0"/>
              </a:rPr>
              <a:t>Dopo aver inserito le informazioni di input, l'operatore può avviare il processo di esportazione dei certificati utilizzando il pulsante </a:t>
            </a:r>
            <a:r>
              <a:rPr lang="it-IT" sz="1400" b="1" dirty="0">
                <a:solidFill>
                  <a:srgbClr val="00B050"/>
                </a:solidFill>
                <a:cs typeface="Calibri" panose="020F0502020204030204" pitchFamily="34" charset="0"/>
              </a:rPr>
              <a:t>‘Esporta’</a:t>
            </a:r>
            <a:r>
              <a:rPr lang="it-IT" sz="1400" dirty="0">
                <a:solidFill>
                  <a:sysClr val="windowText" lastClr="000000"/>
                </a:solidFill>
                <a:cs typeface="Calibri" panose="020F0502020204030204" pitchFamily="34" charset="0"/>
              </a:rPr>
              <a:t>.</a:t>
            </a:r>
            <a:br>
              <a:rPr lang="it-IT" sz="1400" dirty="0">
                <a:solidFill>
                  <a:sysClr val="windowText" lastClr="000000"/>
                </a:solidFill>
                <a:cs typeface="Calibri" panose="020F0502020204030204" pitchFamily="34" charset="0"/>
              </a:rPr>
            </a:br>
            <a:br>
              <a:rPr lang="it-IT" sz="1400" dirty="0">
                <a:solidFill>
                  <a:sysClr val="windowText" lastClr="000000"/>
                </a:solidFill>
                <a:cs typeface="Calibri" panose="020F0502020204030204" pitchFamily="34" charset="0"/>
              </a:rPr>
            </a:br>
            <a:r>
              <a:rPr lang="it-IT" sz="1400" dirty="0">
                <a:solidFill>
                  <a:sysClr val="windowText" lastClr="000000"/>
                </a:solidFill>
                <a:cs typeface="Calibri" panose="020F0502020204030204" pitchFamily="34" charset="0"/>
              </a:rPr>
              <a:t>L'estrazione consente di visualizzare in due fogli di lavoro, i certificati emessi e caricati dalla Regione Campania, ossia quelli che non hanno seguito correttamente il flusso di emissione e/o caricamento, risultando quindi sia emessi che caricati.</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5" name="Immagine 4">
            <a:extLst>
              <a:ext uri="{FF2B5EF4-FFF2-40B4-BE49-F238E27FC236}">
                <a16:creationId xmlns:a16="http://schemas.microsoft.com/office/drawing/2014/main" id="{7C83B3AC-D2E8-C441-472D-92603B0B3071}"/>
              </a:ext>
            </a:extLst>
          </p:cNvPr>
          <p:cNvPicPr>
            <a:picLocks noChangeAspect="1"/>
          </p:cNvPicPr>
          <p:nvPr/>
        </p:nvPicPr>
        <p:blipFill>
          <a:blip r:embed="rId2"/>
          <a:stretch>
            <a:fillRect/>
          </a:stretch>
        </p:blipFill>
        <p:spPr>
          <a:xfrm>
            <a:off x="5472063" y="1480779"/>
            <a:ext cx="6653262" cy="3240000"/>
          </a:xfrm>
          <a:prstGeom prst="rect">
            <a:avLst/>
          </a:prstGeom>
        </p:spPr>
      </p:pic>
    </p:spTree>
    <p:extLst>
      <p:ext uri="{BB962C8B-B14F-4D97-AF65-F5344CB8AC3E}">
        <p14:creationId xmlns:p14="http://schemas.microsoft.com/office/powerpoint/2010/main" val="1386939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Esporta Report 1/1</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4260077"/>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L’operatore, utilizza il pulsante </a:t>
            </a:r>
            <a:r>
              <a:rPr lang="it-IT" sz="1400" b="1" dirty="0">
                <a:solidFill>
                  <a:srgbClr val="00B050"/>
                </a:solidFill>
                <a:cs typeface="Calibri" panose="020F0502020204030204" pitchFamily="34" charset="0"/>
              </a:rPr>
              <a:t>‘Esporta Report Dati </a:t>
            </a:r>
            <a:r>
              <a:rPr lang="it-IT" sz="1400" b="1" dirty="0" err="1">
                <a:solidFill>
                  <a:srgbClr val="00B050"/>
                </a:solidFill>
                <a:cs typeface="Calibri" panose="020F0502020204030204" pitchFamily="34" charset="0"/>
              </a:rPr>
              <a:t>Completo’</a:t>
            </a:r>
            <a:r>
              <a:rPr lang="it-IT" sz="1400" b="1" dirty="0">
                <a:solidFill>
                  <a:srgbClr val="00B050"/>
                </a:solidFill>
                <a:cs typeface="Calibri" panose="020F0502020204030204" pitchFamily="34" charset="0"/>
              </a:rPr>
              <a:t> </a:t>
            </a:r>
            <a:r>
              <a:rPr lang="it-IT" sz="1400" dirty="0">
                <a:solidFill>
                  <a:sysClr val="windowText" lastClr="000000"/>
                </a:solidFill>
                <a:cs typeface="Calibri" panose="020F0502020204030204" pitchFamily="34" charset="0"/>
              </a:rPr>
              <a:t>per effettuare il download di tutti i certificati presenti.</a:t>
            </a:r>
          </a:p>
          <a:p>
            <a:pPr>
              <a:lnSpc>
                <a:spcPct val="150000"/>
              </a:lnSpc>
            </a:pPr>
            <a:r>
              <a:rPr lang="it-IT" sz="1400" dirty="0">
                <a:solidFill>
                  <a:sysClr val="windowText" lastClr="000000"/>
                </a:solidFill>
                <a:cs typeface="Calibri" panose="020F0502020204030204" pitchFamily="34" charset="0"/>
              </a:rPr>
              <a:t>Il sistema recupera i dati e avvia il download di un file .</a:t>
            </a:r>
            <a:r>
              <a:rPr lang="it-IT" sz="1400" dirty="0" err="1">
                <a:solidFill>
                  <a:sysClr val="windowText" lastClr="000000"/>
                </a:solidFill>
                <a:cs typeface="Calibri" panose="020F0502020204030204" pitchFamily="34" charset="0"/>
              </a:rPr>
              <a:t>xlsx</a:t>
            </a:r>
            <a:r>
              <a:rPr lang="it-IT" sz="1400" dirty="0">
                <a:solidFill>
                  <a:sysClr val="windowText" lastClr="000000"/>
                </a:solidFill>
                <a:cs typeface="Calibri" panose="020F0502020204030204" pitchFamily="34" charset="0"/>
              </a:rPr>
              <a:t> contenente tutti i dati dell'ultima occorrenza dei certificati e dei dati anagrafici degli assistiti.</a:t>
            </a:r>
          </a:p>
          <a:p>
            <a:pPr>
              <a:lnSpc>
                <a:spcPct val="150000"/>
              </a:lnSpc>
            </a:pPr>
            <a:r>
              <a:rPr lang="it-IT" sz="1400" dirty="0">
                <a:solidFill>
                  <a:sysClr val="windowText" lastClr="000000"/>
                </a:solidFill>
                <a:cs typeface="Calibri" panose="020F0502020204030204" pitchFamily="34" charset="0"/>
              </a:rPr>
              <a:t>L’operatore, utilizza il pulsante </a:t>
            </a:r>
            <a:r>
              <a:rPr lang="it-IT" sz="1400" b="1" dirty="0">
                <a:solidFill>
                  <a:srgbClr val="00B050"/>
                </a:solidFill>
                <a:cs typeface="Calibri" panose="020F0502020204030204" pitchFamily="34" charset="0"/>
              </a:rPr>
              <a:t>‘Esporta Report Ministeriale’ </a:t>
            </a:r>
            <a:r>
              <a:rPr lang="it-IT" sz="1400" dirty="0">
                <a:solidFill>
                  <a:sysClr val="windowText" lastClr="000000"/>
                </a:solidFill>
                <a:cs typeface="Calibri" panose="020F0502020204030204" pitchFamily="34" charset="0"/>
              </a:rPr>
              <a:t>per effettuare il download di tutti i certificati presenti in un formato conforme alle richieste ministeriali.</a:t>
            </a:r>
          </a:p>
          <a:p>
            <a:pPr>
              <a:lnSpc>
                <a:spcPct val="150000"/>
              </a:lnSpc>
            </a:pPr>
            <a:r>
              <a:rPr lang="it-IT" sz="1400" dirty="0">
                <a:solidFill>
                  <a:sysClr val="windowText" lastClr="000000"/>
                </a:solidFill>
                <a:cs typeface="Calibri" panose="020F0502020204030204" pitchFamily="34" charset="0"/>
              </a:rPr>
              <a:t>Il sistema recupera i dati e avvia il download di un file .</a:t>
            </a:r>
            <a:r>
              <a:rPr lang="it-IT" sz="1400" dirty="0" err="1">
                <a:solidFill>
                  <a:sysClr val="windowText" lastClr="000000"/>
                </a:solidFill>
                <a:cs typeface="Calibri" panose="020F0502020204030204" pitchFamily="34" charset="0"/>
              </a:rPr>
              <a:t>xlsx</a:t>
            </a:r>
            <a:r>
              <a:rPr lang="it-IT" sz="1400" dirty="0">
                <a:solidFill>
                  <a:sysClr val="windowText" lastClr="000000"/>
                </a:solidFill>
                <a:cs typeface="Calibri" panose="020F0502020204030204" pitchFamily="34" charset="0"/>
              </a:rPr>
              <a:t> contenente tutti i dati dell'ultima occorrenza dei certificati e dei dati anagrafici degli assistiti.</a:t>
            </a:r>
            <a:br>
              <a:rPr lang="it-IT" sz="1400" dirty="0">
                <a:solidFill>
                  <a:sysClr val="windowText" lastClr="000000"/>
                </a:solidFill>
                <a:cs typeface="Calibri" panose="020F0502020204030204" pitchFamily="34" charset="0"/>
              </a:rPr>
            </a:br>
            <a:br>
              <a:rPr lang="it-IT" sz="1400" dirty="0">
                <a:solidFill>
                  <a:sysClr val="windowText" lastClr="000000"/>
                </a:solidFill>
                <a:cs typeface="Calibri" panose="020F0502020204030204" pitchFamily="34" charset="0"/>
              </a:rPr>
            </a:br>
            <a:r>
              <a:rPr lang="it-IT" sz="1400" dirty="0">
                <a:solidFill>
                  <a:sysClr val="windowText" lastClr="000000"/>
                </a:solidFill>
                <a:cs typeface="Calibri" panose="020F0502020204030204" pitchFamily="34" charset="0"/>
              </a:rPr>
              <a:t>I due download non posso essere effettuati in simultanea.</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4" name="Immagine 3">
            <a:extLst>
              <a:ext uri="{FF2B5EF4-FFF2-40B4-BE49-F238E27FC236}">
                <a16:creationId xmlns:a16="http://schemas.microsoft.com/office/drawing/2014/main" id="{7319222F-8C1B-BA5E-2A6D-64CB660FBCF0}"/>
              </a:ext>
            </a:extLst>
          </p:cNvPr>
          <p:cNvPicPr>
            <a:picLocks noChangeAspect="1"/>
          </p:cNvPicPr>
          <p:nvPr/>
        </p:nvPicPr>
        <p:blipFill>
          <a:blip r:embed="rId2"/>
          <a:stretch>
            <a:fillRect/>
          </a:stretch>
        </p:blipFill>
        <p:spPr>
          <a:xfrm>
            <a:off x="5419725" y="1461729"/>
            <a:ext cx="6617872" cy="3240000"/>
          </a:xfrm>
          <a:prstGeom prst="rect">
            <a:avLst/>
          </a:prstGeom>
        </p:spPr>
      </p:pic>
    </p:spTree>
    <p:extLst>
      <p:ext uri="{BB962C8B-B14F-4D97-AF65-F5344CB8AC3E}">
        <p14:creationId xmlns:p14="http://schemas.microsoft.com/office/powerpoint/2010/main" val="1487097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Aggiorna Contatti Assistito 1/5</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3290581"/>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L’operatore, mediante l’interfaccia rappresentata in figura e mediante l’inserimento del Codice Fiscale/STP/ENI individua l’assistito a cui vuole modificare i contatti.</a:t>
            </a:r>
          </a:p>
          <a:p>
            <a:pPr>
              <a:lnSpc>
                <a:spcPct val="150000"/>
              </a:lnSpc>
            </a:pPr>
            <a:r>
              <a:rPr lang="it-IT" sz="1400" dirty="0">
                <a:solidFill>
                  <a:sysClr val="windowText" lastClr="000000"/>
                </a:solidFill>
                <a:cs typeface="Calibri" panose="020F0502020204030204" pitchFamily="34" charset="0"/>
              </a:rPr>
              <a:t>Una volta inserito il codice assistito e recuperate le informazioni, quali:</a:t>
            </a:r>
          </a:p>
          <a:p>
            <a:pPr marL="285750" indent="-285750">
              <a:lnSpc>
                <a:spcPct val="150000"/>
              </a:lnSpc>
              <a:buFontTx/>
              <a:buChar char="-"/>
            </a:pPr>
            <a:r>
              <a:rPr lang="it-IT" sz="1400" dirty="0">
                <a:solidFill>
                  <a:sysClr val="windowText" lastClr="000000"/>
                </a:solidFill>
                <a:cs typeface="Calibri" panose="020F0502020204030204" pitchFamily="34" charset="0"/>
              </a:rPr>
              <a:t>Asl di Iscrizione</a:t>
            </a:r>
          </a:p>
          <a:p>
            <a:pPr marL="285750" indent="-285750">
              <a:lnSpc>
                <a:spcPct val="150000"/>
              </a:lnSpc>
              <a:buFontTx/>
              <a:buChar char="-"/>
            </a:pPr>
            <a:r>
              <a:rPr lang="it-IT" sz="1400" dirty="0">
                <a:solidFill>
                  <a:sysClr val="windowText" lastClr="000000"/>
                </a:solidFill>
                <a:cs typeface="Calibri" panose="020F0502020204030204" pitchFamily="34" charset="0"/>
              </a:rPr>
              <a:t>Distretto di Iscrizione</a:t>
            </a:r>
          </a:p>
          <a:p>
            <a:pPr marL="285750" indent="-285750">
              <a:lnSpc>
                <a:spcPct val="150000"/>
              </a:lnSpc>
              <a:buFontTx/>
              <a:buChar char="-"/>
            </a:pPr>
            <a:r>
              <a:rPr lang="it-IT" sz="1400" dirty="0">
                <a:solidFill>
                  <a:sysClr val="windowText" lastClr="000000"/>
                </a:solidFill>
                <a:cs typeface="Calibri" panose="020F0502020204030204" pitchFamily="34" charset="0"/>
              </a:rPr>
              <a:t>Codice Fiscale/STP/ENI</a:t>
            </a:r>
          </a:p>
          <a:p>
            <a:pPr marL="285750" indent="-285750">
              <a:lnSpc>
                <a:spcPct val="150000"/>
              </a:lnSpc>
              <a:buFontTx/>
              <a:buChar char="-"/>
            </a:pPr>
            <a:r>
              <a:rPr lang="it-IT" sz="1400" dirty="0">
                <a:solidFill>
                  <a:sysClr val="windowText" lastClr="000000"/>
                </a:solidFill>
                <a:cs typeface="Calibri" panose="020F0502020204030204" pitchFamily="34" charset="0"/>
              </a:rPr>
              <a:t>Cognome</a:t>
            </a:r>
          </a:p>
          <a:p>
            <a:pPr marL="285750" indent="-285750">
              <a:lnSpc>
                <a:spcPct val="150000"/>
              </a:lnSpc>
              <a:buFontTx/>
              <a:buChar char="-"/>
            </a:pPr>
            <a:r>
              <a:rPr lang="it-IT" sz="1400" dirty="0">
                <a:solidFill>
                  <a:sysClr val="windowText" lastClr="000000"/>
                </a:solidFill>
                <a:cs typeface="Calibri" panose="020F0502020204030204" pitchFamily="34" charset="0"/>
              </a:rPr>
              <a:t>Nome</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5" name="Immagine 4">
            <a:extLst>
              <a:ext uri="{FF2B5EF4-FFF2-40B4-BE49-F238E27FC236}">
                <a16:creationId xmlns:a16="http://schemas.microsoft.com/office/drawing/2014/main" id="{5DE51631-2FA4-738C-8648-F933714E870D}"/>
              </a:ext>
            </a:extLst>
          </p:cNvPr>
          <p:cNvPicPr>
            <a:picLocks noChangeAspect="1"/>
          </p:cNvPicPr>
          <p:nvPr/>
        </p:nvPicPr>
        <p:blipFill>
          <a:blip r:embed="rId2"/>
          <a:stretch>
            <a:fillRect/>
          </a:stretch>
        </p:blipFill>
        <p:spPr>
          <a:xfrm>
            <a:off x="6235199" y="1471254"/>
            <a:ext cx="5901388" cy="2880000"/>
          </a:xfrm>
          <a:prstGeom prst="rect">
            <a:avLst/>
          </a:prstGeom>
        </p:spPr>
      </p:pic>
      <p:pic>
        <p:nvPicPr>
          <p:cNvPr id="8" name="Immagine 7">
            <a:extLst>
              <a:ext uri="{FF2B5EF4-FFF2-40B4-BE49-F238E27FC236}">
                <a16:creationId xmlns:a16="http://schemas.microsoft.com/office/drawing/2014/main" id="{7CEB4481-796A-0D58-D09E-82C888445AD2}"/>
              </a:ext>
            </a:extLst>
          </p:cNvPr>
          <p:cNvPicPr>
            <a:picLocks noChangeAspect="1"/>
          </p:cNvPicPr>
          <p:nvPr/>
        </p:nvPicPr>
        <p:blipFill>
          <a:blip r:embed="rId3"/>
          <a:stretch>
            <a:fillRect/>
          </a:stretch>
        </p:blipFill>
        <p:spPr>
          <a:xfrm>
            <a:off x="5495925" y="3219450"/>
            <a:ext cx="5926688" cy="2880000"/>
          </a:xfrm>
          <a:prstGeom prst="rect">
            <a:avLst/>
          </a:prstGeom>
        </p:spPr>
      </p:pic>
    </p:spTree>
    <p:extLst>
      <p:ext uri="{BB962C8B-B14F-4D97-AF65-F5344CB8AC3E}">
        <p14:creationId xmlns:p14="http://schemas.microsoft.com/office/powerpoint/2010/main" val="1783696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Aggiorna Contatti Assistito 2/5</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2321085"/>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Si utilizza il pulsante </a:t>
            </a:r>
            <a:r>
              <a:rPr lang="it-IT" sz="1400" b="1" dirty="0">
                <a:solidFill>
                  <a:sysClr val="windowText" lastClr="000000"/>
                </a:solidFill>
                <a:cs typeface="Calibri" panose="020F0502020204030204" pitchFamily="34" charset="0"/>
              </a:rPr>
              <a:t>‘</a:t>
            </a:r>
            <a:r>
              <a:rPr lang="it-IT" sz="1400" b="1" dirty="0">
                <a:solidFill>
                  <a:srgbClr val="002060"/>
                </a:solidFill>
                <a:cs typeface="Calibri" panose="020F0502020204030204" pitchFamily="34" charset="0"/>
              </a:rPr>
              <a:t>Dettaglio Assistito</a:t>
            </a:r>
            <a:r>
              <a:rPr lang="it-IT" sz="1400" b="1" dirty="0">
                <a:solidFill>
                  <a:sysClr val="windowText" lastClr="000000"/>
                </a:solidFill>
                <a:cs typeface="Calibri" panose="020F0502020204030204" pitchFamily="34" charset="0"/>
              </a:rPr>
              <a:t>’ </a:t>
            </a:r>
            <a:r>
              <a:rPr lang="it-IT" sz="1400" dirty="0">
                <a:solidFill>
                  <a:srgbClr val="000000"/>
                </a:solidFill>
                <a:cs typeface="Calibri" panose="020F0502020204030204" pitchFamily="34" charset="0"/>
              </a:rPr>
              <a:t>per</a:t>
            </a:r>
            <a:r>
              <a:rPr lang="it-IT" sz="1400" b="1" dirty="0">
                <a:solidFill>
                  <a:sysClr val="windowText" lastClr="000000"/>
                </a:solidFill>
                <a:cs typeface="Calibri" panose="020F0502020204030204" pitchFamily="34" charset="0"/>
              </a:rPr>
              <a:t> </a:t>
            </a:r>
            <a:r>
              <a:rPr lang="it-IT" sz="1400" dirty="0">
                <a:solidFill>
                  <a:srgbClr val="000000"/>
                </a:solidFill>
                <a:cs typeface="Calibri" panose="020F0502020204030204" pitchFamily="34" charset="0"/>
              </a:rPr>
              <a:t>visualizzare i dettagli relativi all’anagrafica suddivisi in:</a:t>
            </a:r>
          </a:p>
          <a:p>
            <a:pPr marL="285750" indent="-285750">
              <a:lnSpc>
                <a:spcPct val="150000"/>
              </a:lnSpc>
              <a:buFontTx/>
              <a:buChar char="-"/>
            </a:pPr>
            <a:r>
              <a:rPr lang="it-IT" sz="1400" dirty="0">
                <a:solidFill>
                  <a:srgbClr val="000000"/>
                </a:solidFill>
                <a:cs typeface="Calibri" panose="020F0502020204030204" pitchFamily="34" charset="0"/>
              </a:rPr>
              <a:t>Anagrafica (sola lettura)</a:t>
            </a:r>
          </a:p>
          <a:p>
            <a:pPr marL="285750" indent="-285750">
              <a:lnSpc>
                <a:spcPct val="150000"/>
              </a:lnSpc>
              <a:buFontTx/>
              <a:buChar char="-"/>
            </a:pPr>
            <a:r>
              <a:rPr lang="it-IT" sz="1400" dirty="0">
                <a:solidFill>
                  <a:srgbClr val="000000"/>
                </a:solidFill>
                <a:cs typeface="Calibri" panose="020F0502020204030204" pitchFamily="34" charset="0"/>
              </a:rPr>
              <a:t>Residenza (sola lettura)</a:t>
            </a:r>
          </a:p>
          <a:p>
            <a:pPr marL="285750" indent="-285750">
              <a:lnSpc>
                <a:spcPct val="150000"/>
              </a:lnSpc>
              <a:buFontTx/>
              <a:buChar char="-"/>
            </a:pPr>
            <a:r>
              <a:rPr lang="it-IT" sz="1400" dirty="0">
                <a:solidFill>
                  <a:srgbClr val="000000"/>
                </a:solidFill>
                <a:cs typeface="Calibri" panose="020F0502020204030204" pitchFamily="34" charset="0"/>
              </a:rPr>
              <a:t>Domicilio (sola lettura)</a:t>
            </a:r>
          </a:p>
          <a:p>
            <a:pPr marL="285750" indent="-285750">
              <a:lnSpc>
                <a:spcPct val="150000"/>
              </a:lnSpc>
              <a:buFontTx/>
              <a:buChar char="-"/>
            </a:pPr>
            <a:r>
              <a:rPr lang="it-IT" sz="1400" dirty="0">
                <a:solidFill>
                  <a:srgbClr val="000000"/>
                </a:solidFill>
                <a:cs typeface="Calibri" panose="020F0502020204030204" pitchFamily="34" charset="0"/>
              </a:rPr>
              <a:t>Asl di Iscrizione (sola lettura)</a:t>
            </a:r>
          </a:p>
          <a:p>
            <a:pPr marL="285750" indent="-285750">
              <a:lnSpc>
                <a:spcPct val="150000"/>
              </a:lnSpc>
              <a:buFontTx/>
              <a:buChar char="-"/>
            </a:pPr>
            <a:r>
              <a:rPr lang="it-IT" sz="1400" dirty="0">
                <a:solidFill>
                  <a:srgbClr val="000000"/>
                </a:solidFill>
                <a:cs typeface="Calibri" panose="020F0502020204030204" pitchFamily="34" charset="0"/>
              </a:rPr>
              <a:t>Contatti Assistiti</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8" name="Immagine 7">
            <a:extLst>
              <a:ext uri="{FF2B5EF4-FFF2-40B4-BE49-F238E27FC236}">
                <a16:creationId xmlns:a16="http://schemas.microsoft.com/office/drawing/2014/main" id="{7CEB4481-796A-0D58-D09E-82C888445AD2}"/>
              </a:ext>
            </a:extLst>
          </p:cNvPr>
          <p:cNvPicPr>
            <a:picLocks noChangeAspect="1"/>
          </p:cNvPicPr>
          <p:nvPr/>
        </p:nvPicPr>
        <p:blipFill>
          <a:blip r:embed="rId2"/>
          <a:stretch>
            <a:fillRect/>
          </a:stretch>
        </p:blipFill>
        <p:spPr>
          <a:xfrm>
            <a:off x="6870940" y="1443595"/>
            <a:ext cx="5185852" cy="2520000"/>
          </a:xfrm>
          <a:prstGeom prst="rect">
            <a:avLst/>
          </a:prstGeom>
        </p:spPr>
      </p:pic>
      <p:pic>
        <p:nvPicPr>
          <p:cNvPr id="11" name="Immagine 10">
            <a:extLst>
              <a:ext uri="{FF2B5EF4-FFF2-40B4-BE49-F238E27FC236}">
                <a16:creationId xmlns:a16="http://schemas.microsoft.com/office/drawing/2014/main" id="{FF9DBF37-1E4D-AC7A-5724-3FFB16CF406C}"/>
              </a:ext>
            </a:extLst>
          </p:cNvPr>
          <p:cNvPicPr>
            <a:picLocks noChangeAspect="1"/>
          </p:cNvPicPr>
          <p:nvPr/>
        </p:nvPicPr>
        <p:blipFill>
          <a:blip r:embed="rId3"/>
          <a:stretch>
            <a:fillRect/>
          </a:stretch>
        </p:blipFill>
        <p:spPr>
          <a:xfrm>
            <a:off x="6054224" y="3499829"/>
            <a:ext cx="5169231" cy="2520000"/>
          </a:xfrm>
          <a:prstGeom prst="rect">
            <a:avLst/>
          </a:prstGeom>
        </p:spPr>
      </p:pic>
      <p:pic>
        <p:nvPicPr>
          <p:cNvPr id="13" name="Immagine 12">
            <a:extLst>
              <a:ext uri="{FF2B5EF4-FFF2-40B4-BE49-F238E27FC236}">
                <a16:creationId xmlns:a16="http://schemas.microsoft.com/office/drawing/2014/main" id="{17006DD7-B580-6CDA-6112-748787795F31}"/>
              </a:ext>
            </a:extLst>
          </p:cNvPr>
          <p:cNvPicPr>
            <a:picLocks noChangeAspect="1"/>
          </p:cNvPicPr>
          <p:nvPr/>
        </p:nvPicPr>
        <p:blipFill>
          <a:blip r:embed="rId4"/>
          <a:stretch>
            <a:fillRect/>
          </a:stretch>
        </p:blipFill>
        <p:spPr>
          <a:xfrm>
            <a:off x="1931383" y="4173678"/>
            <a:ext cx="5163847" cy="2520000"/>
          </a:xfrm>
          <a:prstGeom prst="rect">
            <a:avLst/>
          </a:prstGeom>
        </p:spPr>
      </p:pic>
    </p:spTree>
    <p:extLst>
      <p:ext uri="{BB962C8B-B14F-4D97-AF65-F5344CB8AC3E}">
        <p14:creationId xmlns:p14="http://schemas.microsoft.com/office/powerpoint/2010/main" val="2218012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Aggiorna Contatti Assistito 3/5</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458324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I contatti se presenti sono ricavati dall’Anagrafica degli Assistiti di Sinfonia o, se inseriti successivamente dai ruoli abilitati, sono ricavati dallo stesso sistema di Gestione delle Malattie Rare. </a:t>
            </a:r>
          </a:p>
          <a:p>
            <a:pPr>
              <a:lnSpc>
                <a:spcPct val="150000"/>
              </a:lnSpc>
            </a:pPr>
            <a:r>
              <a:rPr lang="it-IT" sz="1400" dirty="0">
                <a:solidFill>
                  <a:srgbClr val="000000"/>
                </a:solidFill>
                <a:ea typeface="Times New Roman" panose="02020603050405020304" pitchFamily="18" charset="0"/>
                <a:cs typeface="Calibri" panose="020F0502020204030204" pitchFamily="34" charset="0"/>
              </a:rPr>
              <a:t>Nel caso in cui i contatti non dovessero essere presenti, non aggiornati, errati, il sistema permette l’inserimento dei nuovi mediante le box di inserimento, quali:</a:t>
            </a:r>
          </a:p>
          <a:p>
            <a:pPr indent="-285750">
              <a:lnSpc>
                <a:spcPct val="150000"/>
              </a:lnSpc>
              <a:buFont typeface="Arial" panose="020B0604020202020204" pitchFamily="34" charset="0"/>
              <a:buChar char="•"/>
            </a:pPr>
            <a:r>
              <a:rPr lang="it-IT" sz="1400" b="1" dirty="0">
                <a:solidFill>
                  <a:srgbClr val="012B51"/>
                </a:solidFill>
                <a:ea typeface="Times New Roman" panose="02020603050405020304" pitchFamily="18" charset="0"/>
                <a:cs typeface="Calibri" panose="020F0502020204030204" pitchFamily="34" charset="0"/>
              </a:rPr>
              <a:t>Recapito Telefonico</a:t>
            </a:r>
            <a:r>
              <a:rPr lang="it-IT" sz="1400" dirty="0">
                <a:solidFill>
                  <a:srgbClr val="000000"/>
                </a:solidFill>
                <a:cs typeface="Calibri" panose="020F0502020204030204" pitchFamily="34" charset="0"/>
              </a:rPr>
              <a:t>: inserire il recapito telefonico dell’assistito</a:t>
            </a:r>
          </a:p>
          <a:p>
            <a:pPr marL="285750" indent="-285750">
              <a:lnSpc>
                <a:spcPct val="150000"/>
              </a:lnSpc>
              <a:buFont typeface="Arial" panose="020B0604020202020204" pitchFamily="34" charset="0"/>
              <a:buChar char="•"/>
            </a:pPr>
            <a:r>
              <a:rPr lang="it-IT" sz="1400" b="1" dirty="0">
                <a:solidFill>
                  <a:srgbClr val="012B51"/>
                </a:solidFill>
                <a:ea typeface="Times New Roman" panose="02020603050405020304" pitchFamily="18" charset="0"/>
                <a:cs typeface="Calibri" panose="020F0502020204030204" pitchFamily="34" charset="0"/>
              </a:rPr>
              <a:t>Recapito Caregiver</a:t>
            </a:r>
            <a:r>
              <a:rPr lang="it-IT" sz="1400" dirty="0">
                <a:ea typeface="Times New Roman" panose="02020603050405020304" pitchFamily="18" charset="0"/>
                <a:cs typeface="Calibri" panose="020F0502020204030204" pitchFamily="34" charset="0"/>
              </a:rPr>
              <a:t>: consente di inserire un secondo recapito telefonico, ad esempio quello di un caregiver.</a:t>
            </a:r>
          </a:p>
          <a:p>
            <a:pPr marL="285750" indent="-285750">
              <a:lnSpc>
                <a:spcPct val="150000"/>
              </a:lnSpc>
              <a:buFont typeface="Arial" panose="020B0604020202020204" pitchFamily="34" charset="0"/>
              <a:buChar char="•"/>
            </a:pPr>
            <a:r>
              <a:rPr lang="it-IT" sz="1400" b="1" dirty="0">
                <a:solidFill>
                  <a:srgbClr val="012B51"/>
                </a:solidFill>
                <a:ea typeface="Times New Roman" panose="02020603050405020304" pitchFamily="18" charset="0"/>
                <a:cs typeface="Calibri" panose="020F0502020204030204" pitchFamily="34" charset="0"/>
              </a:rPr>
              <a:t>Email</a:t>
            </a:r>
            <a:r>
              <a:rPr lang="it-IT" sz="1400" dirty="0">
                <a:ea typeface="Times New Roman" panose="02020603050405020304" pitchFamily="18" charset="0"/>
                <a:cs typeface="Calibri" panose="020F0502020204030204" pitchFamily="34" charset="0"/>
              </a:rPr>
              <a:t>: consente di inserire l'indirizzo email dell'assistito. L'email verrà utilizzata per inviare l'informativa relativa al trattamento dei dati personali.</a:t>
            </a:r>
          </a:p>
          <a:p>
            <a:pPr>
              <a:lnSpc>
                <a:spcPct val="150000"/>
              </a:lnSpc>
            </a:pPr>
            <a:r>
              <a:rPr lang="it-IT" sz="1400" dirty="0">
                <a:solidFill>
                  <a:srgbClr val="000000"/>
                </a:solidFill>
                <a:ea typeface="Times New Roman" panose="02020603050405020304" pitchFamily="18" charset="0"/>
                <a:cs typeface="Calibri" panose="020F0502020204030204" pitchFamily="34" charset="0"/>
              </a:rPr>
              <a:t>Per proseguire utilizzare la casella ‘Dichiaro di aver sottoposto al paziente l’Informativa sul Trattamento dei dati personali’.</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4" name="Immagine 3">
            <a:extLst>
              <a:ext uri="{FF2B5EF4-FFF2-40B4-BE49-F238E27FC236}">
                <a16:creationId xmlns:a16="http://schemas.microsoft.com/office/drawing/2014/main" id="{3079E841-563F-1FD5-B1E9-E8668DAE6121}"/>
              </a:ext>
            </a:extLst>
          </p:cNvPr>
          <p:cNvPicPr>
            <a:picLocks noChangeAspect="1"/>
          </p:cNvPicPr>
          <p:nvPr/>
        </p:nvPicPr>
        <p:blipFill>
          <a:blip r:embed="rId2"/>
          <a:stretch>
            <a:fillRect/>
          </a:stretch>
        </p:blipFill>
        <p:spPr>
          <a:xfrm>
            <a:off x="5424788" y="1471254"/>
            <a:ext cx="6660579" cy="3240000"/>
          </a:xfrm>
          <a:prstGeom prst="rect">
            <a:avLst/>
          </a:prstGeom>
        </p:spPr>
      </p:pic>
    </p:spTree>
    <p:extLst>
      <p:ext uri="{BB962C8B-B14F-4D97-AF65-F5344CB8AC3E}">
        <p14:creationId xmlns:p14="http://schemas.microsoft.com/office/powerpoint/2010/main" val="3110507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1D44708-DBCE-55D4-7D8D-F224D2C79E9F}"/>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Aggiorna Contatti Assistito 4/5</a:t>
            </a:r>
            <a:endParaRPr lang="en-GB" sz="2400" b="1" dirty="0">
              <a:solidFill>
                <a:srgbClr val="003D6A"/>
              </a:solidFill>
            </a:endParaRPr>
          </a:p>
        </p:txBody>
      </p:sp>
      <p:sp>
        <p:nvSpPr>
          <p:cNvPr id="9" name="Rettangolo 8">
            <a:extLst>
              <a:ext uri="{FF2B5EF4-FFF2-40B4-BE49-F238E27FC236}">
                <a16:creationId xmlns:a16="http://schemas.microsoft.com/office/drawing/2014/main" id="{6464CF7A-F7D3-7214-75DC-88FF953E6147}"/>
              </a:ext>
            </a:extLst>
          </p:cNvPr>
          <p:cNvSpPr/>
          <p:nvPr/>
        </p:nvSpPr>
        <p:spPr>
          <a:xfrm>
            <a:off x="348791" y="1471254"/>
            <a:ext cx="4994734" cy="3613746"/>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Qualora i contatti non siano comunicati dal paziente, oppure il paziente si rifiuti di fornire tali informazioni, o ancora il medico non li compili, per procedere all’inserimento di un nuovo certificato sarà necessario:</a:t>
            </a:r>
          </a:p>
          <a:p>
            <a:pPr>
              <a:lnSpc>
                <a:spcPct val="150000"/>
              </a:lnSpc>
            </a:pPr>
            <a:r>
              <a:rPr lang="it-IT" sz="1400" dirty="0">
                <a:solidFill>
                  <a:srgbClr val="000000"/>
                </a:solidFill>
                <a:ea typeface="Times New Roman" panose="02020603050405020304" pitchFamily="18" charset="0"/>
                <a:cs typeface="Calibri" panose="020F0502020204030204" pitchFamily="34" charset="0"/>
              </a:rPr>
              <a:t>- In caso di assenza del contatto email, selezionare la casella di controllo accanto alla dicitura: "Il paziente non acconsente alla fornitura dei suoi contatti email per consentire l'invio di comunicazioni via email".</a:t>
            </a:r>
          </a:p>
          <a:p>
            <a:pPr>
              <a:lnSpc>
                <a:spcPct val="150000"/>
              </a:lnSpc>
            </a:pPr>
            <a:r>
              <a:rPr lang="it-IT" sz="1400" dirty="0">
                <a:solidFill>
                  <a:srgbClr val="000000"/>
                </a:solidFill>
                <a:ea typeface="Times New Roman" panose="02020603050405020304" pitchFamily="18" charset="0"/>
                <a:cs typeface="Calibri" panose="020F0502020204030204" pitchFamily="34" charset="0"/>
              </a:rPr>
              <a:t>- In caso di assenza del recapito telefonico, selezionare la casella di controllo accanto alla dicitura: "Il paziente non acconsente alla fornitura dei suoi contatti telefonici".</a:t>
            </a:r>
          </a:p>
        </p:txBody>
      </p:sp>
      <p:sp>
        <p:nvSpPr>
          <p:cNvPr id="3" name="CasellaDiTesto 2">
            <a:extLst>
              <a:ext uri="{FF2B5EF4-FFF2-40B4-BE49-F238E27FC236}">
                <a16:creationId xmlns:a16="http://schemas.microsoft.com/office/drawing/2014/main" id="{9DD178F6-8A2A-630B-092B-BE54C65EF275}"/>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Referente Regionale</a:t>
            </a:r>
          </a:p>
        </p:txBody>
      </p:sp>
      <p:pic>
        <p:nvPicPr>
          <p:cNvPr id="4" name="Immagine 3">
            <a:extLst>
              <a:ext uri="{FF2B5EF4-FFF2-40B4-BE49-F238E27FC236}">
                <a16:creationId xmlns:a16="http://schemas.microsoft.com/office/drawing/2014/main" id="{3079E841-563F-1FD5-B1E9-E8668DAE6121}"/>
              </a:ext>
            </a:extLst>
          </p:cNvPr>
          <p:cNvPicPr>
            <a:picLocks noChangeAspect="1"/>
          </p:cNvPicPr>
          <p:nvPr/>
        </p:nvPicPr>
        <p:blipFill>
          <a:blip r:embed="rId2"/>
          <a:stretch>
            <a:fillRect/>
          </a:stretch>
        </p:blipFill>
        <p:spPr>
          <a:xfrm>
            <a:off x="5424788" y="1471254"/>
            <a:ext cx="6660579" cy="3240000"/>
          </a:xfrm>
          <a:prstGeom prst="rect">
            <a:avLst/>
          </a:prstGeom>
        </p:spPr>
      </p:pic>
    </p:spTree>
    <p:extLst>
      <p:ext uri="{BB962C8B-B14F-4D97-AF65-F5344CB8AC3E}">
        <p14:creationId xmlns:p14="http://schemas.microsoft.com/office/powerpoint/2010/main" val="1934381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158291" y="1337904"/>
            <a:ext cx="4994734" cy="2321085"/>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rgbClr val="000000"/>
                </a:solidFill>
                <a:ea typeface="Times New Roman" panose="02020603050405020304" pitchFamily="18" charset="0"/>
                <a:cs typeface="Calibri" panose="020F0502020204030204" pitchFamily="34" charset="0"/>
              </a:rPr>
              <a:t>È importante sottolineare che l’email dell’assistito è necessaria per inviare l’Informativa sul Trattamento dei Dati all’assistito stesso e per informarlo delle azioni svolte.</a:t>
            </a:r>
            <a:br>
              <a:rPr lang="it-IT" sz="1400" dirty="0">
                <a:solidFill>
                  <a:srgbClr val="000000"/>
                </a:solidFill>
                <a:ea typeface="Times New Roman" panose="02020603050405020304" pitchFamily="18" charset="0"/>
                <a:cs typeface="Calibri" panose="020F0502020204030204" pitchFamily="34" charset="0"/>
              </a:rPr>
            </a:br>
            <a:r>
              <a:rPr lang="it-IT" sz="1400" dirty="0">
                <a:solidFill>
                  <a:srgbClr val="000000"/>
                </a:solidFill>
                <a:ea typeface="Times New Roman" panose="02020603050405020304" pitchFamily="18" charset="0"/>
                <a:cs typeface="Calibri" panose="020F0502020204030204" pitchFamily="34" charset="0"/>
              </a:rPr>
              <a:t>Pertanto, se il campo email non viene compilato, sarà obbligatorio scaricare, attraverso opportuno pulsante, il PDF relativo all’Informativa sul Trattamento dei Dati Personali, che consentirà di consegnare in formato cartaceo l’Informativa all’assistito.</a:t>
            </a:r>
          </a:p>
        </p:txBody>
      </p:sp>
      <p:pic>
        <p:nvPicPr>
          <p:cNvPr id="4" name="Immagine 3">
            <a:extLst>
              <a:ext uri="{FF2B5EF4-FFF2-40B4-BE49-F238E27FC236}">
                <a16:creationId xmlns:a16="http://schemas.microsoft.com/office/drawing/2014/main" id="{20BB124B-CD93-C3DF-CE3A-A3D1F024B99A}"/>
              </a:ext>
            </a:extLst>
          </p:cNvPr>
          <p:cNvPicPr>
            <a:picLocks noChangeAspect="1"/>
          </p:cNvPicPr>
          <p:nvPr/>
        </p:nvPicPr>
        <p:blipFill>
          <a:blip r:embed="rId2"/>
          <a:stretch>
            <a:fillRect/>
          </a:stretch>
        </p:blipFill>
        <p:spPr>
          <a:xfrm>
            <a:off x="2742959" y="4385753"/>
            <a:ext cx="5563082" cy="1409822"/>
          </a:xfrm>
          <a:prstGeom prst="rect">
            <a:avLst/>
          </a:prstGeom>
          <a:ln>
            <a:solidFill>
              <a:schemeClr val="tx1"/>
            </a:solidFill>
          </a:ln>
        </p:spPr>
      </p:pic>
      <p:pic>
        <p:nvPicPr>
          <p:cNvPr id="6" name="Immagine 5">
            <a:extLst>
              <a:ext uri="{FF2B5EF4-FFF2-40B4-BE49-F238E27FC236}">
                <a16:creationId xmlns:a16="http://schemas.microsoft.com/office/drawing/2014/main" id="{B456C6B8-1AFA-6846-1B9F-A990D8DA5538}"/>
              </a:ext>
            </a:extLst>
          </p:cNvPr>
          <p:cNvPicPr>
            <a:picLocks noChangeAspect="1"/>
          </p:cNvPicPr>
          <p:nvPr/>
        </p:nvPicPr>
        <p:blipFill>
          <a:blip r:embed="rId3"/>
          <a:stretch>
            <a:fillRect/>
          </a:stretch>
        </p:blipFill>
        <p:spPr>
          <a:xfrm>
            <a:off x="8486775" y="1531954"/>
            <a:ext cx="3253480" cy="2371869"/>
          </a:xfrm>
          <a:prstGeom prst="rect">
            <a:avLst/>
          </a:prstGeom>
        </p:spPr>
      </p:pic>
      <p:cxnSp>
        <p:nvCxnSpPr>
          <p:cNvPr id="10" name="Connettore diritto 9">
            <a:extLst>
              <a:ext uri="{FF2B5EF4-FFF2-40B4-BE49-F238E27FC236}">
                <a16:creationId xmlns:a16="http://schemas.microsoft.com/office/drawing/2014/main" id="{F0F84349-9531-C51B-8E6A-BE362E8FE331}"/>
              </a:ext>
            </a:extLst>
          </p:cNvPr>
          <p:cNvCxnSpPr>
            <a:cxnSpLocks/>
          </p:cNvCxnSpPr>
          <p:nvPr/>
        </p:nvCxnSpPr>
        <p:spPr>
          <a:xfrm flipH="1">
            <a:off x="5972175" y="2698839"/>
            <a:ext cx="2514600" cy="1667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F68E7A4E-3A1A-D8BA-EFE5-F46978DF425C}"/>
              </a:ext>
            </a:extLst>
          </p:cNvPr>
          <p:cNvPicPr>
            <a:picLocks noChangeAspect="1"/>
          </p:cNvPicPr>
          <p:nvPr/>
        </p:nvPicPr>
        <p:blipFill>
          <a:blip r:embed="rId4"/>
          <a:stretch>
            <a:fillRect/>
          </a:stretch>
        </p:blipFill>
        <p:spPr>
          <a:xfrm>
            <a:off x="5518529" y="3048001"/>
            <a:ext cx="3820028" cy="381000"/>
          </a:xfrm>
          <a:prstGeom prst="rect">
            <a:avLst/>
          </a:prstGeom>
        </p:spPr>
      </p:pic>
      <p:sp>
        <p:nvSpPr>
          <p:cNvPr id="2" name="Triangolo isoscele 1">
            <a:extLst>
              <a:ext uri="{FF2B5EF4-FFF2-40B4-BE49-F238E27FC236}">
                <a16:creationId xmlns:a16="http://schemas.microsoft.com/office/drawing/2014/main" id="{5285981A-E88B-7008-AE31-3AFF559DB152}"/>
              </a:ext>
            </a:extLst>
          </p:cNvPr>
          <p:cNvSpPr/>
          <p:nvPr/>
        </p:nvSpPr>
        <p:spPr>
          <a:xfrm>
            <a:off x="5791199" y="2797717"/>
            <a:ext cx="361951" cy="324665"/>
          </a:xfrm>
          <a:prstGeom prst="triangle">
            <a:avLst>
              <a:gd name="adj" fmla="val 50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Alef" panose="00000500000000000000" pitchFamily="2" charset="-79"/>
                <a:cs typeface="Alef" panose="00000500000000000000" pitchFamily="2" charset="-79"/>
              </a:rPr>
              <a:t>!</a:t>
            </a:r>
          </a:p>
        </p:txBody>
      </p:sp>
      <p:sp>
        <p:nvSpPr>
          <p:cNvPr id="8" name="CasellaDiTesto 7">
            <a:extLst>
              <a:ext uri="{FF2B5EF4-FFF2-40B4-BE49-F238E27FC236}">
                <a16:creationId xmlns:a16="http://schemas.microsoft.com/office/drawing/2014/main" id="{E2567143-04D1-90A4-C027-96718D2E2044}"/>
              </a:ext>
            </a:extLst>
          </p:cNvPr>
          <p:cNvSpPr txBox="1"/>
          <p:nvPr/>
        </p:nvSpPr>
        <p:spPr>
          <a:xfrm>
            <a:off x="280256" y="160801"/>
            <a:ext cx="10101994"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05 - Profilo applicativo – Referente Aziendale Distretto ASL</a:t>
            </a:r>
          </a:p>
        </p:txBody>
      </p:sp>
      <p:sp>
        <p:nvSpPr>
          <p:cNvPr id="11" name="Rettangolo 10">
            <a:extLst>
              <a:ext uri="{FF2B5EF4-FFF2-40B4-BE49-F238E27FC236}">
                <a16:creationId xmlns:a16="http://schemas.microsoft.com/office/drawing/2014/main" id="{97F60041-934F-7E41-B4C0-DB9318848564}"/>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Caricamento Certificato -  Aggiornamento Contatti Assistito 5/5</a:t>
            </a:r>
            <a:endParaRPr lang="en-GB" sz="2400" b="1" dirty="0">
              <a:solidFill>
                <a:srgbClr val="003D6A"/>
              </a:solidFill>
            </a:endParaRPr>
          </a:p>
        </p:txBody>
      </p:sp>
    </p:spTree>
    <p:extLst>
      <p:ext uri="{BB962C8B-B14F-4D97-AF65-F5344CB8AC3E}">
        <p14:creationId xmlns:p14="http://schemas.microsoft.com/office/powerpoint/2010/main" val="3243203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8834A1FB-C8ED-E6F8-2BA6-6DA698689DA8}"/>
              </a:ext>
            </a:extLst>
          </p:cNvPr>
          <p:cNvGrpSpPr/>
          <p:nvPr/>
        </p:nvGrpSpPr>
        <p:grpSpPr>
          <a:xfrm>
            <a:off x="442181" y="1593387"/>
            <a:ext cx="500794" cy="2611855"/>
            <a:chOff x="346931" y="1967796"/>
            <a:chExt cx="488380" cy="2669843"/>
          </a:xfrm>
        </p:grpSpPr>
        <p:sp>
          <p:nvSpPr>
            <p:cNvPr id="7" name="Rettangolo 6">
              <a:extLst>
                <a:ext uri="{FF2B5EF4-FFF2-40B4-BE49-F238E27FC236}">
                  <a16:creationId xmlns:a16="http://schemas.microsoft.com/office/drawing/2014/main" id="{8197399D-AA27-4E69-8202-CC6E6FBEF56A}"/>
                </a:ext>
              </a:extLst>
            </p:cNvPr>
            <p:cNvSpPr/>
            <p:nvPr/>
          </p:nvSpPr>
          <p:spPr>
            <a:xfrm>
              <a:off x="346931" y="1967796"/>
              <a:ext cx="108000" cy="2347317"/>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ttangolo 7">
              <a:extLst>
                <a:ext uri="{FF2B5EF4-FFF2-40B4-BE49-F238E27FC236}">
                  <a16:creationId xmlns:a16="http://schemas.microsoft.com/office/drawing/2014/main" id="{35D3CBEE-73A9-4F8A-8202-4B23EB15B6B7}"/>
                </a:ext>
              </a:extLst>
            </p:cNvPr>
            <p:cNvSpPr/>
            <p:nvPr/>
          </p:nvSpPr>
          <p:spPr>
            <a:xfrm>
              <a:off x="421479" y="4529638"/>
              <a:ext cx="413832" cy="108001"/>
            </a:xfrm>
            <a:prstGeom prst="rect">
              <a:avLst/>
            </a:prstGeom>
            <a:solidFill>
              <a:srgbClr val="00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ttangolo 6">
            <a:extLst>
              <a:ext uri="{FF2B5EF4-FFF2-40B4-BE49-F238E27FC236}">
                <a16:creationId xmlns:a16="http://schemas.microsoft.com/office/drawing/2014/main" id="{BA3C224E-EAAE-8720-FC17-ACF78CED503E}"/>
              </a:ext>
            </a:extLst>
          </p:cNvPr>
          <p:cNvSpPr/>
          <p:nvPr/>
        </p:nvSpPr>
        <p:spPr>
          <a:xfrm>
            <a:off x="442181" y="1854939"/>
            <a:ext cx="110745" cy="2570703"/>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612E8B59-4455-950B-B0B7-D24CCD09C666}"/>
              </a:ext>
            </a:extLst>
          </p:cNvPr>
          <p:cNvSpPr txBox="1"/>
          <p:nvPr/>
        </p:nvSpPr>
        <p:spPr>
          <a:xfrm>
            <a:off x="1069795" y="2067505"/>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02 - Diagramma di Flusso e Profili Coinvolti</a:t>
            </a:r>
          </a:p>
        </p:txBody>
      </p:sp>
      <p:sp>
        <p:nvSpPr>
          <p:cNvPr id="10" name="CasellaDiTesto 9">
            <a:extLst>
              <a:ext uri="{FF2B5EF4-FFF2-40B4-BE49-F238E27FC236}">
                <a16:creationId xmlns:a16="http://schemas.microsoft.com/office/drawing/2014/main" id="{34ED3C08-8497-4D9C-BBCF-AB52BDEF4FD6}"/>
              </a:ext>
            </a:extLst>
          </p:cNvPr>
          <p:cNvSpPr txBox="1"/>
          <p:nvPr/>
        </p:nvSpPr>
        <p:spPr>
          <a:xfrm>
            <a:off x="1069795" y="2541623"/>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03 - Modello Organizzativo</a:t>
            </a:r>
          </a:p>
        </p:txBody>
      </p:sp>
      <p:sp>
        <p:nvSpPr>
          <p:cNvPr id="11" name="CasellaDiTesto 9">
            <a:extLst>
              <a:ext uri="{FF2B5EF4-FFF2-40B4-BE49-F238E27FC236}">
                <a16:creationId xmlns:a16="http://schemas.microsoft.com/office/drawing/2014/main" id="{9C3DE8F8-EA85-4F96-A24F-9444A87939F8}"/>
              </a:ext>
            </a:extLst>
          </p:cNvPr>
          <p:cNvSpPr txBox="1"/>
          <p:nvPr/>
        </p:nvSpPr>
        <p:spPr>
          <a:xfrm>
            <a:off x="1069795" y="3015741"/>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04 - Login</a:t>
            </a:r>
          </a:p>
        </p:txBody>
      </p:sp>
      <p:sp>
        <p:nvSpPr>
          <p:cNvPr id="13" name="CasellaDiTesto 9">
            <a:extLst>
              <a:ext uri="{FF2B5EF4-FFF2-40B4-BE49-F238E27FC236}">
                <a16:creationId xmlns:a16="http://schemas.microsoft.com/office/drawing/2014/main" id="{7D007E76-AC74-40AB-972F-30BA53CD3799}"/>
              </a:ext>
            </a:extLst>
          </p:cNvPr>
          <p:cNvSpPr txBox="1"/>
          <p:nvPr/>
        </p:nvSpPr>
        <p:spPr>
          <a:xfrm>
            <a:off x="1069795" y="3489859"/>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05 - Profilo Applicativo: Medico Certificatore Unità Operativa HUB </a:t>
            </a:r>
          </a:p>
        </p:txBody>
      </p:sp>
      <p:sp>
        <p:nvSpPr>
          <p:cNvPr id="9" name="CasellaDiTesto 9">
            <a:extLst>
              <a:ext uri="{FF2B5EF4-FFF2-40B4-BE49-F238E27FC236}">
                <a16:creationId xmlns:a16="http://schemas.microsoft.com/office/drawing/2014/main" id="{A2750B31-D67A-DC43-8378-278731AF93C2}"/>
              </a:ext>
            </a:extLst>
          </p:cNvPr>
          <p:cNvSpPr txBox="1"/>
          <p:nvPr/>
        </p:nvSpPr>
        <p:spPr>
          <a:xfrm>
            <a:off x="1069795" y="159338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01 - Introduzione</a:t>
            </a:r>
          </a:p>
        </p:txBody>
      </p:sp>
      <p:sp>
        <p:nvSpPr>
          <p:cNvPr id="14" name="CasellaDiTesto 9">
            <a:extLst>
              <a:ext uri="{FF2B5EF4-FFF2-40B4-BE49-F238E27FC236}">
                <a16:creationId xmlns:a16="http://schemas.microsoft.com/office/drawing/2014/main" id="{A708A207-B0A2-7B51-DA74-1B7253732487}"/>
              </a:ext>
            </a:extLst>
          </p:cNvPr>
          <p:cNvSpPr txBox="1"/>
          <p:nvPr/>
        </p:nvSpPr>
        <p:spPr>
          <a:xfrm>
            <a:off x="1069792" y="3963977"/>
            <a:ext cx="9431079" cy="461665"/>
          </a:xfrm>
          <a:prstGeom prst="rect">
            <a:avLst/>
          </a:prstGeom>
          <a:solidFill>
            <a:srgbClr val="012B51"/>
          </a:solidFill>
        </p:spPr>
        <p:txBody>
          <a:bodyPr wrap="square" rtlCol="0">
            <a:spAutoFit/>
          </a:bodyPr>
          <a:lstStyle>
            <a:defPPr>
              <a:defRPr lang="en-US"/>
            </a:defPPr>
            <a:lvl1pPr>
              <a:defRPr kumimoji="0" sz="2400" b="1" i="0" u="none" strike="noStrike" cap="none" spc="0" normalizeH="0" baseline="0">
                <a:ln>
                  <a:noFill/>
                </a:ln>
                <a:solidFill>
                  <a:schemeClr val="bg1"/>
                </a:solidFill>
                <a:effectLst/>
                <a:uLnTx/>
                <a:uFillTx/>
              </a:defRPr>
            </a:lvl1pPr>
          </a:lstStyle>
          <a:p>
            <a:r>
              <a:rPr lang="it-IT" dirty="0"/>
              <a:t>06 - Canale di Assistenza</a:t>
            </a:r>
          </a:p>
        </p:txBody>
      </p:sp>
      <p:sp>
        <p:nvSpPr>
          <p:cNvPr id="3" name="CasellaDiTesto 2">
            <a:extLst>
              <a:ext uri="{FF2B5EF4-FFF2-40B4-BE49-F238E27FC236}">
                <a16:creationId xmlns:a16="http://schemas.microsoft.com/office/drawing/2014/main" id="{213965B8-9183-D00B-A57C-84E6C587EDC1}"/>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Indice</a:t>
            </a:r>
          </a:p>
        </p:txBody>
      </p:sp>
    </p:spTree>
    <p:extLst>
      <p:ext uri="{BB962C8B-B14F-4D97-AF65-F5344CB8AC3E}">
        <p14:creationId xmlns:p14="http://schemas.microsoft.com/office/powerpoint/2010/main" val="237153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51F12A8-1833-E463-7A2C-89E812F506D9}"/>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02 - Diagramma di Flusso e Profili Coinvolti 2/3</a:t>
            </a:r>
          </a:p>
        </p:txBody>
      </p:sp>
      <p:sp>
        <p:nvSpPr>
          <p:cNvPr id="5" name="Rettangolo 4">
            <a:extLst>
              <a:ext uri="{FF2B5EF4-FFF2-40B4-BE49-F238E27FC236}">
                <a16:creationId xmlns:a16="http://schemas.microsoft.com/office/drawing/2014/main" id="{C8D09CA5-B4BE-467A-85C9-5615E348E56B}"/>
              </a:ext>
            </a:extLst>
          </p:cNvPr>
          <p:cNvSpPr/>
          <p:nvPr/>
        </p:nvSpPr>
        <p:spPr>
          <a:xfrm>
            <a:off x="351819" y="1419224"/>
            <a:ext cx="4105881" cy="4906407"/>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Le Figure hanno l'obiettivo di descrivere il flusso del processo di Emissione di un Certificato. Nella prima figura è stato rappresentato il flusso di lavoro per un Assistito che ha ricevuto Assistenza territoriale nella Regione Campania, necessario per l'ottenimento del Certificato di Esenzione; nella seconda figura è stato rappresentato il flusso di lavoro per un Assistito il cui Certificato di Diagnosi è stato emesso fuori dalla Regione Campania, necessario per l'ottenimento del Certificato di Esenzione. </a:t>
            </a:r>
            <a:br>
              <a:rPr lang="it-IT" sz="1400" dirty="0">
                <a:ea typeface="Times New Roman" panose="02020603050405020304" pitchFamily="18" charset="0"/>
                <a:cs typeface="Calibri" panose="020F0502020204030204" pitchFamily="34" charset="0"/>
              </a:rPr>
            </a:br>
            <a:br>
              <a:rPr lang="it-IT" sz="1400" dirty="0">
                <a:ea typeface="Times New Roman" panose="02020603050405020304" pitchFamily="18" charset="0"/>
                <a:cs typeface="Calibri" panose="020F0502020204030204" pitchFamily="34" charset="0"/>
              </a:rPr>
            </a:br>
            <a:r>
              <a:rPr lang="it-IT" sz="1400" dirty="0">
                <a:ea typeface="Times New Roman" panose="02020603050405020304" pitchFamily="18" charset="0"/>
                <a:cs typeface="Calibri" panose="020F0502020204030204" pitchFamily="34" charset="0"/>
              </a:rPr>
              <a:t>Si distinguono tre blocchi e si pone l'attenzione sul blocco centrale, in quanto rappresenta il flusso di lavoro all'interno della piattaforma del Sistema di Gestione delle Malattie Rare.</a:t>
            </a:r>
          </a:p>
        </p:txBody>
      </p:sp>
      <p:cxnSp>
        <p:nvCxnSpPr>
          <p:cNvPr id="7" name="Connettore diritto 6">
            <a:extLst>
              <a:ext uri="{FF2B5EF4-FFF2-40B4-BE49-F238E27FC236}">
                <a16:creationId xmlns:a16="http://schemas.microsoft.com/office/drawing/2014/main" id="{6116A5BA-3295-2123-51C0-523DA3B15C79}"/>
              </a:ext>
            </a:extLst>
          </p:cNvPr>
          <p:cNvCxnSpPr>
            <a:cxnSpLocks/>
          </p:cNvCxnSpPr>
          <p:nvPr/>
        </p:nvCxnSpPr>
        <p:spPr>
          <a:xfrm>
            <a:off x="4638675" y="1419224"/>
            <a:ext cx="0" cy="49064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DA9D5EB9-E1AB-C565-C3B1-C13288FE70FF}"/>
              </a:ext>
            </a:extLst>
          </p:cNvPr>
          <p:cNvSpPr/>
          <p:nvPr/>
        </p:nvSpPr>
        <p:spPr>
          <a:xfrm>
            <a:off x="280256" y="913514"/>
            <a:ext cx="7230624" cy="769441"/>
          </a:xfrm>
          <a:prstGeom prst="rect">
            <a:avLst/>
          </a:prstGeom>
        </p:spPr>
        <p:txBody>
          <a:bodyPr wrap="square">
            <a:spAutoFit/>
          </a:bodyPr>
          <a:lstStyle/>
          <a:p>
            <a:r>
              <a:rPr lang="it-IT" sz="2400" b="1" dirty="0">
                <a:solidFill>
                  <a:srgbClr val="003D6A"/>
                </a:solidFill>
              </a:rPr>
              <a:t>Workflow Caricamento</a:t>
            </a:r>
            <a:endParaRPr lang="en-GB" sz="2400" b="1" dirty="0">
              <a:solidFill>
                <a:srgbClr val="003D6A"/>
              </a:solidFill>
            </a:endParaRPr>
          </a:p>
          <a:p>
            <a:endParaRPr lang="en-GB" sz="2000" b="1" dirty="0">
              <a:solidFill>
                <a:srgbClr val="003D6A"/>
              </a:solidFill>
            </a:endParaRPr>
          </a:p>
        </p:txBody>
      </p:sp>
      <p:grpSp>
        <p:nvGrpSpPr>
          <p:cNvPr id="10" name="Gruppo 9">
            <a:extLst>
              <a:ext uri="{FF2B5EF4-FFF2-40B4-BE49-F238E27FC236}">
                <a16:creationId xmlns:a16="http://schemas.microsoft.com/office/drawing/2014/main" id="{F426BD7E-A449-E3CE-C761-B849FC61AB90}"/>
              </a:ext>
            </a:extLst>
          </p:cNvPr>
          <p:cNvGrpSpPr/>
          <p:nvPr/>
        </p:nvGrpSpPr>
        <p:grpSpPr>
          <a:xfrm>
            <a:off x="4819651" y="1679317"/>
            <a:ext cx="7230624" cy="4265169"/>
            <a:chOff x="1152526" y="1462902"/>
            <a:chExt cx="9717270" cy="4627832"/>
          </a:xfrm>
        </p:grpSpPr>
        <p:pic>
          <p:nvPicPr>
            <p:cNvPr id="11" name="Immagine 10">
              <a:extLst>
                <a:ext uri="{FF2B5EF4-FFF2-40B4-BE49-F238E27FC236}">
                  <a16:creationId xmlns:a16="http://schemas.microsoft.com/office/drawing/2014/main" id="{1B0B1A75-1516-0258-5A1B-FDF5A3D93C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2" t="52542" r="679" b="4190"/>
            <a:stretch/>
          </p:blipFill>
          <p:spPr bwMode="auto">
            <a:xfrm>
              <a:off x="1152526" y="1703390"/>
              <a:ext cx="9717270" cy="4387344"/>
            </a:xfrm>
            <a:prstGeom prst="rect">
              <a:avLst/>
            </a:prstGeom>
            <a:noFill/>
            <a:ln>
              <a:solidFill>
                <a:srgbClr val="012B51"/>
              </a:solidFill>
            </a:ln>
          </p:spPr>
        </p:pic>
        <p:pic>
          <p:nvPicPr>
            <p:cNvPr id="12" name="Immagine 11">
              <a:extLst>
                <a:ext uri="{FF2B5EF4-FFF2-40B4-BE49-F238E27FC236}">
                  <a16:creationId xmlns:a16="http://schemas.microsoft.com/office/drawing/2014/main" id="{EB8783AC-F3EB-BD38-7B56-C4FAB168B0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5" t="4363" r="1453" b="93311"/>
            <a:stretch/>
          </p:blipFill>
          <p:spPr bwMode="auto">
            <a:xfrm>
              <a:off x="1152526" y="1462902"/>
              <a:ext cx="9717269" cy="239508"/>
            </a:xfrm>
            <a:prstGeom prst="rect">
              <a:avLst/>
            </a:prstGeom>
            <a:noFill/>
            <a:ln>
              <a:solidFill>
                <a:srgbClr val="012B51"/>
              </a:solidFill>
            </a:ln>
          </p:spPr>
        </p:pic>
      </p:grpSp>
    </p:spTree>
    <p:extLst>
      <p:ext uri="{BB962C8B-B14F-4D97-AF65-F5344CB8AC3E}">
        <p14:creationId xmlns:p14="http://schemas.microsoft.com/office/powerpoint/2010/main" val="3935257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6464CF7A-F7D3-7214-75DC-88FF953E6147}"/>
              </a:ext>
            </a:extLst>
          </p:cNvPr>
          <p:cNvSpPr/>
          <p:nvPr/>
        </p:nvSpPr>
        <p:spPr>
          <a:xfrm>
            <a:off x="348791" y="1395054"/>
            <a:ext cx="4994734" cy="4906408"/>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solidFill>
                  <a:sysClr val="windowText" lastClr="000000"/>
                </a:solidFill>
                <a:cs typeface="Calibri" panose="020F0502020204030204" pitchFamily="34" charset="0"/>
              </a:rPr>
              <a:t>Per contattare il supporto tecnico dell'applicativo, seguire i seguenti passaggi:</a:t>
            </a:r>
          </a:p>
          <a:p>
            <a:pPr>
              <a:lnSpc>
                <a:spcPct val="150000"/>
              </a:lnSpc>
            </a:pPr>
            <a:r>
              <a:rPr lang="it-IT" sz="1400" dirty="0">
                <a:solidFill>
                  <a:sysClr val="windowText" lastClr="000000"/>
                </a:solidFill>
                <a:cs typeface="Calibri" panose="020F0502020204030204" pitchFamily="34" charset="0"/>
              </a:rPr>
              <a:t>In qualsiasi interfaccia dell'applicativo, cercare il pulsante </a:t>
            </a:r>
            <a:r>
              <a:rPr lang="it-IT" sz="1400" b="1" dirty="0">
                <a:solidFill>
                  <a:srgbClr val="003D6A"/>
                </a:solidFill>
                <a:cs typeface="Calibri" panose="020F0502020204030204" pitchFamily="34" charset="0"/>
              </a:rPr>
              <a:t>‘Supporto</a:t>
            </a:r>
            <a:r>
              <a:rPr lang="it-IT" sz="1400" dirty="0">
                <a:solidFill>
                  <a:sysClr val="windowText" lastClr="000000"/>
                </a:solidFill>
                <a:cs typeface="Calibri" panose="020F0502020204030204" pitchFamily="34" charset="0"/>
              </a:rPr>
              <a:t> </a:t>
            </a:r>
            <a:r>
              <a:rPr lang="it-IT" sz="1400" b="1" dirty="0">
                <a:solidFill>
                  <a:srgbClr val="003D6A"/>
                </a:solidFill>
                <a:cs typeface="Calibri" panose="020F0502020204030204" pitchFamily="34" charset="0"/>
              </a:rPr>
              <a:t>Tecnico’</a:t>
            </a:r>
            <a:r>
              <a:rPr lang="it-IT" sz="1400" dirty="0">
                <a:solidFill>
                  <a:sysClr val="windowText" lastClr="000000"/>
                </a:solidFill>
                <a:cs typeface="Calibri" panose="020F0502020204030204" pitchFamily="34" charset="0"/>
              </a:rPr>
              <a:t>. </a:t>
            </a:r>
            <a:r>
              <a:rPr lang="it-IT" sz="1400" b="1" dirty="0">
                <a:solidFill>
                  <a:srgbClr val="FFC000"/>
                </a:solidFill>
                <a:cs typeface="Calibri" panose="020F0502020204030204" pitchFamily="34" charset="0"/>
              </a:rPr>
              <a:t>(1)</a:t>
            </a:r>
            <a:br>
              <a:rPr lang="it-IT" sz="1400" dirty="0">
                <a:solidFill>
                  <a:sysClr val="windowText" lastClr="000000"/>
                </a:solidFill>
                <a:cs typeface="Calibri" panose="020F0502020204030204" pitchFamily="34" charset="0"/>
              </a:rPr>
            </a:br>
            <a:r>
              <a:rPr lang="it-IT" sz="1400" dirty="0">
                <a:solidFill>
                  <a:sysClr val="windowText" lastClr="000000"/>
                </a:solidFill>
                <a:cs typeface="Calibri" panose="020F0502020204030204" pitchFamily="34" charset="0"/>
              </a:rPr>
              <a:t>Questo pulsante è situato in basso a destra dell'interfaccia e può essere attivato con il cursore del mouse.</a:t>
            </a:r>
          </a:p>
          <a:p>
            <a:pPr>
              <a:lnSpc>
                <a:spcPct val="150000"/>
              </a:lnSpc>
            </a:pPr>
            <a:r>
              <a:rPr lang="it-IT" sz="1400" dirty="0">
                <a:solidFill>
                  <a:sysClr val="windowText" lastClr="000000"/>
                </a:solidFill>
                <a:cs typeface="Calibri" panose="020F0502020204030204" pitchFamily="34" charset="0"/>
              </a:rPr>
              <a:t>Fare clic sul pulsante </a:t>
            </a:r>
            <a:r>
              <a:rPr lang="it-IT" sz="1400" b="1" dirty="0">
                <a:solidFill>
                  <a:srgbClr val="003D6A"/>
                </a:solidFill>
                <a:cs typeface="Calibri" panose="020F0502020204030204" pitchFamily="34" charset="0"/>
              </a:rPr>
              <a:t>‘Supporto</a:t>
            </a:r>
            <a:r>
              <a:rPr lang="it-IT" sz="1400" dirty="0">
                <a:solidFill>
                  <a:sysClr val="windowText" lastClr="000000"/>
                </a:solidFill>
                <a:cs typeface="Calibri" panose="020F0502020204030204" pitchFamily="34" charset="0"/>
              </a:rPr>
              <a:t> </a:t>
            </a:r>
            <a:r>
              <a:rPr lang="it-IT" sz="1400" b="1" dirty="0">
                <a:solidFill>
                  <a:srgbClr val="003D6A"/>
                </a:solidFill>
                <a:cs typeface="Calibri" panose="020F0502020204030204" pitchFamily="34" charset="0"/>
              </a:rPr>
              <a:t>Tecnico’</a:t>
            </a:r>
            <a:r>
              <a:rPr lang="it-IT" sz="1400" dirty="0">
                <a:solidFill>
                  <a:sysClr val="windowText" lastClr="000000"/>
                </a:solidFill>
                <a:cs typeface="Calibri" panose="020F0502020204030204" pitchFamily="34" charset="0"/>
              </a:rPr>
              <a:t>. Si aprirà una nuova pagina.</a:t>
            </a:r>
          </a:p>
          <a:p>
            <a:pPr>
              <a:lnSpc>
                <a:spcPct val="150000"/>
              </a:lnSpc>
            </a:pPr>
            <a:r>
              <a:rPr lang="it-IT" sz="1400" dirty="0">
                <a:solidFill>
                  <a:sysClr val="windowText" lastClr="000000"/>
                </a:solidFill>
                <a:cs typeface="Calibri" panose="020F0502020204030204" pitchFamily="34" charset="0"/>
              </a:rPr>
              <a:t>Nella pagina che si aprirà, saranno disponibili i dettagli di contatto per il supporto tecnico. Utilizzare l'email indicata nei punti elencati con il nome "</a:t>
            </a:r>
            <a:r>
              <a:rPr lang="it-IT" sz="1400" b="1" dirty="0">
                <a:solidFill>
                  <a:sysClr val="windowText" lastClr="000000"/>
                </a:solidFill>
                <a:cs typeface="Calibri" panose="020F0502020204030204" pitchFamily="34" charset="0"/>
              </a:rPr>
              <a:t>Malattie Rare</a:t>
            </a:r>
            <a:r>
              <a:rPr lang="it-IT" sz="1400" dirty="0">
                <a:solidFill>
                  <a:sysClr val="windowText" lastClr="000000"/>
                </a:solidFill>
                <a:cs typeface="Calibri" panose="020F0502020204030204" pitchFamily="34" charset="0"/>
              </a:rPr>
              <a:t>" per inviare la propria richiesta di Assistenza.</a:t>
            </a:r>
          </a:p>
          <a:p>
            <a:pPr>
              <a:lnSpc>
                <a:spcPct val="150000"/>
              </a:lnSpc>
            </a:pPr>
            <a:r>
              <a:rPr lang="it-IT" sz="1400" dirty="0">
                <a:solidFill>
                  <a:sysClr val="windowText" lastClr="000000"/>
                </a:solidFill>
                <a:cs typeface="Calibri" panose="020F0502020204030204" pitchFamily="34" charset="0"/>
              </a:rPr>
              <a:t>Comporre un'email dettagliata descrivendo il problema riscontrato o la richiesta di supporto necessaria e inviarla utilizzando l'indirizzo email fornito.</a:t>
            </a:r>
          </a:p>
        </p:txBody>
      </p:sp>
      <p:sp>
        <p:nvSpPr>
          <p:cNvPr id="4" name="CasellaDiTesto 3">
            <a:extLst>
              <a:ext uri="{FF2B5EF4-FFF2-40B4-BE49-F238E27FC236}">
                <a16:creationId xmlns:a16="http://schemas.microsoft.com/office/drawing/2014/main" id="{8C3027A3-2CA6-F2E6-587D-CE34B6A4D725}"/>
              </a:ext>
            </a:extLst>
          </p:cNvPr>
          <p:cNvSpPr txBox="1"/>
          <p:nvPr/>
        </p:nvSpPr>
        <p:spPr>
          <a:xfrm>
            <a:off x="280256"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06 - Canale di Assistenza</a:t>
            </a:r>
          </a:p>
        </p:txBody>
      </p:sp>
      <p:pic>
        <p:nvPicPr>
          <p:cNvPr id="5" name="Immagine 4">
            <a:extLst>
              <a:ext uri="{FF2B5EF4-FFF2-40B4-BE49-F238E27FC236}">
                <a16:creationId xmlns:a16="http://schemas.microsoft.com/office/drawing/2014/main" id="{0A074D82-0B9D-8661-7BDB-7EA101A4905A}"/>
              </a:ext>
            </a:extLst>
          </p:cNvPr>
          <p:cNvPicPr>
            <a:picLocks noChangeAspect="1"/>
          </p:cNvPicPr>
          <p:nvPr/>
        </p:nvPicPr>
        <p:blipFill rotWithShape="1">
          <a:blip r:embed="rId2">
            <a:extLst>
              <a:ext uri="{28A0092B-C50C-407E-A947-70E740481C1C}">
                <a14:useLocalDpi xmlns:a14="http://schemas.microsoft.com/office/drawing/2010/main" val="0"/>
              </a:ext>
            </a:extLst>
          </a:blip>
          <a:srcRect l="781" t="7663" b="5695"/>
          <a:stretch/>
        </p:blipFill>
        <p:spPr>
          <a:xfrm>
            <a:off x="5487705" y="1495126"/>
            <a:ext cx="6524022" cy="3204610"/>
          </a:xfrm>
          <a:prstGeom prst="rect">
            <a:avLst/>
          </a:prstGeom>
          <a:ln>
            <a:solidFill>
              <a:srgbClr val="012B51"/>
            </a:solidFill>
          </a:ln>
        </p:spPr>
      </p:pic>
      <p:sp>
        <p:nvSpPr>
          <p:cNvPr id="6" name="Ovale 5">
            <a:extLst>
              <a:ext uri="{FF2B5EF4-FFF2-40B4-BE49-F238E27FC236}">
                <a16:creationId xmlns:a16="http://schemas.microsoft.com/office/drawing/2014/main" id="{418C6DF5-C1B6-68E4-BDED-E22E1A15685E}"/>
              </a:ext>
            </a:extLst>
          </p:cNvPr>
          <p:cNvSpPr/>
          <p:nvPr/>
        </p:nvSpPr>
        <p:spPr>
          <a:xfrm>
            <a:off x="11454410" y="4652111"/>
            <a:ext cx="295275" cy="291418"/>
          </a:xfrm>
          <a:prstGeom prst="ellipse">
            <a:avLst/>
          </a:prstGeom>
          <a:solidFill>
            <a:srgbClr val="FFC000"/>
          </a:solidFill>
          <a:ln>
            <a:solidFill>
              <a:srgbClr val="F8F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a:solidFill>
                  <a:schemeClr val="bg1"/>
                </a:solidFill>
              </a:rPr>
              <a:t>1</a:t>
            </a:r>
            <a:endParaRPr lang="it-IT" sz="1400" b="1" dirty="0">
              <a:solidFill>
                <a:schemeClr val="bg1"/>
              </a:solidFill>
            </a:endParaRPr>
          </a:p>
        </p:txBody>
      </p:sp>
      <p:sp>
        <p:nvSpPr>
          <p:cNvPr id="8" name="Rettangolo 7">
            <a:extLst>
              <a:ext uri="{FF2B5EF4-FFF2-40B4-BE49-F238E27FC236}">
                <a16:creationId xmlns:a16="http://schemas.microsoft.com/office/drawing/2014/main" id="{DA25F2D0-C07E-6558-68E9-8617650B3C7B}"/>
              </a:ext>
            </a:extLst>
          </p:cNvPr>
          <p:cNvSpPr/>
          <p:nvPr/>
        </p:nvSpPr>
        <p:spPr>
          <a:xfrm>
            <a:off x="280256" y="896205"/>
            <a:ext cx="11776536" cy="461665"/>
          </a:xfrm>
          <a:prstGeom prst="rect">
            <a:avLst/>
          </a:prstGeom>
        </p:spPr>
        <p:txBody>
          <a:bodyPr wrap="square">
            <a:spAutoFit/>
          </a:bodyPr>
          <a:lstStyle/>
          <a:p>
            <a:r>
              <a:rPr lang="it-IT" sz="2400" b="1" dirty="0">
                <a:solidFill>
                  <a:srgbClr val="003D6A"/>
                </a:solidFill>
              </a:rPr>
              <a:t>Supporto tecnico</a:t>
            </a:r>
            <a:endParaRPr lang="en-GB" sz="2400" b="1" dirty="0">
              <a:solidFill>
                <a:srgbClr val="003D6A"/>
              </a:solidFill>
            </a:endParaRPr>
          </a:p>
        </p:txBody>
      </p:sp>
    </p:spTree>
    <p:extLst>
      <p:ext uri="{BB962C8B-B14F-4D97-AF65-F5344CB8AC3E}">
        <p14:creationId xmlns:p14="http://schemas.microsoft.com/office/powerpoint/2010/main" val="4032314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51F12A8-1833-E463-7A2C-89E812F506D9}"/>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02 - Diagramma di Flusso e Profili Coinvolti 3/3 </a:t>
            </a:r>
          </a:p>
        </p:txBody>
      </p:sp>
      <p:sp>
        <p:nvSpPr>
          <p:cNvPr id="9" name="Rettangolo 8">
            <a:extLst>
              <a:ext uri="{FF2B5EF4-FFF2-40B4-BE49-F238E27FC236}">
                <a16:creationId xmlns:a16="http://schemas.microsoft.com/office/drawing/2014/main" id="{DA9D5EB9-E1AB-C565-C3B1-C13288FE70FF}"/>
              </a:ext>
            </a:extLst>
          </p:cNvPr>
          <p:cNvSpPr/>
          <p:nvPr/>
        </p:nvSpPr>
        <p:spPr>
          <a:xfrm>
            <a:off x="280256" y="913514"/>
            <a:ext cx="7230624" cy="769441"/>
          </a:xfrm>
          <a:prstGeom prst="rect">
            <a:avLst/>
          </a:prstGeom>
        </p:spPr>
        <p:txBody>
          <a:bodyPr wrap="square">
            <a:spAutoFit/>
          </a:bodyPr>
          <a:lstStyle/>
          <a:p>
            <a:r>
              <a:rPr lang="it-IT" sz="2400" b="1" dirty="0">
                <a:solidFill>
                  <a:srgbClr val="003D6A"/>
                </a:solidFill>
              </a:rPr>
              <a:t>Profili Coinvolti</a:t>
            </a:r>
            <a:endParaRPr lang="en-GB" sz="2400" b="1" dirty="0">
              <a:solidFill>
                <a:srgbClr val="003D6A"/>
              </a:solidFill>
            </a:endParaRPr>
          </a:p>
          <a:p>
            <a:endParaRPr lang="en-GB" sz="2000" b="1" dirty="0">
              <a:solidFill>
                <a:srgbClr val="003D6A"/>
              </a:solidFill>
            </a:endParaRPr>
          </a:p>
        </p:txBody>
      </p:sp>
      <p:cxnSp>
        <p:nvCxnSpPr>
          <p:cNvPr id="7" name="Connettore diritto 6">
            <a:extLst>
              <a:ext uri="{FF2B5EF4-FFF2-40B4-BE49-F238E27FC236}">
                <a16:creationId xmlns:a16="http://schemas.microsoft.com/office/drawing/2014/main" id="{6116A5BA-3295-2123-51C0-523DA3B15C79}"/>
              </a:ext>
            </a:extLst>
          </p:cNvPr>
          <p:cNvCxnSpPr>
            <a:cxnSpLocks/>
          </p:cNvCxnSpPr>
          <p:nvPr/>
        </p:nvCxnSpPr>
        <p:spPr>
          <a:xfrm>
            <a:off x="8213908" y="1476374"/>
            <a:ext cx="0" cy="3948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202">
            <a:extLst>
              <a:ext uri="{FF2B5EF4-FFF2-40B4-BE49-F238E27FC236}">
                <a16:creationId xmlns:a16="http://schemas.microsoft.com/office/drawing/2014/main" id="{79A85FAC-DE65-31EA-3829-D90760020575}"/>
              </a:ext>
            </a:extLst>
          </p:cNvPr>
          <p:cNvSpPr/>
          <p:nvPr/>
        </p:nvSpPr>
        <p:spPr bwMode="gray">
          <a:xfrm>
            <a:off x="4604470" y="1620142"/>
            <a:ext cx="3253673" cy="234260"/>
          </a:xfrm>
          <a:prstGeom prst="rect">
            <a:avLst/>
          </a:prstGeom>
          <a:solidFill>
            <a:srgbClr val="073B70"/>
          </a:solidFill>
          <a:ln w="19050" algn="ctr">
            <a:solidFill>
              <a:srgbClr val="08335F"/>
            </a:solidFill>
            <a:miter lim="800000"/>
            <a:headEnd/>
            <a:tailEnd/>
          </a:ln>
        </p:spPr>
        <p:txBody>
          <a:bodyPr wrap="square" lIns="287896" tIns="88867" rIns="88867" bIns="88867"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Emissione</a:t>
            </a:r>
            <a:endParaRPr lang="en-US" sz="1600" b="1" dirty="0">
              <a:solidFill>
                <a:schemeClr val="bg1"/>
              </a:solidFill>
              <a:latin typeface="Century Gothic" panose="020B0502020202020204" pitchFamily="34" charset="0"/>
              <a:cs typeface="Calibri" panose="020F0502020204030204" pitchFamily="34" charset="0"/>
            </a:endParaRPr>
          </a:p>
        </p:txBody>
      </p:sp>
      <p:sp>
        <p:nvSpPr>
          <p:cNvPr id="3" name="Rectangle 202">
            <a:extLst>
              <a:ext uri="{FF2B5EF4-FFF2-40B4-BE49-F238E27FC236}">
                <a16:creationId xmlns:a16="http://schemas.microsoft.com/office/drawing/2014/main" id="{078E902F-972E-244D-BC55-ACBBC01CF942}"/>
              </a:ext>
            </a:extLst>
          </p:cNvPr>
          <p:cNvSpPr/>
          <p:nvPr/>
        </p:nvSpPr>
        <p:spPr bwMode="gray">
          <a:xfrm>
            <a:off x="4604470" y="2031182"/>
            <a:ext cx="3253673" cy="213680"/>
          </a:xfrm>
          <a:prstGeom prst="rect">
            <a:avLst/>
          </a:prstGeom>
          <a:solidFill>
            <a:srgbClr val="073B70"/>
          </a:solidFill>
          <a:ln w="19050" algn="ctr">
            <a:solidFill>
              <a:srgbClr val="08335F"/>
            </a:solidFill>
            <a:miter lim="800000"/>
            <a:headEnd/>
            <a:tailEnd/>
          </a:ln>
        </p:spPr>
        <p:txBody>
          <a:bodyPr wrap="square" lIns="0" tIns="0" rIns="0" bIns="0" rtlCol="0" anchor="ctr"/>
          <a:lstStyle/>
          <a:p>
            <a:pPr algn="ctr">
              <a:lnSpc>
                <a:spcPct val="106000"/>
              </a:lnSpc>
            </a:pPr>
            <a:endParaRPr lang="it-IT" sz="1400" b="1" dirty="0">
              <a:solidFill>
                <a:schemeClr val="bg1"/>
              </a:solidFill>
              <a:latin typeface="Century Gothic" panose="020B0502020202020204" pitchFamily="34" charset="0"/>
              <a:cs typeface="Calibri" panose="020F0502020204030204" pitchFamily="34" charset="0"/>
            </a:endParaRPr>
          </a:p>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Processi di Gestione del Paziente </a:t>
            </a:r>
            <a:endParaRPr lang="en-US" sz="1400" b="1" dirty="0">
              <a:solidFill>
                <a:schemeClr val="bg1"/>
              </a:solidFill>
              <a:latin typeface="Century Gothic" panose="020B0502020202020204" pitchFamily="34" charset="0"/>
              <a:cs typeface="Calibri" panose="020F0502020204030204" pitchFamily="34" charset="0"/>
            </a:endParaRPr>
          </a:p>
          <a:p>
            <a:pPr algn="ctr">
              <a:lnSpc>
                <a:spcPct val="106000"/>
              </a:lnSpc>
            </a:pPr>
            <a:endParaRPr lang="en-US" sz="1400" b="1" dirty="0">
              <a:solidFill>
                <a:schemeClr val="bg1"/>
              </a:solidFill>
              <a:latin typeface="Century Gothic" panose="020B050202020202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17555B35-2330-D020-D7B7-0B8D2C3952B2}"/>
              </a:ext>
            </a:extLst>
          </p:cNvPr>
          <p:cNvSpPr txBox="1"/>
          <p:nvPr/>
        </p:nvSpPr>
        <p:spPr>
          <a:xfrm>
            <a:off x="5463088" y="2661063"/>
            <a:ext cx="653290" cy="276942"/>
          </a:xfrm>
          <a:prstGeom prst="rect">
            <a:avLst/>
          </a:prstGeom>
          <a:noFill/>
        </p:spPr>
        <p:txBody>
          <a:bodyPr wrap="square" lIns="91419" tIns="45709" rIns="91419" bIns="45709" anchor="t">
            <a:spAutoFit/>
          </a:bodyPr>
          <a:lstStyle/>
          <a:p>
            <a:pPr algn="ctr">
              <a:lnSpc>
                <a:spcPct val="107000"/>
              </a:lnSpc>
            </a:pPr>
            <a:r>
              <a:rPr lang="it-IT" sz="1200" b="1" dirty="0">
                <a:latin typeface="Century Gothic" panose="020B0502020202020204" pitchFamily="34" charset="0"/>
                <a:ea typeface="Calibri" panose="020F0502020204030204" pitchFamily="34" charset="0"/>
                <a:cs typeface="Calibri" panose="020F0502020204030204" pitchFamily="34" charset="0"/>
              </a:rPr>
              <a:t>Clinici</a:t>
            </a:r>
          </a:p>
        </p:txBody>
      </p:sp>
      <p:sp>
        <p:nvSpPr>
          <p:cNvPr id="13" name="CasellaDiTesto 19">
            <a:extLst>
              <a:ext uri="{FF2B5EF4-FFF2-40B4-BE49-F238E27FC236}">
                <a16:creationId xmlns:a16="http://schemas.microsoft.com/office/drawing/2014/main" id="{EDAF70AE-92BC-15CC-8858-2F1BA8BFF3C9}"/>
              </a:ext>
            </a:extLst>
          </p:cNvPr>
          <p:cNvSpPr txBox="1"/>
          <p:nvPr/>
        </p:nvSpPr>
        <p:spPr>
          <a:xfrm>
            <a:off x="6428956" y="2688953"/>
            <a:ext cx="1662928" cy="961875"/>
          </a:xfrm>
          <a:prstGeom prst="rect">
            <a:avLst/>
          </a:prstGeom>
          <a:noFill/>
        </p:spPr>
        <p:txBody>
          <a:bodyPr wrap="square" lIns="0" tIns="0" rIns="0" bIns="0" anchor="t">
            <a:spAutoFit/>
          </a:bodyPr>
          <a:lstStyle>
            <a:defPPr>
              <a:defRPr lang="it-IT"/>
            </a:defPPr>
            <a:lvl1pPr>
              <a:lnSpc>
                <a:spcPct val="107000"/>
              </a:lnSpc>
              <a:defRPr sz="1200" b="1">
                <a:solidFill>
                  <a:schemeClr val="accent5">
                    <a:lumMod val="25000"/>
                  </a:schemeClr>
                </a:solidFill>
                <a:latin typeface="Calibri" panose="020F0502020204030204" pitchFamily="34" charset="0"/>
                <a:cs typeface="Calibri" panose="020F0502020204030204" pitchFamily="34" charset="0"/>
              </a:defRPr>
            </a:lvl1pPr>
          </a:lstStyle>
          <a:p>
            <a:pPr marL="171450" indent="-171450">
              <a:buFont typeface="Arial" panose="020B0604020202020204" pitchFamily="34" charset="0"/>
              <a:buChar char="•"/>
            </a:pPr>
            <a:r>
              <a:rPr lang="it-IT" dirty="0">
                <a:solidFill>
                  <a:srgbClr val="003D69"/>
                </a:solidFill>
                <a:latin typeface="Century Gothic" panose="020B0502020202020204" pitchFamily="34" charset="0"/>
              </a:rPr>
              <a:t>Medico Certificatore </a:t>
            </a:r>
          </a:p>
          <a:p>
            <a:pPr marL="171450" indent="-171450">
              <a:buFont typeface="Arial" panose="020B0604020202020204" pitchFamily="34" charset="0"/>
              <a:buChar char="•"/>
            </a:pPr>
            <a:r>
              <a:rPr lang="it-IT" dirty="0">
                <a:solidFill>
                  <a:srgbClr val="003D69"/>
                </a:solidFill>
                <a:latin typeface="Century Gothic" panose="020B0502020202020204" pitchFamily="34" charset="0"/>
              </a:rPr>
              <a:t>Responsabile UO</a:t>
            </a:r>
          </a:p>
          <a:p>
            <a:pPr marL="171450" indent="-171450">
              <a:buFont typeface="Arial" panose="020B0604020202020204" pitchFamily="34" charset="0"/>
              <a:buChar char="•"/>
            </a:pPr>
            <a:r>
              <a:rPr lang="it-IT" dirty="0">
                <a:solidFill>
                  <a:srgbClr val="003D69"/>
                </a:solidFill>
                <a:latin typeface="Century Gothic" panose="020B0502020202020204" pitchFamily="34" charset="0"/>
              </a:rPr>
              <a:t>Referente Aziendale</a:t>
            </a:r>
          </a:p>
          <a:p>
            <a:pPr marL="171450" indent="-171450">
              <a:buFont typeface="Arial" panose="020B0604020202020204" pitchFamily="34" charset="0"/>
              <a:buChar char="•"/>
            </a:pPr>
            <a:r>
              <a:rPr lang="it-IT" dirty="0">
                <a:solidFill>
                  <a:srgbClr val="003D69"/>
                </a:solidFill>
                <a:latin typeface="Century Gothic" panose="020B0502020202020204" pitchFamily="34" charset="0"/>
              </a:rPr>
              <a:t>Direttore Sanitario</a:t>
            </a:r>
          </a:p>
          <a:p>
            <a:pPr algn="ctr"/>
            <a:endParaRPr lang="it-IT" dirty="0">
              <a:solidFill>
                <a:srgbClr val="003D69"/>
              </a:solidFill>
              <a:latin typeface="Century Gothic" panose="020B0502020202020204" pitchFamily="34" charset="0"/>
            </a:endParaRPr>
          </a:p>
        </p:txBody>
      </p:sp>
      <p:grpSp>
        <p:nvGrpSpPr>
          <p:cNvPr id="14" name="Gruppo 13">
            <a:extLst>
              <a:ext uri="{FF2B5EF4-FFF2-40B4-BE49-F238E27FC236}">
                <a16:creationId xmlns:a16="http://schemas.microsoft.com/office/drawing/2014/main" id="{876DA210-BAC5-0D3A-E973-67553B1B3D65}"/>
              </a:ext>
            </a:extLst>
          </p:cNvPr>
          <p:cNvGrpSpPr/>
          <p:nvPr/>
        </p:nvGrpSpPr>
        <p:grpSpPr>
          <a:xfrm>
            <a:off x="4636954" y="2530174"/>
            <a:ext cx="608516" cy="678220"/>
            <a:chOff x="3068947" y="2599820"/>
            <a:chExt cx="573028" cy="536318"/>
          </a:xfrm>
        </p:grpSpPr>
        <p:sp>
          <p:nvSpPr>
            <p:cNvPr id="17" name="Rounded Rectangle 2">
              <a:extLst>
                <a:ext uri="{FF2B5EF4-FFF2-40B4-BE49-F238E27FC236}">
                  <a16:creationId xmlns:a16="http://schemas.microsoft.com/office/drawing/2014/main" id="{9915A177-54C4-DA2F-F771-72103290420E}"/>
                </a:ext>
              </a:extLst>
            </p:cNvPr>
            <p:cNvSpPr/>
            <p:nvPr/>
          </p:nvSpPr>
          <p:spPr>
            <a:xfrm>
              <a:off x="3068947" y="2599820"/>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latin typeface="Century Gothic" panose="020B0502020202020204" pitchFamily="34" charset="0"/>
              </a:endParaRPr>
            </a:p>
          </p:txBody>
        </p:sp>
        <p:pic>
          <p:nvPicPr>
            <p:cNvPr id="18" name="Picture 60">
              <a:extLst>
                <a:ext uri="{FF2B5EF4-FFF2-40B4-BE49-F238E27FC236}">
                  <a16:creationId xmlns:a16="http://schemas.microsoft.com/office/drawing/2014/main" id="{D03BE0B7-93C3-16F5-10CA-5AA72C843AD8}"/>
                </a:ext>
              </a:extLst>
            </p:cNvPr>
            <p:cNvPicPr>
              <a:picLocks noChangeAspect="1"/>
            </p:cNvPicPr>
            <p:nvPr/>
          </p:nvPicPr>
          <p:blipFill>
            <a:blip r:embed="rId2"/>
            <a:stretch>
              <a:fillRect/>
            </a:stretch>
          </p:blipFill>
          <p:spPr>
            <a:xfrm>
              <a:off x="3111114" y="2617112"/>
              <a:ext cx="529846" cy="507793"/>
            </a:xfrm>
            <a:prstGeom prst="rect">
              <a:avLst/>
            </a:prstGeom>
          </p:spPr>
        </p:pic>
      </p:grpSp>
      <p:sp>
        <p:nvSpPr>
          <p:cNvPr id="15" name="Rectangle 202">
            <a:extLst>
              <a:ext uri="{FF2B5EF4-FFF2-40B4-BE49-F238E27FC236}">
                <a16:creationId xmlns:a16="http://schemas.microsoft.com/office/drawing/2014/main" id="{5BC41A9A-3316-779C-51B1-9B124B2FBF7C}"/>
              </a:ext>
            </a:extLst>
          </p:cNvPr>
          <p:cNvSpPr/>
          <p:nvPr/>
        </p:nvSpPr>
        <p:spPr bwMode="gray">
          <a:xfrm>
            <a:off x="6510076" y="2430587"/>
            <a:ext cx="1306857" cy="184044"/>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Profili</a:t>
            </a:r>
          </a:p>
        </p:txBody>
      </p:sp>
      <p:sp>
        <p:nvSpPr>
          <p:cNvPr id="16" name="Rectangle 202">
            <a:extLst>
              <a:ext uri="{FF2B5EF4-FFF2-40B4-BE49-F238E27FC236}">
                <a16:creationId xmlns:a16="http://schemas.microsoft.com/office/drawing/2014/main" id="{03C0EFC1-6859-D8D6-8683-50F35549E1D9}"/>
              </a:ext>
            </a:extLst>
          </p:cNvPr>
          <p:cNvSpPr/>
          <p:nvPr/>
        </p:nvSpPr>
        <p:spPr bwMode="gray">
          <a:xfrm>
            <a:off x="5310546" y="2430174"/>
            <a:ext cx="1083732" cy="184870"/>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Organo/Ente</a:t>
            </a:r>
          </a:p>
        </p:txBody>
      </p:sp>
      <p:sp>
        <p:nvSpPr>
          <p:cNvPr id="19" name="Rectangle 202">
            <a:extLst>
              <a:ext uri="{FF2B5EF4-FFF2-40B4-BE49-F238E27FC236}">
                <a16:creationId xmlns:a16="http://schemas.microsoft.com/office/drawing/2014/main" id="{B05154B7-F450-112B-922C-AC207C733FBE}"/>
              </a:ext>
            </a:extLst>
          </p:cNvPr>
          <p:cNvSpPr/>
          <p:nvPr/>
        </p:nvSpPr>
        <p:spPr bwMode="gray">
          <a:xfrm>
            <a:off x="4600575" y="3853088"/>
            <a:ext cx="3253673" cy="213680"/>
          </a:xfrm>
          <a:prstGeom prst="rect">
            <a:avLst/>
          </a:prstGeom>
          <a:solidFill>
            <a:srgbClr val="073B70"/>
          </a:solidFill>
          <a:ln w="19050" algn="ctr">
            <a:solidFill>
              <a:srgbClr val="08335F"/>
            </a:solidFill>
            <a:miter lim="800000"/>
            <a:headEnd/>
            <a:tailEnd/>
          </a:ln>
        </p:spPr>
        <p:txBody>
          <a:bodyPr wrap="square" lIns="0" tIns="0" rIns="0" bIns="0"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Processi di Gestione e Configurazione</a:t>
            </a:r>
            <a:endParaRPr lang="en-US" sz="1400" b="1" dirty="0">
              <a:solidFill>
                <a:schemeClr val="bg1"/>
              </a:solidFill>
              <a:latin typeface="Century Gothic" panose="020B0502020202020204" pitchFamily="34" charset="0"/>
              <a:cs typeface="Calibri" panose="020F0502020204030204" pitchFamily="34" charset="0"/>
            </a:endParaRPr>
          </a:p>
        </p:txBody>
      </p:sp>
      <p:grpSp>
        <p:nvGrpSpPr>
          <p:cNvPr id="20" name="Gruppo 19">
            <a:extLst>
              <a:ext uri="{FF2B5EF4-FFF2-40B4-BE49-F238E27FC236}">
                <a16:creationId xmlns:a16="http://schemas.microsoft.com/office/drawing/2014/main" id="{0F88C935-77D7-BFBE-EB28-56185ACAF528}"/>
              </a:ext>
            </a:extLst>
          </p:cNvPr>
          <p:cNvGrpSpPr/>
          <p:nvPr/>
        </p:nvGrpSpPr>
        <p:grpSpPr>
          <a:xfrm>
            <a:off x="4600575" y="4419764"/>
            <a:ext cx="3357025" cy="690203"/>
            <a:chOff x="572122" y="2346716"/>
            <a:chExt cx="3528636" cy="697696"/>
          </a:xfrm>
        </p:grpSpPr>
        <p:grpSp>
          <p:nvGrpSpPr>
            <p:cNvPr id="21" name="Gruppo 20">
              <a:extLst>
                <a:ext uri="{FF2B5EF4-FFF2-40B4-BE49-F238E27FC236}">
                  <a16:creationId xmlns:a16="http://schemas.microsoft.com/office/drawing/2014/main" id="{8F3FFD7F-DE49-8CD3-CCD5-4A566881C0F6}"/>
                </a:ext>
              </a:extLst>
            </p:cNvPr>
            <p:cNvGrpSpPr/>
            <p:nvPr/>
          </p:nvGrpSpPr>
          <p:grpSpPr>
            <a:xfrm>
              <a:off x="572122" y="2346716"/>
              <a:ext cx="727387" cy="697696"/>
              <a:chOff x="3094022" y="5365595"/>
              <a:chExt cx="573028" cy="536318"/>
            </a:xfrm>
          </p:grpSpPr>
          <p:sp>
            <p:nvSpPr>
              <p:cNvPr id="24" name="Oval 61">
                <a:extLst>
                  <a:ext uri="{FF2B5EF4-FFF2-40B4-BE49-F238E27FC236}">
                    <a16:creationId xmlns:a16="http://schemas.microsoft.com/office/drawing/2014/main" id="{34D58048-1675-F72F-E339-BDD52781200F}"/>
                  </a:ext>
                </a:extLst>
              </p:cNvPr>
              <p:cNvSpPr/>
              <p:nvPr/>
            </p:nvSpPr>
            <p:spPr>
              <a:xfrm>
                <a:off x="3188787" y="5469006"/>
                <a:ext cx="383409" cy="383243"/>
              </a:xfrm>
              <a:prstGeom prst="ellipse">
                <a:avLst/>
              </a:prstGeom>
              <a:solidFill>
                <a:srgbClr val="00AAEA"/>
              </a:solidFill>
              <a:ln>
                <a:solidFill>
                  <a:srgbClr val="00A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Century Gothic" panose="020B0502020202020204" pitchFamily="34" charset="0"/>
                </a:endParaRPr>
              </a:p>
            </p:txBody>
          </p:sp>
          <p:pic>
            <p:nvPicPr>
              <p:cNvPr id="25" name="Graphic 63" descr="Programmatrice con riempimento a tinta unita">
                <a:extLst>
                  <a:ext uri="{FF2B5EF4-FFF2-40B4-BE49-F238E27FC236}">
                    <a16:creationId xmlns:a16="http://schemas.microsoft.com/office/drawing/2014/main" id="{F4765666-26C8-DE88-A071-BBEB26AE9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9411" y="5464624"/>
                <a:ext cx="313635" cy="338259"/>
              </a:xfrm>
              <a:prstGeom prst="rect">
                <a:avLst/>
              </a:prstGeom>
            </p:spPr>
          </p:pic>
          <p:sp>
            <p:nvSpPr>
              <p:cNvPr id="26" name="Rounded Rectangle 2">
                <a:extLst>
                  <a:ext uri="{FF2B5EF4-FFF2-40B4-BE49-F238E27FC236}">
                    <a16:creationId xmlns:a16="http://schemas.microsoft.com/office/drawing/2014/main" id="{6006619E-FDCC-5BF8-2426-9BBDC558D8B6}"/>
                  </a:ext>
                </a:extLst>
              </p:cNvPr>
              <p:cNvSpPr/>
              <p:nvPr/>
            </p:nvSpPr>
            <p:spPr>
              <a:xfrm>
                <a:off x="3094022" y="5365595"/>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latin typeface="Century Gothic" panose="020B0502020202020204" pitchFamily="34" charset="0"/>
                </a:endParaRPr>
              </a:p>
            </p:txBody>
          </p:sp>
        </p:grpSp>
        <p:sp>
          <p:nvSpPr>
            <p:cNvPr id="22" name="CasellaDiTesto 19">
              <a:extLst>
                <a:ext uri="{FF2B5EF4-FFF2-40B4-BE49-F238E27FC236}">
                  <a16:creationId xmlns:a16="http://schemas.microsoft.com/office/drawing/2014/main" id="{BDF4900C-F7EF-3143-1522-46C18884D1CC}"/>
                </a:ext>
              </a:extLst>
            </p:cNvPr>
            <p:cNvSpPr txBox="1"/>
            <p:nvPr/>
          </p:nvSpPr>
          <p:spPr>
            <a:xfrm>
              <a:off x="2352822" y="2447745"/>
              <a:ext cx="1747936" cy="379463"/>
            </a:xfrm>
            <a:prstGeom prst="rect">
              <a:avLst/>
            </a:prstGeom>
            <a:noFill/>
          </p:spPr>
          <p:txBody>
            <a:bodyPr wrap="square" lIns="0" tIns="0" rIns="0" bIns="0" anchor="t">
              <a:spAutoFit/>
            </a:bodyPr>
            <a:lstStyle>
              <a:defPPr>
                <a:defRPr lang="en-US"/>
              </a:defPPr>
              <a:lvl1pPr marL="171450" indent="-171450">
                <a:lnSpc>
                  <a:spcPct val="107000"/>
                </a:lnSpc>
                <a:buFont typeface="Arial" panose="020B0604020202020204" pitchFamily="34" charset="0"/>
                <a:buChar char="•"/>
                <a:defRPr sz="1200" b="1">
                  <a:solidFill>
                    <a:srgbClr val="003D69"/>
                  </a:solidFill>
                  <a:latin typeface="Century Gothic" panose="020B0502020202020204" pitchFamily="34" charset="0"/>
                  <a:cs typeface="Calibri" panose="020F0502020204030204" pitchFamily="34" charset="0"/>
                </a:defRPr>
              </a:lvl1pPr>
            </a:lstStyle>
            <a:p>
              <a:r>
                <a:rPr lang="it-IT" dirty="0"/>
                <a:t>Amministratore</a:t>
              </a:r>
              <a:br>
                <a:rPr lang="it-IT" dirty="0"/>
              </a:br>
              <a:r>
                <a:rPr lang="it-IT" dirty="0"/>
                <a:t>di sistema</a:t>
              </a:r>
            </a:p>
          </p:txBody>
        </p:sp>
        <p:sp>
          <p:nvSpPr>
            <p:cNvPr id="23" name="CasellaDiTesto 22">
              <a:extLst>
                <a:ext uri="{FF2B5EF4-FFF2-40B4-BE49-F238E27FC236}">
                  <a16:creationId xmlns:a16="http://schemas.microsoft.com/office/drawing/2014/main" id="{6C2AA893-750E-14E4-1B41-EBD466B404AB}"/>
                </a:ext>
              </a:extLst>
            </p:cNvPr>
            <p:cNvSpPr txBox="1"/>
            <p:nvPr/>
          </p:nvSpPr>
          <p:spPr>
            <a:xfrm>
              <a:off x="1338382" y="2407052"/>
              <a:ext cx="865162" cy="275631"/>
            </a:xfrm>
            <a:prstGeom prst="rect">
              <a:avLst/>
            </a:prstGeom>
            <a:noFill/>
          </p:spPr>
          <p:txBody>
            <a:bodyPr wrap="square" lIns="91419" tIns="45709" rIns="91419" bIns="45709" anchor="t">
              <a:spAutoFit/>
            </a:bodyPr>
            <a:lstStyle/>
            <a:p>
              <a:pPr algn="ctr">
                <a:lnSpc>
                  <a:spcPct val="107000"/>
                </a:lnSpc>
              </a:pPr>
              <a:r>
                <a:rPr lang="it-IT" sz="1200" b="1" dirty="0">
                  <a:latin typeface="Century Gothic" panose="020B0502020202020204" pitchFamily="34" charset="0"/>
                  <a:ea typeface="Calibri" panose="020F0502020204030204" pitchFamily="34" charset="0"/>
                  <a:cs typeface="Calibri" panose="020F0502020204030204" pitchFamily="34" charset="0"/>
                </a:rPr>
                <a:t>Regione</a:t>
              </a:r>
            </a:p>
          </p:txBody>
        </p:sp>
      </p:grpSp>
      <p:sp>
        <p:nvSpPr>
          <p:cNvPr id="29" name="Rettangolo 28">
            <a:extLst>
              <a:ext uri="{FF2B5EF4-FFF2-40B4-BE49-F238E27FC236}">
                <a16:creationId xmlns:a16="http://schemas.microsoft.com/office/drawing/2014/main" id="{0A0D1C49-8D61-1915-8254-28475436298D}"/>
              </a:ext>
            </a:extLst>
          </p:cNvPr>
          <p:cNvSpPr/>
          <p:nvPr/>
        </p:nvSpPr>
        <p:spPr>
          <a:xfrm>
            <a:off x="9089594" y="4604529"/>
            <a:ext cx="466353" cy="2051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202">
            <a:extLst>
              <a:ext uri="{FF2B5EF4-FFF2-40B4-BE49-F238E27FC236}">
                <a16:creationId xmlns:a16="http://schemas.microsoft.com/office/drawing/2014/main" id="{69270D33-EDC2-3B46-8654-A0B22A42FCAA}"/>
              </a:ext>
            </a:extLst>
          </p:cNvPr>
          <p:cNvSpPr/>
          <p:nvPr/>
        </p:nvSpPr>
        <p:spPr bwMode="gray">
          <a:xfrm>
            <a:off x="8518938" y="1620142"/>
            <a:ext cx="3253673" cy="234260"/>
          </a:xfrm>
          <a:prstGeom prst="rect">
            <a:avLst/>
          </a:prstGeom>
          <a:solidFill>
            <a:srgbClr val="073B70"/>
          </a:solidFill>
          <a:ln w="19050" algn="ctr">
            <a:solidFill>
              <a:srgbClr val="08335F"/>
            </a:solidFill>
            <a:miter lim="800000"/>
            <a:headEnd/>
            <a:tailEnd/>
          </a:ln>
        </p:spPr>
        <p:txBody>
          <a:bodyPr wrap="square" lIns="287896" tIns="88867" rIns="88867" bIns="88867"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Caricamento</a:t>
            </a:r>
            <a:endParaRPr lang="en-US" sz="1600" b="1" dirty="0">
              <a:solidFill>
                <a:schemeClr val="bg1"/>
              </a:solidFill>
              <a:latin typeface="Century Gothic" panose="020B0502020202020204" pitchFamily="34" charset="0"/>
              <a:cs typeface="Calibri" panose="020F0502020204030204" pitchFamily="34" charset="0"/>
            </a:endParaRPr>
          </a:p>
        </p:txBody>
      </p:sp>
      <p:sp>
        <p:nvSpPr>
          <p:cNvPr id="31" name="Rectangle 202">
            <a:extLst>
              <a:ext uri="{FF2B5EF4-FFF2-40B4-BE49-F238E27FC236}">
                <a16:creationId xmlns:a16="http://schemas.microsoft.com/office/drawing/2014/main" id="{B2339B2C-0FD1-9556-9B53-E9AA8FF7F21A}"/>
              </a:ext>
            </a:extLst>
          </p:cNvPr>
          <p:cNvSpPr/>
          <p:nvPr/>
        </p:nvSpPr>
        <p:spPr bwMode="gray">
          <a:xfrm>
            <a:off x="8515043" y="3853088"/>
            <a:ext cx="3253673" cy="213680"/>
          </a:xfrm>
          <a:prstGeom prst="rect">
            <a:avLst/>
          </a:prstGeom>
          <a:solidFill>
            <a:srgbClr val="073B70"/>
          </a:solidFill>
          <a:ln w="19050" algn="ctr">
            <a:solidFill>
              <a:srgbClr val="08335F"/>
            </a:solidFill>
            <a:miter lim="800000"/>
            <a:headEnd/>
            <a:tailEnd/>
          </a:ln>
        </p:spPr>
        <p:txBody>
          <a:bodyPr wrap="square" lIns="0" tIns="0" rIns="0" bIns="0"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Processi di Gestione e Configurazione</a:t>
            </a:r>
            <a:endParaRPr lang="en-US" sz="1400" b="1" dirty="0">
              <a:solidFill>
                <a:schemeClr val="bg1"/>
              </a:solidFill>
              <a:latin typeface="Century Gothic" panose="020B0502020202020204" pitchFamily="34" charset="0"/>
              <a:cs typeface="Calibri" panose="020F0502020204030204" pitchFamily="34" charset="0"/>
            </a:endParaRPr>
          </a:p>
        </p:txBody>
      </p:sp>
      <p:grpSp>
        <p:nvGrpSpPr>
          <p:cNvPr id="32" name="Gruppo 31">
            <a:extLst>
              <a:ext uri="{FF2B5EF4-FFF2-40B4-BE49-F238E27FC236}">
                <a16:creationId xmlns:a16="http://schemas.microsoft.com/office/drawing/2014/main" id="{9A1B9771-7211-FEDF-B96C-0C34AC0A1B1D}"/>
              </a:ext>
            </a:extLst>
          </p:cNvPr>
          <p:cNvGrpSpPr/>
          <p:nvPr/>
        </p:nvGrpSpPr>
        <p:grpSpPr>
          <a:xfrm>
            <a:off x="8515043" y="4419762"/>
            <a:ext cx="3605879" cy="690203"/>
            <a:chOff x="572122" y="2346715"/>
            <a:chExt cx="3790211" cy="697696"/>
          </a:xfrm>
        </p:grpSpPr>
        <p:grpSp>
          <p:nvGrpSpPr>
            <p:cNvPr id="33" name="Gruppo 32">
              <a:extLst>
                <a:ext uri="{FF2B5EF4-FFF2-40B4-BE49-F238E27FC236}">
                  <a16:creationId xmlns:a16="http://schemas.microsoft.com/office/drawing/2014/main" id="{DE209C9C-997F-A371-5026-7AA9714B8781}"/>
                </a:ext>
              </a:extLst>
            </p:cNvPr>
            <p:cNvGrpSpPr/>
            <p:nvPr/>
          </p:nvGrpSpPr>
          <p:grpSpPr>
            <a:xfrm>
              <a:off x="572122" y="2346715"/>
              <a:ext cx="727387" cy="697696"/>
              <a:chOff x="3094022" y="5365595"/>
              <a:chExt cx="573028" cy="536318"/>
            </a:xfrm>
          </p:grpSpPr>
          <p:sp>
            <p:nvSpPr>
              <p:cNvPr id="36" name="Oval 61">
                <a:extLst>
                  <a:ext uri="{FF2B5EF4-FFF2-40B4-BE49-F238E27FC236}">
                    <a16:creationId xmlns:a16="http://schemas.microsoft.com/office/drawing/2014/main" id="{1BDC2360-F04E-F482-B0A7-E60F431BB197}"/>
                  </a:ext>
                </a:extLst>
              </p:cNvPr>
              <p:cNvSpPr/>
              <p:nvPr/>
            </p:nvSpPr>
            <p:spPr>
              <a:xfrm>
                <a:off x="3189281" y="5412028"/>
                <a:ext cx="383409" cy="383243"/>
              </a:xfrm>
              <a:prstGeom prst="ellipse">
                <a:avLst/>
              </a:prstGeom>
              <a:solidFill>
                <a:srgbClr val="00AAEA"/>
              </a:solidFill>
              <a:ln>
                <a:solidFill>
                  <a:srgbClr val="00A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Century Gothic" panose="020B0502020202020204" pitchFamily="34" charset="0"/>
                </a:endParaRPr>
              </a:p>
            </p:txBody>
          </p:sp>
          <p:pic>
            <p:nvPicPr>
              <p:cNvPr id="37" name="Graphic 63" descr="Programmatrice con riempimento a tinta unita">
                <a:extLst>
                  <a:ext uri="{FF2B5EF4-FFF2-40B4-BE49-F238E27FC236}">
                    <a16:creationId xmlns:a16="http://schemas.microsoft.com/office/drawing/2014/main" id="{FF016788-306C-CDDC-84F4-2ED4847FD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9411" y="5396690"/>
                <a:ext cx="313635" cy="338259"/>
              </a:xfrm>
              <a:prstGeom prst="rect">
                <a:avLst/>
              </a:prstGeom>
            </p:spPr>
          </p:pic>
          <p:sp>
            <p:nvSpPr>
              <p:cNvPr id="38" name="Rounded Rectangle 2">
                <a:extLst>
                  <a:ext uri="{FF2B5EF4-FFF2-40B4-BE49-F238E27FC236}">
                    <a16:creationId xmlns:a16="http://schemas.microsoft.com/office/drawing/2014/main" id="{39597CCF-739B-A63D-115C-EB1AEED84784}"/>
                  </a:ext>
                </a:extLst>
              </p:cNvPr>
              <p:cNvSpPr/>
              <p:nvPr/>
            </p:nvSpPr>
            <p:spPr>
              <a:xfrm>
                <a:off x="3094022" y="5365595"/>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latin typeface="Century Gothic" panose="020B0502020202020204" pitchFamily="34" charset="0"/>
                </a:endParaRPr>
              </a:p>
            </p:txBody>
          </p:sp>
        </p:grpSp>
        <p:sp>
          <p:nvSpPr>
            <p:cNvPr id="34" name="CasellaDiTesto 19">
              <a:extLst>
                <a:ext uri="{FF2B5EF4-FFF2-40B4-BE49-F238E27FC236}">
                  <a16:creationId xmlns:a16="http://schemas.microsoft.com/office/drawing/2014/main" id="{84440F5C-5E3B-CCFF-A637-16AF925D46D5}"/>
                </a:ext>
              </a:extLst>
            </p:cNvPr>
            <p:cNvSpPr txBox="1"/>
            <p:nvPr/>
          </p:nvSpPr>
          <p:spPr>
            <a:xfrm>
              <a:off x="2614397" y="2423065"/>
              <a:ext cx="1747936" cy="379463"/>
            </a:xfrm>
            <a:prstGeom prst="rect">
              <a:avLst/>
            </a:prstGeom>
            <a:noFill/>
          </p:spPr>
          <p:txBody>
            <a:bodyPr wrap="square" lIns="0" tIns="0" rIns="0" bIns="0" anchor="t">
              <a:spAutoFit/>
            </a:bodyPr>
            <a:lstStyle>
              <a:defPPr>
                <a:defRPr lang="en-US"/>
              </a:defPPr>
              <a:lvl1pPr marL="171450" indent="-171450">
                <a:lnSpc>
                  <a:spcPct val="107000"/>
                </a:lnSpc>
                <a:buFont typeface="Arial" panose="020B0604020202020204" pitchFamily="34" charset="0"/>
                <a:buChar char="•"/>
                <a:defRPr sz="1200" b="1">
                  <a:solidFill>
                    <a:srgbClr val="003D69"/>
                  </a:solidFill>
                  <a:latin typeface="Century Gothic" panose="020B0502020202020204" pitchFamily="34" charset="0"/>
                  <a:cs typeface="Calibri" panose="020F0502020204030204" pitchFamily="34" charset="0"/>
                </a:defRPr>
              </a:lvl1pPr>
            </a:lstStyle>
            <a:p>
              <a:r>
                <a:rPr lang="it-IT" dirty="0"/>
                <a:t>Amministratore</a:t>
              </a:r>
              <a:br>
                <a:rPr lang="it-IT" dirty="0"/>
              </a:br>
              <a:r>
                <a:rPr lang="it-IT" dirty="0"/>
                <a:t>di sistema</a:t>
              </a:r>
            </a:p>
          </p:txBody>
        </p:sp>
        <p:sp>
          <p:nvSpPr>
            <p:cNvPr id="35" name="CasellaDiTesto 34">
              <a:extLst>
                <a:ext uri="{FF2B5EF4-FFF2-40B4-BE49-F238E27FC236}">
                  <a16:creationId xmlns:a16="http://schemas.microsoft.com/office/drawing/2014/main" id="{6401B493-1FA6-E5BE-F61D-F35E28EBBAC4}"/>
                </a:ext>
              </a:extLst>
            </p:cNvPr>
            <p:cNvSpPr txBox="1"/>
            <p:nvPr/>
          </p:nvSpPr>
          <p:spPr>
            <a:xfrm>
              <a:off x="1440104" y="2423065"/>
              <a:ext cx="865162" cy="275631"/>
            </a:xfrm>
            <a:prstGeom prst="rect">
              <a:avLst/>
            </a:prstGeom>
            <a:noFill/>
          </p:spPr>
          <p:txBody>
            <a:bodyPr wrap="square" lIns="91419" tIns="45709" rIns="91419" bIns="45709" anchor="t">
              <a:spAutoFit/>
            </a:bodyPr>
            <a:lstStyle/>
            <a:p>
              <a:pPr algn="ctr">
                <a:lnSpc>
                  <a:spcPct val="107000"/>
                </a:lnSpc>
              </a:pPr>
              <a:r>
                <a:rPr lang="it-IT" sz="1200" b="1" dirty="0">
                  <a:latin typeface="Century Gothic" panose="020B0502020202020204" pitchFamily="34" charset="0"/>
                  <a:ea typeface="Calibri" panose="020F0502020204030204" pitchFamily="34" charset="0"/>
                  <a:cs typeface="Calibri" panose="020F0502020204030204" pitchFamily="34" charset="0"/>
                </a:rPr>
                <a:t>Regione</a:t>
              </a:r>
            </a:p>
          </p:txBody>
        </p:sp>
      </p:grpSp>
      <p:grpSp>
        <p:nvGrpSpPr>
          <p:cNvPr id="41" name="Gruppo 40">
            <a:extLst>
              <a:ext uri="{FF2B5EF4-FFF2-40B4-BE49-F238E27FC236}">
                <a16:creationId xmlns:a16="http://schemas.microsoft.com/office/drawing/2014/main" id="{5CA39140-C7DF-4617-330B-56FFAE682D92}"/>
              </a:ext>
            </a:extLst>
          </p:cNvPr>
          <p:cNvGrpSpPr/>
          <p:nvPr/>
        </p:nvGrpSpPr>
        <p:grpSpPr>
          <a:xfrm>
            <a:off x="8529372" y="2020962"/>
            <a:ext cx="3385139" cy="1153928"/>
            <a:chOff x="4351512" y="1908428"/>
            <a:chExt cx="3558187" cy="1166453"/>
          </a:xfrm>
        </p:grpSpPr>
        <p:grpSp>
          <p:nvGrpSpPr>
            <p:cNvPr id="42" name="Gruppo 41">
              <a:extLst>
                <a:ext uri="{FF2B5EF4-FFF2-40B4-BE49-F238E27FC236}">
                  <a16:creationId xmlns:a16="http://schemas.microsoft.com/office/drawing/2014/main" id="{6FBCA6DB-6676-E8BE-A4CF-9A68BD7AF0B9}"/>
                </a:ext>
              </a:extLst>
            </p:cNvPr>
            <p:cNvGrpSpPr/>
            <p:nvPr/>
          </p:nvGrpSpPr>
          <p:grpSpPr>
            <a:xfrm>
              <a:off x="4449971" y="2611087"/>
              <a:ext cx="488617" cy="463794"/>
              <a:chOff x="3143467" y="4872058"/>
              <a:chExt cx="350874" cy="350876"/>
            </a:xfrm>
          </p:grpSpPr>
          <p:sp>
            <p:nvSpPr>
              <p:cNvPr id="46" name="Oval 61">
                <a:extLst>
                  <a:ext uri="{FF2B5EF4-FFF2-40B4-BE49-F238E27FC236}">
                    <a16:creationId xmlns:a16="http://schemas.microsoft.com/office/drawing/2014/main" id="{1F27B6C1-63B9-7C52-B5E5-169E9051FB39}"/>
                  </a:ext>
                </a:extLst>
              </p:cNvPr>
              <p:cNvSpPr/>
              <p:nvPr/>
            </p:nvSpPr>
            <p:spPr>
              <a:xfrm>
                <a:off x="3148779" y="4872058"/>
                <a:ext cx="336044" cy="335898"/>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entury Gothic" panose="020B0502020202020204" pitchFamily="34" charset="0"/>
                </a:endParaRPr>
              </a:p>
            </p:txBody>
          </p:sp>
          <p:pic>
            <p:nvPicPr>
              <p:cNvPr id="47" name="Picture 2">
                <a:extLst>
                  <a:ext uri="{FF2B5EF4-FFF2-40B4-BE49-F238E27FC236}">
                    <a16:creationId xmlns:a16="http://schemas.microsoft.com/office/drawing/2014/main" id="{38EEFF2C-F560-3361-A747-E7EE97736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467" y="4872060"/>
                <a:ext cx="350874" cy="350874"/>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Rectangle 202">
              <a:extLst>
                <a:ext uri="{FF2B5EF4-FFF2-40B4-BE49-F238E27FC236}">
                  <a16:creationId xmlns:a16="http://schemas.microsoft.com/office/drawing/2014/main" id="{B4C9DF1F-A05D-FF6E-EB96-E9E1FD99F84F}"/>
                </a:ext>
              </a:extLst>
            </p:cNvPr>
            <p:cNvSpPr/>
            <p:nvPr/>
          </p:nvSpPr>
          <p:spPr bwMode="gray">
            <a:xfrm>
              <a:off x="4351512" y="1908428"/>
              <a:ext cx="3420000" cy="216000"/>
            </a:xfrm>
            <a:prstGeom prst="rect">
              <a:avLst/>
            </a:prstGeom>
            <a:solidFill>
              <a:srgbClr val="073B70"/>
            </a:solidFill>
            <a:ln w="19050" algn="ctr">
              <a:solidFill>
                <a:srgbClr val="08335F"/>
              </a:solidFill>
              <a:miter lim="800000"/>
              <a:headEnd/>
              <a:tailEnd/>
            </a:ln>
          </p:spPr>
          <p:txBody>
            <a:bodyPr wrap="square" lIns="0" tIns="0" rIns="0" bIns="0"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Processi di Monitoraggio e Controllo</a:t>
              </a:r>
              <a:endParaRPr lang="en-US" sz="1400" b="1" dirty="0">
                <a:solidFill>
                  <a:schemeClr val="bg1"/>
                </a:solidFill>
                <a:latin typeface="Century Gothic" panose="020B0502020202020204" pitchFamily="34" charset="0"/>
                <a:cs typeface="Calibri" panose="020F0502020204030204" pitchFamily="34" charset="0"/>
              </a:endParaRPr>
            </a:p>
          </p:txBody>
        </p:sp>
        <p:sp>
          <p:nvSpPr>
            <p:cNvPr id="44" name="CasellaDiTesto 19">
              <a:extLst>
                <a:ext uri="{FF2B5EF4-FFF2-40B4-BE49-F238E27FC236}">
                  <a16:creationId xmlns:a16="http://schemas.microsoft.com/office/drawing/2014/main" id="{4B0E221A-E539-7FC2-8993-888F3B5910A3}"/>
                </a:ext>
              </a:extLst>
            </p:cNvPr>
            <p:cNvSpPr txBox="1"/>
            <p:nvPr/>
          </p:nvSpPr>
          <p:spPr>
            <a:xfrm>
              <a:off x="6078276" y="2467620"/>
              <a:ext cx="1831423" cy="181845"/>
            </a:xfrm>
            <a:prstGeom prst="rect">
              <a:avLst/>
            </a:prstGeom>
            <a:noFill/>
          </p:spPr>
          <p:txBody>
            <a:bodyPr wrap="square" lIns="0" tIns="0" rIns="0" bIns="0" anchor="t">
              <a:spAutoFit/>
            </a:bodyPr>
            <a:lstStyle/>
            <a:p>
              <a:pPr marL="171450" indent="-171450" algn="ctr">
                <a:lnSpc>
                  <a:spcPct val="107000"/>
                </a:lnSpc>
                <a:buFont typeface="Arial" panose="020B0604020202020204" pitchFamily="34" charset="0"/>
                <a:buChar char="•"/>
              </a:pPr>
              <a:endParaRPr lang="it-IT" sz="1200" b="1" dirty="0">
                <a:solidFill>
                  <a:srgbClr val="003D69"/>
                </a:solidFill>
                <a:latin typeface="Century Gothic" panose="020B0502020202020204" pitchFamily="34" charset="0"/>
                <a:cs typeface="Calibri" panose="020F0502020204030204" pitchFamily="34" charset="0"/>
              </a:endParaRPr>
            </a:p>
          </p:txBody>
        </p:sp>
        <p:sp>
          <p:nvSpPr>
            <p:cNvPr id="45" name="CasellaDiTesto 44">
              <a:extLst>
                <a:ext uri="{FF2B5EF4-FFF2-40B4-BE49-F238E27FC236}">
                  <a16:creationId xmlns:a16="http://schemas.microsoft.com/office/drawing/2014/main" id="{CE6CE670-2A47-EC7F-0A79-E3987577198F}"/>
                </a:ext>
              </a:extLst>
            </p:cNvPr>
            <p:cNvSpPr txBox="1"/>
            <p:nvPr/>
          </p:nvSpPr>
          <p:spPr>
            <a:xfrm>
              <a:off x="5204433" y="2458445"/>
              <a:ext cx="490015" cy="275631"/>
            </a:xfrm>
            <a:prstGeom prst="rect">
              <a:avLst/>
            </a:prstGeom>
            <a:noFill/>
          </p:spPr>
          <p:txBody>
            <a:bodyPr wrap="square" lIns="91419" tIns="45709" rIns="91419" bIns="45709" anchor="t">
              <a:spAutoFit/>
            </a:bodyPr>
            <a:lstStyle/>
            <a:p>
              <a:pPr algn="ctr">
                <a:lnSpc>
                  <a:spcPct val="107000"/>
                </a:lnSpc>
              </a:pPr>
              <a:endParaRPr lang="it-IT" sz="1200" b="1" dirty="0">
                <a:latin typeface="Century Gothic" panose="020B0502020202020204" pitchFamily="34" charset="0"/>
                <a:ea typeface="Calibri" panose="020F0502020204030204" pitchFamily="34" charset="0"/>
                <a:cs typeface="Calibri" panose="020F0502020204030204" pitchFamily="34" charset="0"/>
              </a:endParaRPr>
            </a:p>
          </p:txBody>
        </p:sp>
      </p:grpSp>
      <p:grpSp>
        <p:nvGrpSpPr>
          <p:cNvPr id="48" name="Gruppo 47">
            <a:extLst>
              <a:ext uri="{FF2B5EF4-FFF2-40B4-BE49-F238E27FC236}">
                <a16:creationId xmlns:a16="http://schemas.microsoft.com/office/drawing/2014/main" id="{A20F4373-AEE7-1662-AEA1-4795B74AFD6C}"/>
              </a:ext>
            </a:extLst>
          </p:cNvPr>
          <p:cNvGrpSpPr/>
          <p:nvPr/>
        </p:nvGrpSpPr>
        <p:grpSpPr>
          <a:xfrm>
            <a:off x="8541896" y="2587322"/>
            <a:ext cx="3517038" cy="808200"/>
            <a:chOff x="8066079" y="2378345"/>
            <a:chExt cx="4307547" cy="804372"/>
          </a:xfrm>
        </p:grpSpPr>
        <p:sp>
          <p:nvSpPr>
            <p:cNvPr id="49" name="CasellaDiTesto 48">
              <a:extLst>
                <a:ext uri="{FF2B5EF4-FFF2-40B4-BE49-F238E27FC236}">
                  <a16:creationId xmlns:a16="http://schemas.microsoft.com/office/drawing/2014/main" id="{455F5609-A08A-95C0-F2CF-D85FE57361B6}"/>
                </a:ext>
              </a:extLst>
            </p:cNvPr>
            <p:cNvSpPr txBox="1"/>
            <p:nvPr/>
          </p:nvSpPr>
          <p:spPr>
            <a:xfrm>
              <a:off x="9089566" y="2451738"/>
              <a:ext cx="800127" cy="275631"/>
            </a:xfrm>
            <a:prstGeom prst="rect">
              <a:avLst/>
            </a:prstGeom>
            <a:noFill/>
          </p:spPr>
          <p:txBody>
            <a:bodyPr wrap="square" lIns="91419" tIns="45709" rIns="91419" bIns="45709" anchor="t">
              <a:spAutoFit/>
            </a:bodyPr>
            <a:lstStyle/>
            <a:p>
              <a:pPr algn="ctr">
                <a:lnSpc>
                  <a:spcPct val="107000"/>
                </a:lnSpc>
              </a:pPr>
              <a:r>
                <a:rPr lang="it-IT" sz="1200" b="1" dirty="0">
                  <a:latin typeface="Century Gothic" panose="020B0502020202020204" pitchFamily="34" charset="0"/>
                  <a:ea typeface="Calibri" panose="020F0502020204030204" pitchFamily="34" charset="0"/>
                  <a:cs typeface="Calibri" panose="020F0502020204030204" pitchFamily="34" charset="0"/>
                </a:rPr>
                <a:t>ASL</a:t>
              </a:r>
            </a:p>
          </p:txBody>
        </p:sp>
        <p:sp>
          <p:nvSpPr>
            <p:cNvPr id="50" name="CasellaDiTesto 19">
              <a:extLst>
                <a:ext uri="{FF2B5EF4-FFF2-40B4-BE49-F238E27FC236}">
                  <a16:creationId xmlns:a16="http://schemas.microsoft.com/office/drawing/2014/main" id="{B0F1BBA3-4B38-20E2-868D-C451F35C39D3}"/>
                </a:ext>
              </a:extLst>
            </p:cNvPr>
            <p:cNvSpPr txBox="1"/>
            <p:nvPr/>
          </p:nvSpPr>
          <p:spPr>
            <a:xfrm>
              <a:off x="10336930" y="2411687"/>
              <a:ext cx="2036696" cy="771030"/>
            </a:xfrm>
            <a:prstGeom prst="rect">
              <a:avLst/>
            </a:prstGeom>
            <a:noFill/>
          </p:spPr>
          <p:txBody>
            <a:bodyPr wrap="square" lIns="0" tIns="0" rIns="0" bIns="0" anchor="t">
              <a:spAutoFit/>
            </a:bodyPr>
            <a:lstStyle>
              <a:defPPr>
                <a:defRPr lang="en-US"/>
              </a:defPPr>
              <a:lvl1pPr marL="171450" indent="-171450">
                <a:lnSpc>
                  <a:spcPct val="107000"/>
                </a:lnSpc>
                <a:buFont typeface="Arial" panose="020B0604020202020204" pitchFamily="34" charset="0"/>
                <a:buChar char="•"/>
                <a:defRPr sz="1200" b="1">
                  <a:solidFill>
                    <a:srgbClr val="003D69"/>
                  </a:solidFill>
                  <a:latin typeface="Century Gothic" panose="020B0502020202020204" pitchFamily="34" charset="0"/>
                  <a:cs typeface="Calibri" panose="020F0502020204030204" pitchFamily="34" charset="0"/>
                </a:defRPr>
              </a:lvl1pPr>
            </a:lstStyle>
            <a:p>
              <a:r>
                <a:rPr lang="it-IT" dirty="0"/>
                <a:t>Referente </a:t>
              </a:r>
              <a:br>
                <a:rPr lang="it-IT" dirty="0"/>
              </a:br>
              <a:r>
                <a:rPr lang="it-IT" dirty="0"/>
                <a:t>DISTRETTO</a:t>
              </a:r>
            </a:p>
            <a:p>
              <a:r>
                <a:rPr lang="it-IT" dirty="0"/>
                <a:t>Referente ASL</a:t>
              </a:r>
            </a:p>
            <a:p>
              <a:r>
                <a:rPr lang="it-IT" dirty="0"/>
                <a:t>Direttore Sanitario</a:t>
              </a:r>
            </a:p>
          </p:txBody>
        </p:sp>
        <p:sp>
          <p:nvSpPr>
            <p:cNvPr id="51" name="Rounded Rectangle 2">
              <a:extLst>
                <a:ext uri="{FF2B5EF4-FFF2-40B4-BE49-F238E27FC236}">
                  <a16:creationId xmlns:a16="http://schemas.microsoft.com/office/drawing/2014/main" id="{2888DFF2-3B81-8B98-B57A-97630FF7C474}"/>
                </a:ext>
              </a:extLst>
            </p:cNvPr>
            <p:cNvSpPr/>
            <p:nvPr/>
          </p:nvSpPr>
          <p:spPr>
            <a:xfrm>
              <a:off x="8066079" y="2378345"/>
              <a:ext cx="745289" cy="675009"/>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latin typeface="Century Gothic" panose="020B0502020202020204" pitchFamily="34" charset="0"/>
              </a:endParaRPr>
            </a:p>
          </p:txBody>
        </p:sp>
      </p:grpSp>
      <p:sp>
        <p:nvSpPr>
          <p:cNvPr id="60" name="Rectangle 202">
            <a:extLst>
              <a:ext uri="{FF2B5EF4-FFF2-40B4-BE49-F238E27FC236}">
                <a16:creationId xmlns:a16="http://schemas.microsoft.com/office/drawing/2014/main" id="{737A898E-292B-A12B-4884-ADCAEB069316}"/>
              </a:ext>
            </a:extLst>
          </p:cNvPr>
          <p:cNvSpPr/>
          <p:nvPr/>
        </p:nvSpPr>
        <p:spPr bwMode="gray">
          <a:xfrm>
            <a:off x="6586080" y="4189540"/>
            <a:ext cx="1268168" cy="196766"/>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Profili</a:t>
            </a:r>
          </a:p>
        </p:txBody>
      </p:sp>
      <p:sp>
        <p:nvSpPr>
          <p:cNvPr id="61" name="Rectangle 202">
            <a:extLst>
              <a:ext uri="{FF2B5EF4-FFF2-40B4-BE49-F238E27FC236}">
                <a16:creationId xmlns:a16="http://schemas.microsoft.com/office/drawing/2014/main" id="{804C9989-BADF-F6F4-0C9E-7B5674BF5586}"/>
              </a:ext>
            </a:extLst>
          </p:cNvPr>
          <p:cNvSpPr/>
          <p:nvPr/>
        </p:nvSpPr>
        <p:spPr bwMode="gray">
          <a:xfrm>
            <a:off x="5325229" y="4189123"/>
            <a:ext cx="1139132" cy="186877"/>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Organo/Ente</a:t>
            </a:r>
          </a:p>
        </p:txBody>
      </p:sp>
      <p:sp>
        <p:nvSpPr>
          <p:cNvPr id="62" name="Rectangle 202">
            <a:extLst>
              <a:ext uri="{FF2B5EF4-FFF2-40B4-BE49-F238E27FC236}">
                <a16:creationId xmlns:a16="http://schemas.microsoft.com/office/drawing/2014/main" id="{6975C5EC-8DD1-009D-2096-CC61DEB647B7}"/>
              </a:ext>
            </a:extLst>
          </p:cNvPr>
          <p:cNvSpPr/>
          <p:nvPr/>
        </p:nvSpPr>
        <p:spPr bwMode="gray">
          <a:xfrm>
            <a:off x="10401314" y="2368610"/>
            <a:ext cx="1373663" cy="186043"/>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Profili</a:t>
            </a:r>
          </a:p>
        </p:txBody>
      </p:sp>
      <p:sp>
        <p:nvSpPr>
          <p:cNvPr id="63" name="Rectangle 202">
            <a:extLst>
              <a:ext uri="{FF2B5EF4-FFF2-40B4-BE49-F238E27FC236}">
                <a16:creationId xmlns:a16="http://schemas.microsoft.com/office/drawing/2014/main" id="{78A08181-6F4D-BC5F-4443-8BF265F05424}"/>
              </a:ext>
            </a:extLst>
          </p:cNvPr>
          <p:cNvSpPr/>
          <p:nvPr/>
        </p:nvSpPr>
        <p:spPr bwMode="gray">
          <a:xfrm>
            <a:off x="9140464" y="2368193"/>
            <a:ext cx="1139132" cy="186877"/>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Organo/Ente</a:t>
            </a:r>
          </a:p>
        </p:txBody>
      </p:sp>
      <p:sp>
        <p:nvSpPr>
          <p:cNvPr id="64" name="Rectangle 202">
            <a:extLst>
              <a:ext uri="{FF2B5EF4-FFF2-40B4-BE49-F238E27FC236}">
                <a16:creationId xmlns:a16="http://schemas.microsoft.com/office/drawing/2014/main" id="{A8F0EC1A-860C-6E50-7CD0-042882A94B7D}"/>
              </a:ext>
            </a:extLst>
          </p:cNvPr>
          <p:cNvSpPr/>
          <p:nvPr/>
        </p:nvSpPr>
        <p:spPr bwMode="gray">
          <a:xfrm>
            <a:off x="10457994" y="4200263"/>
            <a:ext cx="1373663" cy="186043"/>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Profili</a:t>
            </a:r>
          </a:p>
        </p:txBody>
      </p:sp>
      <p:sp>
        <p:nvSpPr>
          <p:cNvPr id="65" name="Rectangle 202">
            <a:extLst>
              <a:ext uri="{FF2B5EF4-FFF2-40B4-BE49-F238E27FC236}">
                <a16:creationId xmlns:a16="http://schemas.microsoft.com/office/drawing/2014/main" id="{C8C14D5C-ECA2-B3A7-A770-A07721A44876}"/>
              </a:ext>
            </a:extLst>
          </p:cNvPr>
          <p:cNvSpPr/>
          <p:nvPr/>
        </p:nvSpPr>
        <p:spPr bwMode="gray">
          <a:xfrm>
            <a:off x="9197144" y="4199846"/>
            <a:ext cx="1139132" cy="186877"/>
          </a:xfrm>
          <a:prstGeom prst="rect">
            <a:avLst/>
          </a:prstGeom>
          <a:solidFill>
            <a:srgbClr val="79B5DD"/>
          </a:solidFill>
          <a:ln w="19050" algn="ctr">
            <a:noFill/>
            <a:miter lim="800000"/>
            <a:headEnd/>
            <a:tailEnd/>
          </a:ln>
        </p:spPr>
        <p:txBody>
          <a:bodyPr wrap="square" lIns="0" tIns="0" rIns="0" bIns="0" rtlCol="0" anchor="ctr"/>
          <a:lstStyle/>
          <a:p>
            <a:pPr algn="ctr">
              <a:lnSpc>
                <a:spcPct val="106000"/>
              </a:lnSpc>
            </a:pPr>
            <a:r>
              <a:rPr lang="en-US" sz="1200" b="1" dirty="0">
                <a:solidFill>
                  <a:schemeClr val="bg1"/>
                </a:solidFill>
                <a:latin typeface="Century Gothic" panose="020B0502020202020204" pitchFamily="34" charset="0"/>
                <a:cs typeface="Calibri" panose="020F0502020204030204" pitchFamily="34" charset="0"/>
              </a:rPr>
              <a:t>Organo/Ente</a:t>
            </a:r>
          </a:p>
        </p:txBody>
      </p:sp>
      <p:sp>
        <p:nvSpPr>
          <p:cNvPr id="5" name="Rettangolo 4">
            <a:extLst>
              <a:ext uri="{FF2B5EF4-FFF2-40B4-BE49-F238E27FC236}">
                <a16:creationId xmlns:a16="http://schemas.microsoft.com/office/drawing/2014/main" id="{22B398C2-617F-8C5D-503E-44EFF5A01AF6}"/>
              </a:ext>
            </a:extLst>
          </p:cNvPr>
          <p:cNvSpPr/>
          <p:nvPr/>
        </p:nvSpPr>
        <p:spPr>
          <a:xfrm>
            <a:off x="351819" y="1419224"/>
            <a:ext cx="4105881" cy="4583242"/>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cs typeface="Calibri" panose="020F0502020204030204" pitchFamily="34" charset="0"/>
              </a:rPr>
              <a:t>In Figura i ruoli presenti nel Sistema di Gestione delle Malattie Rare, suddivisi in base all’Organo/Ente di appartenenza e per processo; in elenco il singoli ruoli:</a:t>
            </a:r>
          </a:p>
          <a:p>
            <a:pPr indent="-285750">
              <a:lnSpc>
                <a:spcPct val="150000"/>
              </a:lnSpc>
              <a:buFont typeface="Arial" panose="020B0604020202020204" pitchFamily="34" charset="0"/>
              <a:buChar char="•"/>
            </a:pPr>
            <a:r>
              <a:rPr lang="it-IT" sz="1400" dirty="0">
                <a:cs typeface="Calibri" panose="020F0502020204030204" pitchFamily="34" charset="0"/>
              </a:rPr>
              <a:t>Medico Certificatore Unità Operativa - HUB</a:t>
            </a:r>
          </a:p>
          <a:p>
            <a:pPr indent="-285750">
              <a:lnSpc>
                <a:spcPct val="150000"/>
              </a:lnSpc>
              <a:buFont typeface="Arial" panose="020B0604020202020204" pitchFamily="34" charset="0"/>
              <a:buChar char="•"/>
            </a:pPr>
            <a:r>
              <a:rPr lang="it-IT" sz="1400" dirty="0">
                <a:cs typeface="Calibri" panose="020F0502020204030204" pitchFamily="34" charset="0"/>
              </a:rPr>
              <a:t>Responsabile Unità Operativa - HUB</a:t>
            </a:r>
          </a:p>
          <a:p>
            <a:pPr indent="-285750">
              <a:lnSpc>
                <a:spcPct val="150000"/>
              </a:lnSpc>
              <a:buFont typeface="Arial" panose="020B0604020202020204" pitchFamily="34" charset="0"/>
              <a:buChar char="•"/>
            </a:pPr>
            <a:r>
              <a:rPr lang="it-IT" sz="1400" dirty="0">
                <a:cs typeface="Calibri" panose="020F0502020204030204" pitchFamily="34" charset="0"/>
              </a:rPr>
              <a:t>Medico Certificatore Unità Operativa - SPOKE</a:t>
            </a:r>
          </a:p>
          <a:p>
            <a:pPr indent="-285750">
              <a:lnSpc>
                <a:spcPct val="150000"/>
              </a:lnSpc>
              <a:buFont typeface="Arial" panose="020B0604020202020204" pitchFamily="34" charset="0"/>
              <a:buChar char="•"/>
            </a:pPr>
            <a:r>
              <a:rPr lang="it-IT" sz="1400" dirty="0">
                <a:cs typeface="Calibri" panose="020F0502020204030204" pitchFamily="34" charset="0"/>
              </a:rPr>
              <a:t>Responsabile Unità Operativa - SPOKE</a:t>
            </a:r>
          </a:p>
          <a:p>
            <a:pPr indent="-285750">
              <a:lnSpc>
                <a:spcPct val="150000"/>
              </a:lnSpc>
              <a:buFont typeface="Arial" panose="020B0604020202020204" pitchFamily="34" charset="0"/>
              <a:buChar char="•"/>
            </a:pPr>
            <a:r>
              <a:rPr lang="it-IT" sz="1400" dirty="0">
                <a:cs typeface="Calibri" panose="020F0502020204030204" pitchFamily="34" charset="0"/>
              </a:rPr>
              <a:t>Direttore Sanitario</a:t>
            </a:r>
          </a:p>
          <a:p>
            <a:pPr indent="-285750">
              <a:lnSpc>
                <a:spcPct val="150000"/>
              </a:lnSpc>
              <a:buFont typeface="Arial" panose="020B0604020202020204" pitchFamily="34" charset="0"/>
              <a:buChar char="•"/>
            </a:pPr>
            <a:r>
              <a:rPr lang="it-IT" sz="1400" dirty="0">
                <a:cs typeface="Calibri" panose="020F0502020204030204" pitchFamily="34" charset="0"/>
              </a:rPr>
              <a:t>Referente Aziendale Ospedaliero</a:t>
            </a:r>
          </a:p>
          <a:p>
            <a:pPr indent="-285750">
              <a:lnSpc>
                <a:spcPct val="150000"/>
              </a:lnSpc>
              <a:buFont typeface="Arial" panose="020B0604020202020204" pitchFamily="34" charset="0"/>
              <a:buChar char="•"/>
            </a:pPr>
            <a:r>
              <a:rPr lang="it-IT" sz="1400" dirty="0">
                <a:cs typeface="Calibri" panose="020F0502020204030204" pitchFamily="34" charset="0"/>
              </a:rPr>
              <a:t>Referente Regionale</a:t>
            </a:r>
          </a:p>
          <a:p>
            <a:pPr indent="-285750">
              <a:lnSpc>
                <a:spcPct val="150000"/>
              </a:lnSpc>
              <a:buFont typeface="Arial" panose="020B0604020202020204" pitchFamily="34" charset="0"/>
              <a:buChar char="•"/>
            </a:pPr>
            <a:r>
              <a:rPr lang="it-IT" sz="1400" dirty="0">
                <a:cs typeface="Calibri" panose="020F0502020204030204" pitchFamily="34" charset="0"/>
              </a:rPr>
              <a:t>Referente Aziendale Distretto - ASL</a:t>
            </a:r>
          </a:p>
          <a:p>
            <a:pPr indent="-285750">
              <a:lnSpc>
                <a:spcPct val="150000"/>
              </a:lnSpc>
              <a:buFont typeface="Arial" panose="020B0604020202020204" pitchFamily="34" charset="0"/>
              <a:buChar char="•"/>
            </a:pPr>
            <a:r>
              <a:rPr lang="it-IT" sz="1400" dirty="0"/>
              <a:t>Amministrativo Distretto - </a:t>
            </a:r>
            <a:r>
              <a:rPr lang="it-IT" sz="1400" dirty="0">
                <a:cs typeface="Calibri" panose="020F0502020204030204" pitchFamily="34" charset="0"/>
              </a:rPr>
              <a:t>ASL</a:t>
            </a:r>
          </a:p>
          <a:p>
            <a:pPr indent="-285750">
              <a:lnSpc>
                <a:spcPct val="150000"/>
              </a:lnSpc>
              <a:buFont typeface="Arial" panose="020B0604020202020204" pitchFamily="34" charset="0"/>
              <a:buChar char="•"/>
            </a:pPr>
            <a:r>
              <a:rPr lang="it-IT" sz="1400" dirty="0">
                <a:cs typeface="Calibri" panose="020F0502020204030204" pitchFamily="34" charset="0"/>
              </a:rPr>
              <a:t>Referente Aziendale - ASL</a:t>
            </a:r>
          </a:p>
          <a:p>
            <a:pPr indent="-285750">
              <a:lnSpc>
                <a:spcPct val="150000"/>
              </a:lnSpc>
              <a:buFont typeface="Arial" panose="020B0604020202020204" pitchFamily="34" charset="0"/>
              <a:buChar char="•"/>
            </a:pPr>
            <a:r>
              <a:rPr lang="it-IT" sz="1400" dirty="0">
                <a:cs typeface="Calibri" panose="020F0502020204030204" pitchFamily="34" charset="0"/>
              </a:rPr>
              <a:t>Direttore Sanitario - ASL</a:t>
            </a:r>
          </a:p>
        </p:txBody>
      </p:sp>
    </p:spTree>
    <p:extLst>
      <p:ext uri="{BB962C8B-B14F-4D97-AF65-F5344CB8AC3E}">
        <p14:creationId xmlns:p14="http://schemas.microsoft.com/office/powerpoint/2010/main" val="392479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8834A1FB-C8ED-E6F8-2BA6-6DA698689DA8}"/>
              </a:ext>
            </a:extLst>
          </p:cNvPr>
          <p:cNvGrpSpPr/>
          <p:nvPr/>
        </p:nvGrpSpPr>
        <p:grpSpPr>
          <a:xfrm>
            <a:off x="442181" y="1593387"/>
            <a:ext cx="500794" cy="2296336"/>
            <a:chOff x="346931" y="1967796"/>
            <a:chExt cx="488380" cy="2347317"/>
          </a:xfrm>
        </p:grpSpPr>
        <p:sp>
          <p:nvSpPr>
            <p:cNvPr id="7" name="Rettangolo 6">
              <a:extLst>
                <a:ext uri="{FF2B5EF4-FFF2-40B4-BE49-F238E27FC236}">
                  <a16:creationId xmlns:a16="http://schemas.microsoft.com/office/drawing/2014/main" id="{8197399D-AA27-4E69-8202-CC6E6FBEF56A}"/>
                </a:ext>
              </a:extLst>
            </p:cNvPr>
            <p:cNvSpPr/>
            <p:nvPr/>
          </p:nvSpPr>
          <p:spPr>
            <a:xfrm>
              <a:off x="346931" y="1967796"/>
              <a:ext cx="108000" cy="2347317"/>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ttangolo 7">
              <a:extLst>
                <a:ext uri="{FF2B5EF4-FFF2-40B4-BE49-F238E27FC236}">
                  <a16:creationId xmlns:a16="http://schemas.microsoft.com/office/drawing/2014/main" id="{35D3CBEE-73A9-4F8A-8202-4B23EB15B6B7}"/>
                </a:ext>
              </a:extLst>
            </p:cNvPr>
            <p:cNvSpPr/>
            <p:nvPr/>
          </p:nvSpPr>
          <p:spPr>
            <a:xfrm>
              <a:off x="421479" y="3127579"/>
              <a:ext cx="413832" cy="108001"/>
            </a:xfrm>
            <a:prstGeom prst="rect">
              <a:avLst/>
            </a:prstGeom>
            <a:solidFill>
              <a:srgbClr val="00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Rettangolo 6">
            <a:extLst>
              <a:ext uri="{FF2B5EF4-FFF2-40B4-BE49-F238E27FC236}">
                <a16:creationId xmlns:a16="http://schemas.microsoft.com/office/drawing/2014/main" id="{BA3C224E-EAAE-8720-FC17-ACF78CED503E}"/>
              </a:ext>
            </a:extLst>
          </p:cNvPr>
          <p:cNvSpPr/>
          <p:nvPr/>
        </p:nvSpPr>
        <p:spPr>
          <a:xfrm>
            <a:off x="442181" y="1854941"/>
            <a:ext cx="110745" cy="2497984"/>
          </a:xfrm>
          <a:prstGeom prst="rect">
            <a:avLst/>
          </a:prstGeom>
          <a:solidFill>
            <a:srgbClr val="012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CasellaDiTesto 1">
            <a:extLst>
              <a:ext uri="{FF2B5EF4-FFF2-40B4-BE49-F238E27FC236}">
                <a16:creationId xmlns:a16="http://schemas.microsoft.com/office/drawing/2014/main" id="{612E8B59-4455-950B-B0B7-D24CCD09C666}"/>
              </a:ext>
            </a:extLst>
          </p:cNvPr>
          <p:cNvSpPr txBox="1"/>
          <p:nvPr/>
        </p:nvSpPr>
        <p:spPr>
          <a:xfrm>
            <a:off x="1069795" y="2067505"/>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02 - Diagramma di Flusso e Profili Coinvolti</a:t>
            </a:r>
          </a:p>
        </p:txBody>
      </p:sp>
      <p:sp>
        <p:nvSpPr>
          <p:cNvPr id="10" name="CasellaDiTesto 9">
            <a:extLst>
              <a:ext uri="{FF2B5EF4-FFF2-40B4-BE49-F238E27FC236}">
                <a16:creationId xmlns:a16="http://schemas.microsoft.com/office/drawing/2014/main" id="{34ED3C08-8497-4D9C-BBCF-AB52BDEF4FD6}"/>
              </a:ext>
            </a:extLst>
          </p:cNvPr>
          <p:cNvSpPr txBox="1"/>
          <p:nvPr/>
        </p:nvSpPr>
        <p:spPr>
          <a:xfrm>
            <a:off x="1069795" y="2541623"/>
            <a:ext cx="9431079" cy="461665"/>
          </a:xfrm>
          <a:prstGeom prst="rect">
            <a:avLst/>
          </a:prstGeom>
          <a:solidFill>
            <a:srgbClr val="012B51"/>
          </a:solidFill>
        </p:spPr>
        <p:txBody>
          <a:bodyPr wrap="square" rtlCol="0">
            <a:spAutoFit/>
          </a:bodyPr>
          <a:lstStyle>
            <a:defPPr>
              <a:defRPr lang="en-US"/>
            </a:defPPr>
            <a:lvl1pPr>
              <a:defRPr kumimoji="0" sz="2400" b="1" i="0" u="none" strike="noStrike" cap="none" spc="0" normalizeH="0" baseline="0">
                <a:ln>
                  <a:noFill/>
                </a:ln>
                <a:solidFill>
                  <a:schemeClr val="bg1"/>
                </a:solidFill>
                <a:effectLst/>
                <a:uLnTx/>
                <a:uFillTx/>
              </a:defRPr>
            </a:lvl1pPr>
          </a:lstStyle>
          <a:p>
            <a:r>
              <a:rPr lang="it-IT" dirty="0"/>
              <a:t>03 - Modello Organizzativo</a:t>
            </a:r>
          </a:p>
        </p:txBody>
      </p:sp>
      <p:sp>
        <p:nvSpPr>
          <p:cNvPr id="11" name="CasellaDiTesto 9">
            <a:extLst>
              <a:ext uri="{FF2B5EF4-FFF2-40B4-BE49-F238E27FC236}">
                <a16:creationId xmlns:a16="http://schemas.microsoft.com/office/drawing/2014/main" id="{9C3DE8F8-EA85-4F96-A24F-9444A87939F8}"/>
              </a:ext>
            </a:extLst>
          </p:cNvPr>
          <p:cNvSpPr txBox="1"/>
          <p:nvPr/>
        </p:nvSpPr>
        <p:spPr>
          <a:xfrm>
            <a:off x="1069795" y="3015741"/>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04 - Login</a:t>
            </a:r>
          </a:p>
        </p:txBody>
      </p:sp>
      <p:sp>
        <p:nvSpPr>
          <p:cNvPr id="13" name="CasellaDiTesto 9">
            <a:extLst>
              <a:ext uri="{FF2B5EF4-FFF2-40B4-BE49-F238E27FC236}">
                <a16:creationId xmlns:a16="http://schemas.microsoft.com/office/drawing/2014/main" id="{7D007E76-AC74-40AB-972F-30BA53CD3799}"/>
              </a:ext>
            </a:extLst>
          </p:cNvPr>
          <p:cNvSpPr txBox="1"/>
          <p:nvPr/>
        </p:nvSpPr>
        <p:spPr>
          <a:xfrm>
            <a:off x="1069795" y="3489859"/>
            <a:ext cx="9431079" cy="461665"/>
          </a:xfrm>
          <a:prstGeom prst="rect">
            <a:avLst/>
          </a:prstGeom>
          <a:noFill/>
        </p:spPr>
        <p:txBody>
          <a:bodyPr wrap="square" rtlCol="0">
            <a:spAutoFit/>
          </a:bodyPr>
          <a:lstStyle>
            <a:defPPr>
              <a:defRPr lang="en-US"/>
            </a:defPPr>
            <a:lvl1pPr>
              <a:defRPr kumimoji="0" b="1" i="0" u="none" strike="noStrike" cap="none" spc="0" normalizeH="0" baseline="0">
                <a:ln>
                  <a:noFill/>
                </a:ln>
                <a:solidFill>
                  <a:srgbClr val="003D6A"/>
                </a:solidFill>
                <a:effectLst/>
                <a:uLnTx/>
                <a:uFillTx/>
                <a:latin typeface="Gill Sans Nova Light" panose="020B0302020104020203" pitchFamily="34" charset="0"/>
              </a:defRPr>
            </a:lvl1pPr>
          </a:lstStyle>
          <a:p>
            <a:r>
              <a:rPr lang="it-IT" sz="2400" b="0" dirty="0">
                <a:solidFill>
                  <a:srgbClr val="012B51"/>
                </a:solidFill>
                <a:latin typeface="+mn-lt"/>
              </a:rPr>
              <a:t>05 - Profilo Applicativo: Referente Regionale</a:t>
            </a:r>
          </a:p>
        </p:txBody>
      </p:sp>
      <p:sp>
        <p:nvSpPr>
          <p:cNvPr id="9" name="CasellaDiTesto 9">
            <a:extLst>
              <a:ext uri="{FF2B5EF4-FFF2-40B4-BE49-F238E27FC236}">
                <a16:creationId xmlns:a16="http://schemas.microsoft.com/office/drawing/2014/main" id="{A2750B31-D67A-DC43-8378-278731AF93C2}"/>
              </a:ext>
            </a:extLst>
          </p:cNvPr>
          <p:cNvSpPr txBox="1"/>
          <p:nvPr/>
        </p:nvSpPr>
        <p:spPr>
          <a:xfrm>
            <a:off x="1069795" y="159338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01 - Introduzione</a:t>
            </a:r>
          </a:p>
        </p:txBody>
      </p:sp>
      <p:sp>
        <p:nvSpPr>
          <p:cNvPr id="14" name="CasellaDiTesto 9">
            <a:extLst>
              <a:ext uri="{FF2B5EF4-FFF2-40B4-BE49-F238E27FC236}">
                <a16:creationId xmlns:a16="http://schemas.microsoft.com/office/drawing/2014/main" id="{A708A207-B0A2-7B51-DA74-1B7253732487}"/>
              </a:ext>
            </a:extLst>
          </p:cNvPr>
          <p:cNvSpPr txBox="1"/>
          <p:nvPr/>
        </p:nvSpPr>
        <p:spPr>
          <a:xfrm>
            <a:off x="1069792" y="3963977"/>
            <a:ext cx="9431079" cy="461665"/>
          </a:xfrm>
          <a:prstGeom prst="rect">
            <a:avLst/>
          </a:prstGeom>
          <a:noFill/>
        </p:spPr>
        <p:txBody>
          <a:bodyPr wrap="square" rtlCol="0">
            <a:spAutoFit/>
          </a:bodyPr>
          <a:lstStyle>
            <a:defPPr>
              <a:defRPr lang="en-US"/>
            </a:defPPr>
            <a:lvl1pPr>
              <a:defRPr kumimoji="0" sz="2400" b="0" i="0" u="none" strike="noStrike" cap="none" spc="0" normalizeH="0" baseline="0">
                <a:ln>
                  <a:noFill/>
                </a:ln>
                <a:solidFill>
                  <a:srgbClr val="012B51"/>
                </a:solidFill>
                <a:effectLst/>
                <a:uLnTx/>
                <a:uFillTx/>
              </a:defRPr>
            </a:lvl1pPr>
          </a:lstStyle>
          <a:p>
            <a:r>
              <a:rPr lang="it-IT" dirty="0"/>
              <a:t>06 - Canale di Assistenza</a:t>
            </a:r>
          </a:p>
        </p:txBody>
      </p:sp>
      <p:sp>
        <p:nvSpPr>
          <p:cNvPr id="3" name="CasellaDiTesto 2">
            <a:extLst>
              <a:ext uri="{FF2B5EF4-FFF2-40B4-BE49-F238E27FC236}">
                <a16:creationId xmlns:a16="http://schemas.microsoft.com/office/drawing/2014/main" id="{213965B8-9183-D00B-A57C-84E6C587EDC1}"/>
              </a:ext>
            </a:extLst>
          </p:cNvPr>
          <p:cNvSpPr txBox="1"/>
          <p:nvPr/>
        </p:nvSpPr>
        <p:spPr>
          <a:xfrm>
            <a:off x="348790"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Indice</a:t>
            </a:r>
          </a:p>
        </p:txBody>
      </p:sp>
    </p:spTree>
    <p:extLst>
      <p:ext uri="{BB962C8B-B14F-4D97-AF65-F5344CB8AC3E}">
        <p14:creationId xmlns:p14="http://schemas.microsoft.com/office/powerpoint/2010/main" val="42375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7A88410-2550-3795-13E7-79D0EB04CFD8}"/>
              </a:ext>
            </a:extLst>
          </p:cNvPr>
          <p:cNvSpPr/>
          <p:nvPr/>
        </p:nvSpPr>
        <p:spPr>
          <a:xfrm>
            <a:off x="280256" y="913514"/>
            <a:ext cx="7602858" cy="461665"/>
          </a:xfrm>
          <a:prstGeom prst="rect">
            <a:avLst/>
          </a:prstGeom>
        </p:spPr>
        <p:txBody>
          <a:bodyPr wrap="square">
            <a:spAutoFit/>
          </a:bodyPr>
          <a:lstStyle/>
          <a:p>
            <a:r>
              <a:rPr lang="it-IT" sz="2400" b="1" dirty="0">
                <a:solidFill>
                  <a:srgbClr val="003D6A"/>
                </a:solidFill>
              </a:rPr>
              <a:t>Rete Semplice</a:t>
            </a:r>
            <a:endParaRPr lang="en-GB" b="1" dirty="0">
              <a:solidFill>
                <a:srgbClr val="003D6A"/>
              </a:solidFill>
            </a:endParaRPr>
          </a:p>
        </p:txBody>
      </p:sp>
      <p:sp>
        <p:nvSpPr>
          <p:cNvPr id="5" name="Rettangolo 4">
            <a:extLst>
              <a:ext uri="{FF2B5EF4-FFF2-40B4-BE49-F238E27FC236}">
                <a16:creationId xmlns:a16="http://schemas.microsoft.com/office/drawing/2014/main" id="{C224B5A7-4729-1975-4A2B-76A92DD7777E}"/>
              </a:ext>
            </a:extLst>
          </p:cNvPr>
          <p:cNvSpPr/>
          <p:nvPr/>
        </p:nvSpPr>
        <p:spPr>
          <a:xfrm>
            <a:off x="351819" y="1613594"/>
            <a:ext cx="4994734" cy="3613746"/>
          </a:xfrm>
          <a:prstGeom prst="rect">
            <a:avLst/>
          </a:prstGeom>
          <a:ln w="28575">
            <a:solidFill>
              <a:srgbClr val="003D6A"/>
            </a:solidFill>
          </a:ln>
        </p:spPr>
        <p:txBody>
          <a:bodyPr wrap="square" lIns="91440" tIns="45720" rIns="91440" bIns="45720" anchor="t">
            <a:spAutoFit/>
          </a:bodyPr>
          <a:lstStyle/>
          <a:p>
            <a:pPr>
              <a:lnSpc>
                <a:spcPct val="150000"/>
              </a:lnSpc>
            </a:pPr>
            <a:r>
              <a:rPr lang="it-IT" sz="1400" dirty="0">
                <a:ea typeface="Times New Roman" panose="02020603050405020304" pitchFamily="18" charset="0"/>
                <a:cs typeface="Calibri" panose="020F0502020204030204" pitchFamily="34" charset="0"/>
              </a:rPr>
              <a:t>L’organizzazione territoriale all’interno del Sistema di Gestione delle Malattie Rare coinvolge utenti operanti in Reti Semplici. In particolare, la Rete Normale o Rete Semplice è composta da due tipologie di strutture:</a:t>
            </a:r>
          </a:p>
          <a:p>
            <a:pPr marL="285750" indent="-285750">
              <a:lnSpc>
                <a:spcPct val="150000"/>
              </a:lnSpc>
              <a:buFont typeface="Wingdings" panose="05000000000000000000" pitchFamily="2" charset="2"/>
              <a:buChar char="v"/>
            </a:pPr>
            <a:r>
              <a:rPr lang="it-IT" sz="1400" dirty="0">
                <a:ea typeface="Times New Roman" panose="02020603050405020304" pitchFamily="18" charset="0"/>
                <a:cs typeface="Calibri" panose="020F0502020204030204" pitchFamily="34" charset="0"/>
              </a:rPr>
              <a:t>I Centri “</a:t>
            </a:r>
            <a:r>
              <a:rPr lang="it-IT" sz="1400" b="1" dirty="0">
                <a:solidFill>
                  <a:srgbClr val="003D6A"/>
                </a:solidFill>
                <a:ea typeface="Times New Roman" panose="02020603050405020304" pitchFamily="18" charset="0"/>
                <a:cs typeface="Calibri" panose="020F0502020204030204" pitchFamily="34" charset="0"/>
              </a:rPr>
              <a:t>HUB</a:t>
            </a:r>
            <a:r>
              <a:rPr lang="it-IT" sz="1400" dirty="0">
                <a:ea typeface="Times New Roman" panose="02020603050405020304" pitchFamily="18" charset="0"/>
                <a:cs typeface="Calibri" panose="020F0502020204030204" pitchFamily="34" charset="0"/>
              </a:rPr>
              <a:t>” sono quelli più completi e specializzati, con una maggiore expertise e sono abilitati sia alla certificazione della malattia rara che alla prescrizione del farmaco/piano terapeutico</a:t>
            </a:r>
          </a:p>
          <a:p>
            <a:pPr marL="285750" indent="-285750">
              <a:lnSpc>
                <a:spcPct val="150000"/>
              </a:lnSpc>
              <a:buFont typeface="Wingdings" panose="05000000000000000000" pitchFamily="2" charset="2"/>
              <a:buChar char="v"/>
            </a:pPr>
            <a:r>
              <a:rPr lang="it-IT" sz="1400" dirty="0">
                <a:ea typeface="Times New Roman" panose="02020603050405020304" pitchFamily="18" charset="0"/>
                <a:cs typeface="Calibri" panose="020F0502020204030204" pitchFamily="34" charset="0"/>
              </a:rPr>
              <a:t>I Centri “</a:t>
            </a:r>
            <a:r>
              <a:rPr lang="it-IT" sz="1400" b="1" dirty="0">
                <a:solidFill>
                  <a:srgbClr val="003D6A"/>
                </a:solidFill>
                <a:ea typeface="Times New Roman" panose="02020603050405020304" pitchFamily="18" charset="0"/>
                <a:cs typeface="Calibri" panose="020F0502020204030204" pitchFamily="34" charset="0"/>
              </a:rPr>
              <a:t>SATELLITE</a:t>
            </a:r>
            <a:r>
              <a:rPr lang="it-IT" sz="1400" dirty="0">
                <a:ea typeface="Times New Roman" panose="02020603050405020304" pitchFamily="18" charset="0"/>
                <a:cs typeface="Calibri" panose="020F0502020204030204" pitchFamily="34" charset="0"/>
              </a:rPr>
              <a:t>” sono abilitati, invece, alla sola prescrizione del farmaco/piano terapeutico e </a:t>
            </a:r>
            <a:r>
              <a:rPr lang="it-IT" sz="1400" b="0" i="0" dirty="0">
                <a:solidFill>
                  <a:srgbClr val="0D0D0D"/>
                </a:solidFill>
                <a:effectLst/>
                <a:highlight>
                  <a:srgbClr val="FFFFFF"/>
                </a:highlight>
                <a:latin typeface="Söhne"/>
              </a:rPr>
              <a:t>quindi non fanno parte del sistema di gestione delle malattie rare</a:t>
            </a:r>
            <a:endParaRPr lang="it-IT" sz="1400" dirty="0">
              <a:ea typeface="Times New Roman" panose="02020603050405020304" pitchFamily="18" charset="0"/>
              <a:cs typeface="Calibri" panose="020F0502020204030204" pitchFamily="34" charset="0"/>
            </a:endParaRPr>
          </a:p>
        </p:txBody>
      </p:sp>
      <p:sp>
        <p:nvSpPr>
          <p:cNvPr id="48" name="CasellaDiTesto 47">
            <a:extLst>
              <a:ext uri="{FF2B5EF4-FFF2-40B4-BE49-F238E27FC236}">
                <a16:creationId xmlns:a16="http://schemas.microsoft.com/office/drawing/2014/main" id="{B02F3027-3427-1AFE-4190-E07F05F80D4E}"/>
              </a:ext>
            </a:extLst>
          </p:cNvPr>
          <p:cNvSpPr txBox="1"/>
          <p:nvPr/>
        </p:nvSpPr>
        <p:spPr>
          <a:xfrm>
            <a:off x="6442107" y="5073326"/>
            <a:ext cx="1015289" cy="275631"/>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SATELLITE</a:t>
            </a:r>
            <a:endParaRPr lang="it-IT" sz="1200" b="1" dirty="0">
              <a:solidFill>
                <a:schemeClr val="accent5">
                  <a:lumMod val="25000"/>
                </a:schemeClr>
              </a:solidFill>
              <a:latin typeface="Century Gothic" panose="020B0502020202020204" pitchFamily="34" charset="0"/>
              <a:cs typeface="Calibri"/>
            </a:endParaRPr>
          </a:p>
        </p:txBody>
      </p:sp>
      <p:cxnSp>
        <p:nvCxnSpPr>
          <p:cNvPr id="52" name="Connettore diritto 51">
            <a:extLst>
              <a:ext uri="{FF2B5EF4-FFF2-40B4-BE49-F238E27FC236}">
                <a16:creationId xmlns:a16="http://schemas.microsoft.com/office/drawing/2014/main" id="{48B12119-A211-6CAA-8AF1-FF70DAC9C8F1}"/>
              </a:ext>
            </a:extLst>
          </p:cNvPr>
          <p:cNvCxnSpPr>
            <a:cxnSpLocks/>
          </p:cNvCxnSpPr>
          <p:nvPr/>
        </p:nvCxnSpPr>
        <p:spPr>
          <a:xfrm>
            <a:off x="6096000" y="1364452"/>
            <a:ext cx="0" cy="472461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Rectangle 202">
            <a:extLst>
              <a:ext uri="{FF2B5EF4-FFF2-40B4-BE49-F238E27FC236}">
                <a16:creationId xmlns:a16="http://schemas.microsoft.com/office/drawing/2014/main" id="{CCEBCB51-E2A9-E483-B4D8-4F14C6B5FACE}"/>
              </a:ext>
            </a:extLst>
          </p:cNvPr>
          <p:cNvSpPr/>
          <p:nvPr/>
        </p:nvSpPr>
        <p:spPr bwMode="gray">
          <a:xfrm>
            <a:off x="6448427" y="1387128"/>
            <a:ext cx="5333991" cy="257184"/>
          </a:xfrm>
          <a:prstGeom prst="rect">
            <a:avLst/>
          </a:prstGeom>
          <a:solidFill>
            <a:srgbClr val="073B70"/>
          </a:solidFill>
          <a:ln w="19050" algn="ctr">
            <a:solidFill>
              <a:srgbClr val="08335F"/>
            </a:solidFill>
            <a:miter lim="800000"/>
            <a:headEnd/>
            <a:tailEnd/>
          </a:ln>
        </p:spPr>
        <p:txBody>
          <a:bodyPr wrap="square" lIns="287896" tIns="88867" rIns="88867" bIns="88867" rtlCol="0" anchor="ctr"/>
          <a:lstStyle/>
          <a:p>
            <a:pPr algn="ctr">
              <a:lnSpc>
                <a:spcPct val="106000"/>
              </a:lnSpc>
            </a:pPr>
            <a:r>
              <a:rPr lang="it-IT" sz="1400" b="1" dirty="0">
                <a:solidFill>
                  <a:schemeClr val="bg1"/>
                </a:solidFill>
                <a:latin typeface="Century Gothic" panose="020B0502020202020204" pitchFamily="34" charset="0"/>
                <a:cs typeface="Calibri" panose="020F0502020204030204" pitchFamily="34" charset="0"/>
              </a:rPr>
              <a:t>Rete Semplice</a:t>
            </a:r>
            <a:endParaRPr lang="en-US" sz="1400" b="1" dirty="0">
              <a:solidFill>
                <a:schemeClr val="bg1"/>
              </a:solidFill>
              <a:latin typeface="Century Gothic" panose="020B0502020202020204" pitchFamily="34" charset="0"/>
              <a:cs typeface="Calibri" panose="020F0502020204030204" pitchFamily="34" charset="0"/>
            </a:endParaRPr>
          </a:p>
        </p:txBody>
      </p:sp>
      <p:grpSp>
        <p:nvGrpSpPr>
          <p:cNvPr id="55" name="Gruppo 54">
            <a:extLst>
              <a:ext uri="{FF2B5EF4-FFF2-40B4-BE49-F238E27FC236}">
                <a16:creationId xmlns:a16="http://schemas.microsoft.com/office/drawing/2014/main" id="{E2F1A84A-F76F-1838-C8C9-765BFD10D1B3}"/>
              </a:ext>
            </a:extLst>
          </p:cNvPr>
          <p:cNvGrpSpPr/>
          <p:nvPr/>
        </p:nvGrpSpPr>
        <p:grpSpPr>
          <a:xfrm>
            <a:off x="6776007" y="2030012"/>
            <a:ext cx="5006415" cy="4134855"/>
            <a:chOff x="6776007" y="1715687"/>
            <a:chExt cx="5006415" cy="4134855"/>
          </a:xfrm>
        </p:grpSpPr>
        <p:pic>
          <p:nvPicPr>
            <p:cNvPr id="6" name="Immagine 5">
              <a:extLst>
                <a:ext uri="{FF2B5EF4-FFF2-40B4-BE49-F238E27FC236}">
                  <a16:creationId xmlns:a16="http://schemas.microsoft.com/office/drawing/2014/main" id="{7900DDF8-5AB5-A249-78CB-ED04F425B5D4}"/>
                </a:ext>
              </a:extLst>
            </p:cNvPr>
            <p:cNvPicPr>
              <a:picLocks noChangeAspect="1"/>
            </p:cNvPicPr>
            <p:nvPr/>
          </p:nvPicPr>
          <p:blipFill>
            <a:blip r:embed="rId2"/>
            <a:stretch>
              <a:fillRect/>
            </a:stretch>
          </p:blipFill>
          <p:spPr>
            <a:xfrm>
              <a:off x="7698729" y="1833991"/>
              <a:ext cx="364710" cy="362401"/>
            </a:xfrm>
            <a:prstGeom prst="rect">
              <a:avLst/>
            </a:prstGeom>
          </p:spPr>
        </p:pic>
        <p:pic>
          <p:nvPicPr>
            <p:cNvPr id="9" name="Immagine 49">
              <a:extLst>
                <a:ext uri="{FF2B5EF4-FFF2-40B4-BE49-F238E27FC236}">
                  <a16:creationId xmlns:a16="http://schemas.microsoft.com/office/drawing/2014/main" id="{54F70310-210C-521B-050B-CCC6C0C6A2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7482" y="2519943"/>
              <a:ext cx="351513" cy="363226"/>
            </a:xfrm>
            <a:prstGeom prst="rect">
              <a:avLst/>
            </a:prstGeom>
          </p:spPr>
        </p:pic>
        <p:sp>
          <p:nvSpPr>
            <p:cNvPr id="30" name="Rounded Rectangle 2">
              <a:extLst>
                <a:ext uri="{FF2B5EF4-FFF2-40B4-BE49-F238E27FC236}">
                  <a16:creationId xmlns:a16="http://schemas.microsoft.com/office/drawing/2014/main" id="{26DC561A-EBC4-5D2C-1F4F-DBD8AA5307C5}"/>
                </a:ext>
              </a:extLst>
            </p:cNvPr>
            <p:cNvSpPr/>
            <p:nvPr/>
          </p:nvSpPr>
          <p:spPr>
            <a:xfrm>
              <a:off x="7590630" y="2437895"/>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32" name="Rounded Rectangle 2">
              <a:extLst>
                <a:ext uri="{FF2B5EF4-FFF2-40B4-BE49-F238E27FC236}">
                  <a16:creationId xmlns:a16="http://schemas.microsoft.com/office/drawing/2014/main" id="{EB26BDFC-972E-4BAC-9622-6809E77F4E39}"/>
                </a:ext>
              </a:extLst>
            </p:cNvPr>
            <p:cNvSpPr/>
            <p:nvPr/>
          </p:nvSpPr>
          <p:spPr>
            <a:xfrm>
              <a:off x="7602309" y="1759772"/>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pic>
          <p:nvPicPr>
            <p:cNvPr id="34" name="Picture 60">
              <a:extLst>
                <a:ext uri="{FF2B5EF4-FFF2-40B4-BE49-F238E27FC236}">
                  <a16:creationId xmlns:a16="http://schemas.microsoft.com/office/drawing/2014/main" id="{5D430640-51BD-5612-54E5-E7B42A27D7C1}"/>
                </a:ext>
              </a:extLst>
            </p:cNvPr>
            <p:cNvPicPr>
              <a:picLocks noChangeAspect="1"/>
            </p:cNvPicPr>
            <p:nvPr/>
          </p:nvPicPr>
          <p:blipFill>
            <a:blip r:embed="rId4"/>
            <a:stretch>
              <a:fillRect/>
            </a:stretch>
          </p:blipFill>
          <p:spPr>
            <a:xfrm>
              <a:off x="7629252" y="3150778"/>
              <a:ext cx="493802" cy="473249"/>
            </a:xfrm>
            <a:prstGeom prst="rect">
              <a:avLst/>
            </a:prstGeom>
          </p:spPr>
        </p:pic>
        <p:sp>
          <p:nvSpPr>
            <p:cNvPr id="36" name="Rounded Rectangle 2">
              <a:extLst>
                <a:ext uri="{FF2B5EF4-FFF2-40B4-BE49-F238E27FC236}">
                  <a16:creationId xmlns:a16="http://schemas.microsoft.com/office/drawing/2014/main" id="{86140EA4-C08C-D04E-9A53-C673522180DE}"/>
                </a:ext>
              </a:extLst>
            </p:cNvPr>
            <p:cNvSpPr/>
            <p:nvPr/>
          </p:nvSpPr>
          <p:spPr>
            <a:xfrm>
              <a:off x="7590630" y="3123461"/>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37" name="Parentesi graffa aperta 36">
              <a:extLst>
                <a:ext uri="{FF2B5EF4-FFF2-40B4-BE49-F238E27FC236}">
                  <a16:creationId xmlns:a16="http://schemas.microsoft.com/office/drawing/2014/main" id="{8E75C467-457F-7719-936F-3D122E4048BC}"/>
                </a:ext>
              </a:extLst>
            </p:cNvPr>
            <p:cNvSpPr/>
            <p:nvPr/>
          </p:nvSpPr>
          <p:spPr>
            <a:xfrm>
              <a:off x="7292865" y="1759772"/>
              <a:ext cx="163462" cy="1896486"/>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atin typeface="Century Gothic" panose="020B0502020202020204" pitchFamily="34" charset="0"/>
              </a:endParaRPr>
            </a:p>
          </p:txBody>
        </p:sp>
        <p:sp>
          <p:nvSpPr>
            <p:cNvPr id="38" name="CasellaDiTesto 37">
              <a:extLst>
                <a:ext uri="{FF2B5EF4-FFF2-40B4-BE49-F238E27FC236}">
                  <a16:creationId xmlns:a16="http://schemas.microsoft.com/office/drawing/2014/main" id="{0159F16B-FF4C-E51F-18AA-F2C8DD682A12}"/>
                </a:ext>
              </a:extLst>
            </p:cNvPr>
            <p:cNvSpPr txBox="1"/>
            <p:nvPr/>
          </p:nvSpPr>
          <p:spPr>
            <a:xfrm>
              <a:off x="8252909" y="3824816"/>
              <a:ext cx="2767511" cy="27415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Medico Satellite (UO): Prescrittore</a:t>
              </a:r>
              <a:endParaRPr lang="it-IT" sz="1200" b="1" dirty="0">
                <a:solidFill>
                  <a:schemeClr val="accent5">
                    <a:lumMod val="25000"/>
                  </a:schemeClr>
                </a:solidFill>
                <a:latin typeface="Century Gothic" panose="020B0502020202020204" pitchFamily="34" charset="0"/>
                <a:cs typeface="Calibri"/>
              </a:endParaRPr>
            </a:p>
          </p:txBody>
        </p:sp>
        <p:sp>
          <p:nvSpPr>
            <p:cNvPr id="39" name="CasellaDiTesto 38">
              <a:extLst>
                <a:ext uri="{FF2B5EF4-FFF2-40B4-BE49-F238E27FC236}">
                  <a16:creationId xmlns:a16="http://schemas.microsoft.com/office/drawing/2014/main" id="{A4734584-B6DE-CB28-93E9-03351E65C217}"/>
                </a:ext>
              </a:extLst>
            </p:cNvPr>
            <p:cNvSpPr txBox="1"/>
            <p:nvPr/>
          </p:nvSpPr>
          <p:spPr>
            <a:xfrm>
              <a:off x="8252909" y="4527559"/>
              <a:ext cx="2481761" cy="27460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Responsabile Satellite (UO)</a:t>
              </a:r>
              <a:endParaRPr lang="it-IT" sz="1100" dirty="0">
                <a:latin typeface="Century Gothic" panose="020B0502020202020204" pitchFamily="34" charset="0"/>
                <a:cs typeface="Arial" panose="020B0604020202020204" pitchFamily="34" charset="0"/>
              </a:endParaRPr>
            </a:p>
          </p:txBody>
        </p:sp>
        <p:pic>
          <p:nvPicPr>
            <p:cNvPr id="40" name="Immagine 39">
              <a:extLst>
                <a:ext uri="{FF2B5EF4-FFF2-40B4-BE49-F238E27FC236}">
                  <a16:creationId xmlns:a16="http://schemas.microsoft.com/office/drawing/2014/main" id="{C7DB8494-C6C2-4684-65F1-4F8A56030F12}"/>
                </a:ext>
              </a:extLst>
            </p:cNvPr>
            <p:cNvPicPr>
              <a:picLocks noChangeAspect="1"/>
            </p:cNvPicPr>
            <p:nvPr/>
          </p:nvPicPr>
          <p:blipFill>
            <a:blip r:embed="rId2"/>
            <a:stretch>
              <a:fillRect/>
            </a:stretch>
          </p:blipFill>
          <p:spPr>
            <a:xfrm>
              <a:off x="7698733" y="4024754"/>
              <a:ext cx="364710" cy="362401"/>
            </a:xfrm>
            <a:prstGeom prst="rect">
              <a:avLst/>
            </a:prstGeom>
          </p:spPr>
        </p:pic>
        <p:pic>
          <p:nvPicPr>
            <p:cNvPr id="41" name="Immagine 49">
              <a:extLst>
                <a:ext uri="{FF2B5EF4-FFF2-40B4-BE49-F238E27FC236}">
                  <a16:creationId xmlns:a16="http://schemas.microsoft.com/office/drawing/2014/main" id="{1499CACF-759D-0BED-4119-54326AD36C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7486" y="4710706"/>
              <a:ext cx="351513" cy="363226"/>
            </a:xfrm>
            <a:prstGeom prst="rect">
              <a:avLst/>
            </a:prstGeom>
          </p:spPr>
        </p:pic>
        <p:sp>
          <p:nvSpPr>
            <p:cNvPr id="42" name="Rounded Rectangle 2">
              <a:extLst>
                <a:ext uri="{FF2B5EF4-FFF2-40B4-BE49-F238E27FC236}">
                  <a16:creationId xmlns:a16="http://schemas.microsoft.com/office/drawing/2014/main" id="{3B9FAC37-E452-1E52-A0B7-9FA8F85C9F08}"/>
                </a:ext>
              </a:extLst>
            </p:cNvPr>
            <p:cNvSpPr/>
            <p:nvPr/>
          </p:nvSpPr>
          <p:spPr>
            <a:xfrm>
              <a:off x="7590634" y="4628658"/>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43" name="Rounded Rectangle 2">
              <a:extLst>
                <a:ext uri="{FF2B5EF4-FFF2-40B4-BE49-F238E27FC236}">
                  <a16:creationId xmlns:a16="http://schemas.microsoft.com/office/drawing/2014/main" id="{35A641B7-5A29-95C6-9D31-6C19F9F004DB}"/>
                </a:ext>
              </a:extLst>
            </p:cNvPr>
            <p:cNvSpPr/>
            <p:nvPr/>
          </p:nvSpPr>
          <p:spPr>
            <a:xfrm>
              <a:off x="7602313" y="3950535"/>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pic>
          <p:nvPicPr>
            <p:cNvPr id="44" name="Picture 60">
              <a:extLst>
                <a:ext uri="{FF2B5EF4-FFF2-40B4-BE49-F238E27FC236}">
                  <a16:creationId xmlns:a16="http://schemas.microsoft.com/office/drawing/2014/main" id="{2D2B7731-4C03-B030-2E94-2CB4A14E851B}"/>
                </a:ext>
              </a:extLst>
            </p:cNvPr>
            <p:cNvPicPr>
              <a:picLocks noChangeAspect="1"/>
            </p:cNvPicPr>
            <p:nvPr/>
          </p:nvPicPr>
          <p:blipFill>
            <a:blip r:embed="rId4"/>
            <a:stretch>
              <a:fillRect/>
            </a:stretch>
          </p:blipFill>
          <p:spPr>
            <a:xfrm>
              <a:off x="7629256" y="5341541"/>
              <a:ext cx="493802" cy="473249"/>
            </a:xfrm>
            <a:prstGeom prst="rect">
              <a:avLst/>
            </a:prstGeom>
          </p:spPr>
        </p:pic>
        <p:sp>
          <p:nvSpPr>
            <p:cNvPr id="45" name="Rounded Rectangle 2">
              <a:extLst>
                <a:ext uri="{FF2B5EF4-FFF2-40B4-BE49-F238E27FC236}">
                  <a16:creationId xmlns:a16="http://schemas.microsoft.com/office/drawing/2014/main" id="{A1EA5BE9-F2F1-5C46-5880-D9454D349572}"/>
                </a:ext>
              </a:extLst>
            </p:cNvPr>
            <p:cNvSpPr/>
            <p:nvPr/>
          </p:nvSpPr>
          <p:spPr>
            <a:xfrm>
              <a:off x="7590634" y="5314224"/>
              <a:ext cx="573028" cy="536318"/>
            </a:xfrm>
            <a:prstGeom prst="roundRect">
              <a:avLst>
                <a:gd name="adj" fmla="val 5973"/>
              </a:avLst>
            </a:prstGeom>
            <a:noFill/>
            <a:ln w="127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entury Gothic" panose="020B0502020202020204" pitchFamily="34" charset="0"/>
              </a:endParaRPr>
            </a:p>
          </p:txBody>
        </p:sp>
        <p:sp>
          <p:nvSpPr>
            <p:cNvPr id="46" name="Parentesi graffa aperta 45">
              <a:extLst>
                <a:ext uri="{FF2B5EF4-FFF2-40B4-BE49-F238E27FC236}">
                  <a16:creationId xmlns:a16="http://schemas.microsoft.com/office/drawing/2014/main" id="{DB805E6E-F601-47D4-5826-34916EA3EE9E}"/>
                </a:ext>
              </a:extLst>
            </p:cNvPr>
            <p:cNvSpPr/>
            <p:nvPr/>
          </p:nvSpPr>
          <p:spPr>
            <a:xfrm>
              <a:off x="7292869" y="3950535"/>
              <a:ext cx="163462" cy="1896486"/>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atin typeface="Century Gothic" panose="020B0502020202020204" pitchFamily="34" charset="0"/>
              </a:endParaRPr>
            </a:p>
          </p:txBody>
        </p:sp>
        <p:sp>
          <p:nvSpPr>
            <p:cNvPr id="47" name="CasellaDiTesto 46">
              <a:extLst>
                <a:ext uri="{FF2B5EF4-FFF2-40B4-BE49-F238E27FC236}">
                  <a16:creationId xmlns:a16="http://schemas.microsoft.com/office/drawing/2014/main" id="{25197BEB-0C5F-F90C-17BB-59CB0AF647B7}"/>
                </a:ext>
              </a:extLst>
            </p:cNvPr>
            <p:cNvSpPr txBox="1"/>
            <p:nvPr/>
          </p:nvSpPr>
          <p:spPr>
            <a:xfrm>
              <a:off x="6776007" y="2563740"/>
              <a:ext cx="551363" cy="275631"/>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HUB</a:t>
              </a:r>
              <a:endParaRPr lang="it-IT" sz="1200" b="1" dirty="0">
                <a:solidFill>
                  <a:schemeClr val="accent5">
                    <a:lumMod val="25000"/>
                  </a:schemeClr>
                </a:solidFill>
                <a:latin typeface="Century Gothic" panose="020B0502020202020204" pitchFamily="34" charset="0"/>
                <a:cs typeface="Calibri"/>
              </a:endParaRPr>
            </a:p>
          </p:txBody>
        </p:sp>
        <p:sp>
          <p:nvSpPr>
            <p:cNvPr id="49" name="CasellaDiTesto 48">
              <a:extLst>
                <a:ext uri="{FF2B5EF4-FFF2-40B4-BE49-F238E27FC236}">
                  <a16:creationId xmlns:a16="http://schemas.microsoft.com/office/drawing/2014/main" id="{D6B21161-4603-459A-0C52-F3510A1A84E6}"/>
                </a:ext>
              </a:extLst>
            </p:cNvPr>
            <p:cNvSpPr txBox="1"/>
            <p:nvPr/>
          </p:nvSpPr>
          <p:spPr>
            <a:xfrm>
              <a:off x="8252909" y="5230754"/>
              <a:ext cx="3243765" cy="27460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Referente aziendale / Direttore sanitario</a:t>
              </a:r>
              <a:endParaRPr lang="it-IT" sz="1100" dirty="0">
                <a:latin typeface="Century Gothic" panose="020B0502020202020204" pitchFamily="34" charset="0"/>
                <a:cs typeface="Arial" panose="020B0604020202020204" pitchFamily="34" charset="0"/>
              </a:endParaRPr>
            </a:p>
          </p:txBody>
        </p:sp>
        <p:sp>
          <p:nvSpPr>
            <p:cNvPr id="50" name="CasellaDiTesto 49">
              <a:extLst>
                <a:ext uri="{FF2B5EF4-FFF2-40B4-BE49-F238E27FC236}">
                  <a16:creationId xmlns:a16="http://schemas.microsoft.com/office/drawing/2014/main" id="{6E9AA198-D4C1-FB00-CF59-FAEFC0132545}"/>
                </a:ext>
              </a:extLst>
            </p:cNvPr>
            <p:cNvSpPr txBox="1"/>
            <p:nvPr/>
          </p:nvSpPr>
          <p:spPr>
            <a:xfrm>
              <a:off x="8252909" y="2418430"/>
              <a:ext cx="2274161" cy="27460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Responsabile HUB (UO)</a:t>
              </a:r>
              <a:endParaRPr lang="it-IT" sz="1100" dirty="0">
                <a:latin typeface="Century Gothic" panose="020B0502020202020204" pitchFamily="34" charset="0"/>
                <a:cs typeface="Arial" panose="020B0604020202020204" pitchFamily="34" charset="0"/>
              </a:endParaRPr>
            </a:p>
          </p:txBody>
        </p:sp>
        <p:sp>
          <p:nvSpPr>
            <p:cNvPr id="51" name="CasellaDiTesto 50">
              <a:extLst>
                <a:ext uri="{FF2B5EF4-FFF2-40B4-BE49-F238E27FC236}">
                  <a16:creationId xmlns:a16="http://schemas.microsoft.com/office/drawing/2014/main" id="{EDE30630-2EDA-75E3-9CC5-CEC4F589F189}"/>
                </a:ext>
              </a:extLst>
            </p:cNvPr>
            <p:cNvSpPr txBox="1"/>
            <p:nvPr/>
          </p:nvSpPr>
          <p:spPr>
            <a:xfrm>
              <a:off x="8252909" y="3121623"/>
              <a:ext cx="3129460" cy="27460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Arial"/>
                </a:rPr>
                <a:t>Referente aziendale / Direttore sanitario</a:t>
              </a:r>
              <a:endParaRPr lang="it-IT" sz="1100" dirty="0">
                <a:latin typeface="Century Gothic" panose="020B0502020202020204" pitchFamily="34" charset="0"/>
                <a:cs typeface="Arial" panose="020B0604020202020204" pitchFamily="34" charset="0"/>
              </a:endParaRPr>
            </a:p>
          </p:txBody>
        </p:sp>
        <p:sp>
          <p:nvSpPr>
            <p:cNvPr id="54" name="CasellaDiTesto 53">
              <a:extLst>
                <a:ext uri="{FF2B5EF4-FFF2-40B4-BE49-F238E27FC236}">
                  <a16:creationId xmlns:a16="http://schemas.microsoft.com/office/drawing/2014/main" id="{BD72275F-2366-C32B-C361-6E94FB81D256}"/>
                </a:ext>
              </a:extLst>
            </p:cNvPr>
            <p:cNvSpPr txBox="1"/>
            <p:nvPr/>
          </p:nvSpPr>
          <p:spPr>
            <a:xfrm>
              <a:off x="8252909" y="1715687"/>
              <a:ext cx="3529513" cy="274155"/>
            </a:xfrm>
            <a:prstGeom prst="rect">
              <a:avLst/>
            </a:prstGeom>
            <a:noFill/>
          </p:spPr>
          <p:txBody>
            <a:bodyPr wrap="square" lIns="91419" tIns="45709" rIns="91419" bIns="45709" anchor="t">
              <a:spAutoFit/>
            </a:bodyPr>
            <a:lstStyle/>
            <a:p>
              <a:pPr>
                <a:lnSpc>
                  <a:spcPct val="107000"/>
                </a:lnSpc>
              </a:pPr>
              <a:r>
                <a:rPr lang="it-IT" sz="1200" b="1" dirty="0">
                  <a:latin typeface="Century Gothic" panose="020B0502020202020204" pitchFamily="34" charset="0"/>
                  <a:ea typeface="Calibri" panose="020F0502020204030204" pitchFamily="34" charset="0"/>
                  <a:cs typeface="Calibri"/>
                </a:rPr>
                <a:t>Medico HUB (UO): Certificatore e Prescrittore</a:t>
              </a:r>
              <a:endParaRPr lang="it-IT" sz="1200" b="1" dirty="0">
                <a:solidFill>
                  <a:schemeClr val="accent5">
                    <a:lumMod val="25000"/>
                  </a:schemeClr>
                </a:solidFill>
                <a:latin typeface="Century Gothic" panose="020B0502020202020204" pitchFamily="34" charset="0"/>
                <a:cs typeface="Calibri"/>
              </a:endParaRPr>
            </a:p>
          </p:txBody>
        </p:sp>
      </p:grpSp>
      <p:sp>
        <p:nvSpPr>
          <p:cNvPr id="56" name="CasellaDiTesto 55">
            <a:extLst>
              <a:ext uri="{FF2B5EF4-FFF2-40B4-BE49-F238E27FC236}">
                <a16:creationId xmlns:a16="http://schemas.microsoft.com/office/drawing/2014/main" id="{FEA18FC9-18DA-1A96-2422-871265B3AC64}"/>
              </a:ext>
            </a:extLst>
          </p:cNvPr>
          <p:cNvSpPr txBox="1"/>
          <p:nvPr/>
        </p:nvSpPr>
        <p:spPr>
          <a:xfrm>
            <a:off x="280256" y="160801"/>
            <a:ext cx="9431079" cy="523220"/>
          </a:xfrm>
          <a:prstGeom prst="rect">
            <a:avLst/>
          </a:prstGeom>
          <a:solidFill>
            <a:srgbClr val="012B51"/>
          </a:solidFill>
        </p:spPr>
        <p:txBody>
          <a:bodyPr wrap="square" rtlCol="0">
            <a:spAutoFit/>
          </a:bodyPr>
          <a:lstStyle>
            <a:defPPr>
              <a:defRPr lang="it-IT"/>
            </a:defPPr>
            <a:lvl1pPr>
              <a:defRPr kumimoji="0" b="0" i="0" u="none" strike="noStrike" cap="none" spc="0" normalizeH="0" baseline="0">
                <a:ln>
                  <a:noFill/>
                </a:ln>
                <a:solidFill>
                  <a:srgbClr val="003D6A"/>
                </a:solidFill>
                <a:effectLst/>
                <a:uLnTx/>
                <a:uFillTx/>
                <a:latin typeface="Arial" panose="020B0604020202020204"/>
              </a:defRPr>
            </a:lvl1pPr>
          </a:lstStyle>
          <a:p>
            <a:r>
              <a:rPr lang="it-IT" sz="2800" b="1" dirty="0">
                <a:solidFill>
                  <a:schemeClr val="bg1"/>
                </a:solidFill>
                <a:latin typeface="+mn-lt"/>
              </a:rPr>
              <a:t>Modello Organizzativo 1/2</a:t>
            </a:r>
          </a:p>
        </p:txBody>
      </p:sp>
    </p:spTree>
    <p:extLst>
      <p:ext uri="{BB962C8B-B14F-4D97-AF65-F5344CB8AC3E}">
        <p14:creationId xmlns:p14="http://schemas.microsoft.com/office/powerpoint/2010/main" val="6457586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hyperlink" Target="https://pianiterapeutici.cdp-sanita.soresa.it/login" TargetMode="External"/></Relationships>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w="3175">
          <a:noFill/>
        </a:ln>
        <a:effectLst/>
      </a:spPr>
      <a:bodyPr rtlCol="0" anchor="ctr"/>
      <a:lstStyle>
        <a:defPPr algn="l">
          <a:defRPr dirty="0">
            <a:solidFill>
              <a:schemeClr val="tx1"/>
            </a:solidFill>
            <a:hlinkClick xmlns:r="http://schemas.openxmlformats.org/officeDocument/2006/relationships" r:id="rId1"/>
          </a:defRPr>
        </a:defPPr>
      </a:lstStyle>
      <a:style>
        <a:lnRef idx="1">
          <a:schemeClr val="accent1"/>
        </a:lnRef>
        <a:fillRef idx="3">
          <a:schemeClr val="accent1"/>
        </a:fillRef>
        <a:effectRef idx="2">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771635-796e-4ef4-bc95-e556b63289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34BCBD3D6A87E34982116B3CC6EE095C" ma:contentTypeVersion="13" ma:contentTypeDescription="Creare un nuovo documento." ma:contentTypeScope="" ma:versionID="64c092ffc2afc1e086c070ae374bff08">
  <xsd:schema xmlns:xsd="http://www.w3.org/2001/XMLSchema" xmlns:xs="http://www.w3.org/2001/XMLSchema" xmlns:p="http://schemas.microsoft.com/office/2006/metadata/properties" xmlns:ns2="6e987860-f9f1-4bba-b10f-97fc7f8c6eef" xmlns:ns3="78771635-796e-4ef4-bc95-e556b6328995" targetNamespace="http://schemas.microsoft.com/office/2006/metadata/properties" ma:root="true" ma:fieldsID="8b04a7ff6d450a4a7483cc9812f25946" ns2:_="" ns3:_="">
    <xsd:import namespace="6e987860-f9f1-4bba-b10f-97fc7f8c6eef"/>
    <xsd:import namespace="78771635-796e-4ef4-bc95-e556b63289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87860-f9f1-4bba-b10f-97fc7f8c6eef"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771635-796e-4ef4-bc95-e556b63289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923fc7ac-daac-4698-9467-cacdccb6619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AE141B-3C56-411C-AC7A-C1508C58DBB7}">
  <ds:schemaRefs>
    <ds:schemaRef ds:uri="http://purl.org/dc/terms/"/>
    <ds:schemaRef ds:uri="981372d2-a0db-4ad6-a66d-1a8e31b2ef3b"/>
    <ds:schemaRef ds:uri="http://purl.org/dc/dcmitype/"/>
    <ds:schemaRef ds:uri="http://schemas.microsoft.com/office/2006/documentManagement/types"/>
    <ds:schemaRef ds:uri="http://schemas.openxmlformats.org/package/2006/metadata/core-properties"/>
    <ds:schemaRef ds:uri="http://purl.org/dc/elements/1.1/"/>
    <ds:schemaRef ds:uri="http://www.w3.org/XML/1998/namespace"/>
    <ds:schemaRef ds:uri="e22f58e7-acae-453f-bea9-aac162adf314"/>
    <ds:schemaRef ds:uri="http://schemas.microsoft.com/office/infopath/2007/PartnerControls"/>
    <ds:schemaRef ds:uri="http://schemas.microsoft.com/office/2006/metadata/properties"/>
    <ds:schemaRef ds:uri="78771635-796e-4ef4-bc95-e556b6328995"/>
  </ds:schemaRefs>
</ds:datastoreItem>
</file>

<file path=customXml/itemProps2.xml><?xml version="1.0" encoding="utf-8"?>
<ds:datastoreItem xmlns:ds="http://schemas.openxmlformats.org/officeDocument/2006/customXml" ds:itemID="{A9519FBA-ABBC-4FAD-9BBE-2FB762D2EEF8}"/>
</file>

<file path=customXml/itemProps3.xml><?xml version="1.0" encoding="utf-8"?>
<ds:datastoreItem xmlns:ds="http://schemas.openxmlformats.org/officeDocument/2006/customXml" ds:itemID="{3BDA2A94-6087-4A68-B461-9500B2FE4C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TM16401371[[fn=Atlante]]</Template>
  <TotalTime>5969</TotalTime>
  <Words>5312</Words>
  <Application>Microsoft Office PowerPoint</Application>
  <PresentationFormat>Widescreen</PresentationFormat>
  <Paragraphs>476</Paragraphs>
  <Slides>60</Slides>
  <Notes>0</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60</vt:i4>
      </vt:variant>
    </vt:vector>
  </HeadingPairs>
  <TitlesOfParts>
    <vt:vector size="72" baseType="lpstr">
      <vt:lpstr>Dotum</vt:lpstr>
      <vt:lpstr>Alef</vt:lpstr>
      <vt:lpstr>Arial</vt:lpstr>
      <vt:lpstr>Calibri</vt:lpstr>
      <vt:lpstr>Century Gothic</vt:lpstr>
      <vt:lpstr>Courier New</vt:lpstr>
      <vt:lpstr>Gill Sans Nova Light</vt:lpstr>
      <vt:lpstr>Söhne</vt:lpstr>
      <vt:lpstr>Times New Roman</vt:lpstr>
      <vt:lpstr>Wingdings</vt:lpstr>
      <vt:lpstr>Personalizza struttura</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AA</dc:creator>
  <cp:lastModifiedBy>Federica Borgia</cp:lastModifiedBy>
  <cp:revision>383</cp:revision>
  <dcterms:created xsi:type="dcterms:W3CDTF">2022-10-31T09:31:33Z</dcterms:created>
  <dcterms:modified xsi:type="dcterms:W3CDTF">2024-08-12T15:51:56Z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0x01010034BCBD3D6A87E34982116B3CC6EE095C</vt:lpwstr>
  </property>
  <property fmtid="{D5CDD505-2E9C-101B-9397-08002B2CF9AE}" pid="3" name="MediaServiceImageTags">
    <vt:lpwstr/>
  </property>
</Properties>
</file>