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66"/>
  </p:notesMasterIdLst>
  <p:sldIdLst>
    <p:sldId id="2147308367" r:id="rId6"/>
    <p:sldId id="2147308587" r:id="rId7"/>
    <p:sldId id="2147308379" r:id="rId8"/>
    <p:sldId id="2147308609" r:id="rId9"/>
    <p:sldId id="2147308505" r:id="rId10"/>
    <p:sldId id="2147308595" r:id="rId11"/>
    <p:sldId id="2147308596" r:id="rId12"/>
    <p:sldId id="2147308610" r:id="rId13"/>
    <p:sldId id="2147308592" r:id="rId14"/>
    <p:sldId id="2147308593" r:id="rId15"/>
    <p:sldId id="2147308611" r:id="rId16"/>
    <p:sldId id="2147308516" r:id="rId17"/>
    <p:sldId id="2147308601" r:id="rId18"/>
    <p:sldId id="2147308603" r:id="rId19"/>
    <p:sldId id="2147308612" r:id="rId20"/>
    <p:sldId id="2147308614" r:id="rId21"/>
    <p:sldId id="2147308420" r:id="rId22"/>
    <p:sldId id="2147308616" r:id="rId23"/>
    <p:sldId id="2147308622" r:id="rId24"/>
    <p:sldId id="2147308625" r:id="rId25"/>
    <p:sldId id="2147308624" r:id="rId26"/>
    <p:sldId id="2147308626" r:id="rId27"/>
    <p:sldId id="2147308627" r:id="rId28"/>
    <p:sldId id="2147308628" r:id="rId29"/>
    <p:sldId id="2147308629" r:id="rId30"/>
    <p:sldId id="2147308630" r:id="rId31"/>
    <p:sldId id="2147308631" r:id="rId32"/>
    <p:sldId id="2147308621" r:id="rId33"/>
    <p:sldId id="2147308632" r:id="rId34"/>
    <p:sldId id="2147308633" r:id="rId35"/>
    <p:sldId id="2147308634" r:id="rId36"/>
    <p:sldId id="2147308635" r:id="rId37"/>
    <p:sldId id="2147308636" r:id="rId38"/>
    <p:sldId id="2147308637" r:id="rId39"/>
    <p:sldId id="2147308638" r:id="rId40"/>
    <p:sldId id="2147308639" r:id="rId41"/>
    <p:sldId id="2147308640" r:id="rId42"/>
    <p:sldId id="2147308641" r:id="rId43"/>
    <p:sldId id="2147308645" r:id="rId44"/>
    <p:sldId id="2147308646" r:id="rId45"/>
    <p:sldId id="2147308647" r:id="rId46"/>
    <p:sldId id="2147308648" r:id="rId47"/>
    <p:sldId id="2147308649" r:id="rId48"/>
    <p:sldId id="2147308650" r:id="rId49"/>
    <p:sldId id="2147308556" r:id="rId50"/>
    <p:sldId id="2147308651" r:id="rId51"/>
    <p:sldId id="2147308652" r:id="rId52"/>
    <p:sldId id="2147308653" r:id="rId53"/>
    <p:sldId id="2147308654" r:id="rId54"/>
    <p:sldId id="2147308581" r:id="rId55"/>
    <p:sldId id="2147308655" r:id="rId56"/>
    <p:sldId id="2147308656" r:id="rId57"/>
    <p:sldId id="2147308657" r:id="rId58"/>
    <p:sldId id="2147308663" r:id="rId59"/>
    <p:sldId id="2147308658" r:id="rId60"/>
    <p:sldId id="2147308664" r:id="rId61"/>
    <p:sldId id="2147308665" r:id="rId62"/>
    <p:sldId id="2147308666" r:id="rId63"/>
    <p:sldId id="2147308613" r:id="rId64"/>
    <p:sldId id="214730860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596"/>
            <p14:sldId id="2147308610"/>
            <p14:sldId id="2147308592"/>
            <p14:sldId id="2147308593"/>
            <p14:sldId id="2147308611"/>
            <p14:sldId id="2147308516"/>
            <p14:sldId id="2147308601"/>
            <p14:sldId id="2147308603"/>
            <p14:sldId id="2147308612"/>
            <p14:sldId id="2147308614"/>
            <p14:sldId id="2147308420"/>
            <p14:sldId id="2147308616"/>
            <p14:sldId id="2147308622"/>
            <p14:sldId id="2147308625"/>
            <p14:sldId id="2147308624"/>
            <p14:sldId id="2147308626"/>
            <p14:sldId id="2147308627"/>
            <p14:sldId id="2147308628"/>
            <p14:sldId id="2147308629"/>
            <p14:sldId id="2147308630"/>
            <p14:sldId id="2147308631"/>
            <p14:sldId id="2147308621"/>
            <p14:sldId id="2147308632"/>
            <p14:sldId id="2147308633"/>
            <p14:sldId id="2147308634"/>
            <p14:sldId id="2147308635"/>
            <p14:sldId id="2147308636"/>
            <p14:sldId id="2147308637"/>
            <p14:sldId id="2147308638"/>
            <p14:sldId id="2147308639"/>
            <p14:sldId id="2147308640"/>
            <p14:sldId id="2147308641"/>
            <p14:sldId id="2147308645"/>
            <p14:sldId id="2147308646"/>
            <p14:sldId id="2147308647"/>
            <p14:sldId id="2147308648"/>
            <p14:sldId id="2147308649"/>
            <p14:sldId id="2147308650"/>
            <p14:sldId id="2147308556"/>
            <p14:sldId id="2147308651"/>
            <p14:sldId id="2147308652"/>
            <p14:sldId id="2147308653"/>
            <p14:sldId id="2147308654"/>
            <p14:sldId id="2147308581"/>
            <p14:sldId id="2147308655"/>
            <p14:sldId id="2147308656"/>
            <p14:sldId id="2147308657"/>
            <p14:sldId id="2147308663"/>
            <p14:sldId id="2147308658"/>
            <p14:sldId id="2147308664"/>
            <p14:sldId id="2147308665"/>
            <p14:sldId id="2147308666"/>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40"/>
    <a:srgbClr val="003D6A"/>
    <a:srgbClr val="012B51"/>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437" autoAdjust="0"/>
  </p:normalViewPr>
  <p:slideViewPr>
    <p:cSldViewPr snapToGrid="0">
      <p:cViewPr varScale="1">
        <p:scale>
          <a:sx n="80" d="100"/>
          <a:sy n="80" d="100"/>
        </p:scale>
        <p:origin x="754" y="67"/>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8/12/2024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12/08/2024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12/08/2024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4.xml"/><Relationship Id="rId4" Type="http://schemas.openxmlformats.org/officeDocument/2006/relationships/image" Target="../media/image94.png"/></Relationships>
</file>

<file path=ppt/slides/_rels/slide5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4.xml"/><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Referente Regionale</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Regionale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Referente Regionale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Referente Regionale,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Associazione UO – Malattie: </a:t>
            </a:r>
            <a:r>
              <a:rPr lang="it-IT" sz="1400" dirty="0">
                <a:solidFill>
                  <a:srgbClr val="000000"/>
                </a:solidFill>
                <a:cs typeface="Calibri" panose="020F0502020204030204" pitchFamily="34" charset="0"/>
              </a:rPr>
              <a:t>il modulo permette l’inserimento e la gestione delle Associazioni tra le Unità Operative e 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Gestione Anagrafiche Sanitarie: </a:t>
            </a:r>
            <a:r>
              <a:rPr lang="it-IT" sz="1400" dirty="0">
                <a:solidFill>
                  <a:srgbClr val="000000"/>
                </a:solidFill>
                <a:cs typeface="Calibri" panose="020F0502020204030204" pitchFamily="34" charset="0"/>
              </a:rPr>
              <a:t>il modulo consente l’inserimento e la gestione delle anagrafiche sanitari, quali: esenzioni, gruppi, icd9, </a:t>
            </a:r>
            <a:r>
              <a:rPr lang="it-IT" sz="1400" dirty="0" err="1">
                <a:solidFill>
                  <a:srgbClr val="000000"/>
                </a:solidFill>
                <a:cs typeface="Calibri" panose="020F0502020204030204" pitchFamily="34" charset="0"/>
              </a:rPr>
              <a:t>orpha</a:t>
            </a:r>
            <a:r>
              <a:rPr lang="it-IT" sz="1400" dirty="0">
                <a:solidFill>
                  <a:srgbClr val="000000"/>
                </a:solidFill>
                <a:cs typeface="Calibri" panose="020F0502020204030204" pitchFamily="34" charset="0"/>
              </a:rPr>
              <a:t>, sinonimi, tipi malattia, malattia</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 </a:t>
            </a:r>
            <a:r>
              <a:rPr lang="it-IT" sz="1400" dirty="0">
                <a:solidFill>
                  <a:srgbClr val="000000"/>
                </a:solidFill>
                <a:ea typeface="Times New Roman" panose="02020603050405020304" pitchFamily="18" charset="0"/>
                <a:cs typeface="Calibri" panose="020F0502020204030204" pitchFamily="34" charset="0"/>
              </a:rPr>
              <a:t>il modulo permette la consultazione dell'elenco di tutti i Certificati presenti nel Sistema di Gestione delle Malattie Rare. </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Scadenzario Certificati: </a:t>
            </a:r>
            <a:r>
              <a:rPr lang="it-IT" sz="1400" dirty="0">
                <a:solidFill>
                  <a:srgbClr val="000000"/>
                </a:solidFill>
                <a:ea typeface="Times New Roman" panose="02020603050405020304" pitchFamily="18" charset="0"/>
                <a:cs typeface="Calibri" panose="020F0502020204030204" pitchFamily="34" charset="0"/>
              </a:rPr>
              <a:t>il modulo offre una panoramica dei certificati prossimi alla scadenza o già scaduti. Il medico può qui effettuare operazioni di rinnovo o conferma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Funzionalità 1/2</a:t>
            </a:r>
            <a:endParaRPr lang="en-GB" sz="2400" b="1" dirty="0">
              <a:solidFill>
                <a:srgbClr val="003D6A"/>
              </a:solidFill>
            </a:endParaRPr>
          </a:p>
          <a:p>
            <a:endParaRPr lang="en-GB" sz="2000" b="1" dirty="0">
              <a:solidFill>
                <a:srgbClr val="003D6A"/>
              </a:solidFill>
            </a:endParaRPr>
          </a:p>
        </p:txBody>
      </p:sp>
      <p:pic>
        <p:nvPicPr>
          <p:cNvPr id="4" name="Immagine 3">
            <a:extLst>
              <a:ext uri="{FF2B5EF4-FFF2-40B4-BE49-F238E27FC236}">
                <a16:creationId xmlns:a16="http://schemas.microsoft.com/office/drawing/2014/main" id="{908240DA-9CFF-09D5-02D7-ABE92D66E993}"/>
              </a:ext>
            </a:extLst>
          </p:cNvPr>
          <p:cNvPicPr>
            <a:picLocks noChangeAspect="1"/>
          </p:cNvPicPr>
          <p:nvPr/>
        </p:nvPicPr>
        <p:blipFill>
          <a:blip r:embed="rId2"/>
          <a:stretch>
            <a:fillRect/>
          </a:stretch>
        </p:blipFill>
        <p:spPr>
          <a:xfrm>
            <a:off x="5453154" y="1420140"/>
            <a:ext cx="6674678" cy="3240000"/>
          </a:xfrm>
          <a:prstGeom prst="rect">
            <a:avLst/>
          </a:prstGeom>
        </p:spPr>
      </p:pic>
    </p:spTree>
    <p:extLst>
      <p:ext uri="{BB962C8B-B14F-4D97-AF65-F5344CB8AC3E}">
        <p14:creationId xmlns:p14="http://schemas.microsoft.com/office/powerpoint/2010/main" val="504305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Medico Certificatore Hub,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 Pregressi: </a:t>
            </a:r>
            <a:r>
              <a:rPr lang="it-IT" sz="1400" dirty="0">
                <a:solidFill>
                  <a:srgbClr val="000000"/>
                </a:solidFill>
                <a:ea typeface="Times New Roman" panose="02020603050405020304" pitchFamily="18" charset="0"/>
                <a:cs typeface="Calibri" panose="020F0502020204030204" pitchFamily="34" charset="0"/>
              </a:rPr>
              <a:t>il modulo consente di scaricare il set di dati relativo esclusivamente ai certificati “pregressi”.</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 Anomali: </a:t>
            </a:r>
            <a:r>
              <a:rPr lang="it-IT" sz="1400" dirty="0">
                <a:solidFill>
                  <a:srgbClr val="000000"/>
                </a:solidFill>
                <a:ea typeface="Times New Roman" panose="02020603050405020304" pitchFamily="18" charset="0"/>
                <a:cs typeface="Calibri" panose="020F0502020204030204" pitchFamily="34" charset="0"/>
              </a:rPr>
              <a:t>il modulo consente di scaricare il set di dati relativo esclusivamente ai certificati “anomali”.</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Report</a:t>
            </a:r>
            <a:r>
              <a:rPr lang="it-IT" sz="1400" dirty="0">
                <a:solidFill>
                  <a:srgbClr val="000000"/>
                </a:solidFill>
                <a:cs typeface="Calibri" panose="020F0502020204030204" pitchFamily="34" charset="0"/>
              </a:rPr>
              <a:t>: la funzionalità permette di effettuare una doppia estrazione dei certificati presenti nel sistema.</a:t>
            </a:r>
          </a:p>
          <a:p>
            <a:pPr marL="742950" lvl="1" indent="-285750">
              <a:lnSpc>
                <a:spcPct val="150000"/>
              </a:lnSpc>
              <a:buFont typeface="Courier New" panose="02070309020205020404" pitchFamily="49" charset="0"/>
              <a:buChar char="o"/>
            </a:pPr>
            <a:r>
              <a:rPr lang="it-IT" sz="1400" dirty="0">
                <a:solidFill>
                  <a:srgbClr val="000000"/>
                </a:solidFill>
                <a:cs typeface="Calibri" panose="020F0502020204030204" pitchFamily="34" charset="0"/>
              </a:rPr>
              <a:t>Esportazione di tutti i certificati presenti a sistema</a:t>
            </a:r>
          </a:p>
          <a:p>
            <a:pPr marL="742950" lvl="1" indent="-285750">
              <a:lnSpc>
                <a:spcPct val="150000"/>
              </a:lnSpc>
              <a:buFont typeface="Courier New" panose="02070309020205020404" pitchFamily="49" charset="0"/>
              <a:buChar char="o"/>
            </a:pPr>
            <a:r>
              <a:rPr lang="it-IT" sz="1400" dirty="0">
                <a:solidFill>
                  <a:srgbClr val="000000"/>
                </a:solidFill>
                <a:cs typeface="Calibri" panose="020F0502020204030204" pitchFamily="34" charset="0"/>
              </a:rPr>
              <a:t>Esportazione dei certificati con i campi utili per l’estrazione ministeriale.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Aggiorna Contatti Assistito: </a:t>
            </a:r>
            <a:r>
              <a:rPr lang="it-IT" sz="1400" dirty="0">
                <a:solidFill>
                  <a:srgbClr val="000000"/>
                </a:solidFill>
                <a:cs typeface="Calibri" panose="020F0502020204030204" pitchFamily="34" charset="0"/>
              </a:rPr>
              <a:t>il modulo permette, nel caso in cui si necessita, l’aggiornamento/modifica dei contatti dell’Assistito, qualora obsoleti, non aggiornati, assenti o incongruenti.</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r>
              <a:rPr lang="it-IT" sz="2400" b="1" dirty="0">
                <a:solidFill>
                  <a:srgbClr val="003D6A"/>
                </a:solidFill>
              </a:rPr>
              <a:t>Funzionalità 2/2</a:t>
            </a:r>
            <a:endParaRPr lang="en-GB" sz="2000" b="1" dirty="0">
              <a:solidFill>
                <a:srgbClr val="003D6A"/>
              </a:solidFill>
            </a:endParaRPr>
          </a:p>
        </p:txBody>
      </p:sp>
      <p:pic>
        <p:nvPicPr>
          <p:cNvPr id="2" name="Immagine 1">
            <a:extLst>
              <a:ext uri="{FF2B5EF4-FFF2-40B4-BE49-F238E27FC236}">
                <a16:creationId xmlns:a16="http://schemas.microsoft.com/office/drawing/2014/main" id="{2EDF35C7-8B22-58E1-8F52-CD33018D43C3}"/>
              </a:ext>
            </a:extLst>
          </p:cNvPr>
          <p:cNvPicPr>
            <a:picLocks noChangeAspect="1"/>
          </p:cNvPicPr>
          <p:nvPr/>
        </p:nvPicPr>
        <p:blipFill>
          <a:blip r:embed="rId2"/>
          <a:stretch>
            <a:fillRect/>
          </a:stretch>
        </p:blipFill>
        <p:spPr>
          <a:xfrm>
            <a:off x="5453154" y="1420140"/>
            <a:ext cx="6674678"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La funzionalità in oggetto consente al Referente Regionale l’inserimento di nuove associazioni tra le specifiche Unità Operative di un determinato Stabilimento ospedaliero e le Malattie Rare.</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Questo processo è fondamentale poiché determina le malattie per cui i Medici Certificatori di una data Unità Operativa saranno autorizzati a condurre ricerche e ad emettere certificati.</a:t>
            </a:r>
          </a:p>
          <a:p>
            <a:pPr>
              <a:lnSpc>
                <a:spcPct val="150000"/>
              </a:lnSpc>
            </a:pP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L'utente Referente Regionale, selezionata la voce</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a:t>
            </a:r>
            <a:r>
              <a:rPr lang="it-IT" sz="1400" i="1" dirty="0">
                <a:ea typeface="Times New Roman" panose="02020603050405020304" pitchFamily="18" charset="0"/>
                <a:cs typeface="Calibri" panose="020F0502020204030204" pitchFamily="34" charset="0"/>
              </a:rPr>
              <a:t>Associazione UO – Malattie</a:t>
            </a:r>
            <a:r>
              <a:rPr lang="it-IT" sz="1400" dirty="0">
                <a:ea typeface="Times New Roman" panose="02020603050405020304" pitchFamily="18" charset="0"/>
                <a:cs typeface="Calibri" panose="020F0502020204030204" pitchFamily="34" charset="0"/>
              </a:rPr>
              <a:t>’ dall’Home Page, potrà inserire, gestire ed inoltre scaricare il report relativo alle associazioni presenti nel sistema.</a:t>
            </a:r>
            <a:endParaRPr lang="it-IT" sz="1400" dirty="0">
              <a:cs typeface="Calibri" panose="020F0502020204030204" pitchFamily="34" charset="0"/>
            </a:endParaRP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1/10</a:t>
            </a:r>
            <a:endParaRPr lang="en-GB" sz="2400" b="1" dirty="0">
              <a:solidFill>
                <a:srgbClr val="003D6A"/>
              </a:solidFill>
            </a:endParaRPr>
          </a:p>
        </p:txBody>
      </p:sp>
      <p:pic>
        <p:nvPicPr>
          <p:cNvPr id="4" name="Immagine 3">
            <a:extLst>
              <a:ext uri="{FF2B5EF4-FFF2-40B4-BE49-F238E27FC236}">
                <a16:creationId xmlns:a16="http://schemas.microsoft.com/office/drawing/2014/main" id="{1DC37FDA-2B3A-45F0-15D7-2BCA3F1FE14B}"/>
              </a:ext>
            </a:extLst>
          </p:cNvPr>
          <p:cNvPicPr>
            <a:picLocks noChangeAspect="1"/>
          </p:cNvPicPr>
          <p:nvPr/>
        </p:nvPicPr>
        <p:blipFill>
          <a:blip r:embed="rId2"/>
          <a:stretch>
            <a:fillRect/>
          </a:stretch>
        </p:blipFill>
        <p:spPr>
          <a:xfrm>
            <a:off x="5382554" y="1420140"/>
            <a:ext cx="6674887" cy="3240000"/>
          </a:xfrm>
          <a:prstGeom prst="rect">
            <a:avLst/>
          </a:prstGeom>
        </p:spPr>
      </p:pic>
    </p:spTree>
    <p:extLst>
      <p:ext uri="{BB962C8B-B14F-4D97-AF65-F5344CB8AC3E}">
        <p14:creationId xmlns:p14="http://schemas.microsoft.com/office/powerpoint/2010/main" val="16348880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Per permettere l'inserimento di una nuova associazione, l'utente dovrà compilare i primi quattro campi come segue:</a:t>
            </a:r>
          </a:p>
          <a:p>
            <a:pPr marL="285750" indent="-285750">
              <a:lnSpc>
                <a:spcPct val="150000"/>
              </a:lnSpc>
              <a:buFont typeface="Courier New" panose="02070309020205020404" pitchFamily="49" charset="0"/>
              <a:buChar char="o"/>
            </a:pPr>
            <a:r>
              <a:rPr lang="it-IT" sz="1400" dirty="0">
                <a:cs typeface="Calibri" panose="020F0502020204030204" pitchFamily="34" charset="0"/>
              </a:rPr>
              <a:t>Selezionare l</a:t>
            </a:r>
            <a:r>
              <a:rPr lang="it-IT" sz="1400" b="1" dirty="0">
                <a:solidFill>
                  <a:srgbClr val="012B51"/>
                </a:solidFill>
                <a:cs typeface="Calibri" panose="020F0502020204030204" pitchFamily="34" charset="0"/>
              </a:rPr>
              <a:t>’Istituto di Ricovero</a:t>
            </a:r>
            <a:r>
              <a:rPr lang="it-IT" sz="1400" dirty="0">
                <a:cs typeface="Calibri" panose="020F0502020204030204" pitchFamily="34" charset="0"/>
              </a:rPr>
              <a:t>, ottenuto mediante una ricerca effettuata dal sistema nell'anagrafe delle strutture;</a:t>
            </a:r>
          </a:p>
          <a:p>
            <a:pPr marL="285750" indent="-285750">
              <a:lnSpc>
                <a:spcPct val="150000"/>
              </a:lnSpc>
              <a:buFont typeface="Courier New" panose="02070309020205020404" pitchFamily="49" charset="0"/>
              <a:buChar char="o"/>
            </a:pPr>
            <a:r>
              <a:rPr lang="it-IT" sz="1400" dirty="0">
                <a:cs typeface="Calibri" panose="020F0502020204030204" pitchFamily="34" charset="0"/>
              </a:rPr>
              <a:t>Selezionare</a:t>
            </a:r>
            <a:r>
              <a:rPr lang="it-IT" sz="1400" b="1" dirty="0">
                <a:solidFill>
                  <a:srgbClr val="012B51"/>
                </a:solidFill>
                <a:cs typeface="Calibri" panose="020F0502020204030204" pitchFamily="34" charset="0"/>
              </a:rPr>
              <a:t> </a:t>
            </a:r>
            <a:r>
              <a:rPr lang="it-IT" sz="1400" dirty="0">
                <a:cs typeface="Calibri" panose="020F0502020204030204" pitchFamily="34" charset="0"/>
              </a:rPr>
              <a:t>lo</a:t>
            </a:r>
            <a:r>
              <a:rPr lang="it-IT" sz="1400" b="1" dirty="0">
                <a:solidFill>
                  <a:srgbClr val="012B51"/>
                </a:solidFill>
                <a:cs typeface="Calibri" panose="020F0502020204030204" pitchFamily="34" charset="0"/>
              </a:rPr>
              <a:t> Stabilimento Ospedaliero </a:t>
            </a:r>
            <a:r>
              <a:rPr lang="it-IT" sz="1400" dirty="0">
                <a:cs typeface="Calibri" panose="020F0502020204030204" pitchFamily="34" charset="0"/>
              </a:rPr>
              <a:t>associato all'istituto di ricovero precedentemente indicato, individuato tramite una ricerca effettuata dal sistema nell'anagrafe delle strutture;</a:t>
            </a:r>
          </a:p>
          <a:p>
            <a:pPr marL="285750" indent="-285750">
              <a:lnSpc>
                <a:spcPct val="150000"/>
              </a:lnSpc>
              <a:buFont typeface="Courier New" panose="02070309020205020404" pitchFamily="49" charset="0"/>
              <a:buChar char="o"/>
            </a:pPr>
            <a:r>
              <a:rPr lang="it-IT" sz="1400" dirty="0">
                <a:cs typeface="Calibri" panose="020F0502020204030204" pitchFamily="34" charset="0"/>
              </a:rPr>
              <a:t>Selezionare l’</a:t>
            </a:r>
            <a:r>
              <a:rPr lang="it-IT" sz="1400" b="1" dirty="0">
                <a:solidFill>
                  <a:srgbClr val="012B51"/>
                </a:solidFill>
                <a:cs typeface="Calibri" panose="020F0502020204030204" pitchFamily="34" charset="0"/>
              </a:rPr>
              <a:t>Unità</a:t>
            </a:r>
            <a:r>
              <a:rPr lang="it-IT" sz="1400" dirty="0">
                <a:cs typeface="Calibri" panose="020F0502020204030204" pitchFamily="34" charset="0"/>
              </a:rPr>
              <a:t> </a:t>
            </a:r>
            <a:r>
              <a:rPr lang="it-IT" sz="1400" b="1" dirty="0">
                <a:solidFill>
                  <a:srgbClr val="012B51"/>
                </a:solidFill>
                <a:cs typeface="Calibri" panose="020F0502020204030204" pitchFamily="34" charset="0"/>
              </a:rPr>
              <a:t>Operativa </a:t>
            </a:r>
            <a:r>
              <a:rPr lang="it-IT" sz="1400" dirty="0">
                <a:cs typeface="Calibri" panose="020F0502020204030204" pitchFamily="34" charset="0"/>
              </a:rPr>
              <a:t>correlata allo stabilimento ospedaliero e all'istituto di ricovero precedentemente indicati;</a:t>
            </a:r>
          </a:p>
          <a:p>
            <a:pPr marL="285750" indent="-285750">
              <a:lnSpc>
                <a:spcPct val="150000"/>
              </a:lnSpc>
              <a:buFont typeface="Courier New" panose="02070309020205020404" pitchFamily="49" charset="0"/>
              <a:buChar char="o"/>
            </a:pPr>
            <a:r>
              <a:rPr lang="it-IT" sz="1400" dirty="0">
                <a:cs typeface="Calibri" panose="020F0502020204030204" pitchFamily="34" charset="0"/>
              </a:rPr>
              <a:t>Selezionare il progressivo dell'unità operativa (</a:t>
            </a:r>
            <a:r>
              <a:rPr lang="it-IT" sz="1400" b="1" dirty="0">
                <a:solidFill>
                  <a:srgbClr val="012B51"/>
                </a:solidFill>
                <a:cs typeface="Calibri" panose="020F0502020204030204" pitchFamily="34" charset="0"/>
              </a:rPr>
              <a:t>Reparto</a:t>
            </a:r>
            <a:r>
              <a:rPr lang="it-IT" sz="1400" dirty="0">
                <a:cs typeface="Calibri" panose="020F0502020204030204" pitchFamily="34" charset="0"/>
              </a:rPr>
              <a:t>), collegato all'unità operativa, allo stabilimento ospedaliero e all'istituto di ricovero precedentemente indicati.</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2/10</a:t>
            </a:r>
            <a:endParaRPr lang="en-GB" sz="2400" b="1" dirty="0">
              <a:solidFill>
                <a:srgbClr val="003D6A"/>
              </a:solidFill>
            </a:endParaRPr>
          </a:p>
        </p:txBody>
      </p:sp>
      <p:pic>
        <p:nvPicPr>
          <p:cNvPr id="4" name="Immagine 3">
            <a:extLst>
              <a:ext uri="{FF2B5EF4-FFF2-40B4-BE49-F238E27FC236}">
                <a16:creationId xmlns:a16="http://schemas.microsoft.com/office/drawing/2014/main" id="{44086EF7-F061-15F3-0682-D609F5A98973}"/>
              </a:ext>
            </a:extLst>
          </p:cNvPr>
          <p:cNvPicPr>
            <a:picLocks noChangeAspect="1"/>
          </p:cNvPicPr>
          <p:nvPr/>
        </p:nvPicPr>
        <p:blipFill>
          <a:blip r:embed="rId2"/>
          <a:stretch>
            <a:fillRect/>
          </a:stretch>
        </p:blipFill>
        <p:spPr>
          <a:xfrm>
            <a:off x="5453154" y="1420140"/>
            <a:ext cx="6674678" cy="3240000"/>
          </a:xfrm>
          <a:prstGeom prst="rect">
            <a:avLst/>
          </a:prstGeom>
        </p:spPr>
      </p:pic>
    </p:spTree>
    <p:extLst>
      <p:ext uri="{BB962C8B-B14F-4D97-AF65-F5344CB8AC3E}">
        <p14:creationId xmlns:p14="http://schemas.microsoft.com/office/powerpoint/2010/main" val="96642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Regionale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Una volta completati i campi relativi alla struttura, si possono utilizzare i seguenti tre pulsanti:</a:t>
            </a:r>
          </a:p>
          <a:p>
            <a:pPr>
              <a:lnSpc>
                <a:spcPct val="150000"/>
              </a:lnSpc>
            </a:pPr>
            <a:r>
              <a:rPr lang="it-IT" sz="1400" b="1" dirty="0">
                <a:solidFill>
                  <a:srgbClr val="C00000"/>
                </a:solidFill>
                <a:ea typeface="Times New Roman" panose="02020603050405020304" pitchFamily="18" charset="0"/>
                <a:cs typeface="Calibri" panose="020F0502020204030204" pitchFamily="34" charset="0"/>
              </a:rPr>
              <a:t>’Annulla’</a:t>
            </a:r>
            <a:r>
              <a:rPr lang="it-IT" sz="1400" dirty="0">
                <a:ea typeface="Times New Roman" panose="02020603050405020304" pitchFamily="18" charset="0"/>
                <a:cs typeface="Calibri" panose="020F0502020204030204" pitchFamily="34" charset="0"/>
              </a:rPr>
              <a:t>, </a:t>
            </a:r>
            <a:r>
              <a:rPr lang="it-IT" sz="1400" dirty="0">
                <a:cs typeface="Calibri" panose="020F0502020204030204" pitchFamily="34" charset="0"/>
              </a:rPr>
              <a:t>consente di interrompere il processo di inserimento e tornare al punto iniziale.</a:t>
            </a:r>
          </a:p>
          <a:p>
            <a:pPr>
              <a:lnSpc>
                <a:spcPct val="150000"/>
              </a:lnSpc>
            </a:pPr>
            <a:r>
              <a:rPr lang="it-IT" sz="1400" b="1" dirty="0">
                <a:solidFill>
                  <a:srgbClr val="012B51"/>
                </a:solidFill>
                <a:cs typeface="Calibri" panose="020F0502020204030204" pitchFamily="34" charset="0"/>
              </a:rPr>
              <a:t>’Associa Malattie’, </a:t>
            </a:r>
            <a:r>
              <a:rPr lang="it-IT" sz="1400" dirty="0">
                <a:cs typeface="Calibri" panose="020F0502020204030204" pitchFamily="34" charset="0"/>
              </a:rPr>
              <a:t>permette di aprire una maschera dedicata esclusivamente alle malattie, per finalizzare l'operazione di inserimento dell'associazione. Questa maschera sarà dettagliata nella slide successiva.</a:t>
            </a:r>
          </a:p>
          <a:p>
            <a:pPr>
              <a:lnSpc>
                <a:spcPct val="150000"/>
              </a:lnSpc>
            </a:pPr>
            <a:r>
              <a:rPr lang="it-IT" sz="1400" b="1" dirty="0">
                <a:solidFill>
                  <a:srgbClr val="00B050"/>
                </a:solidFill>
                <a:cs typeface="Calibri" panose="020F0502020204030204" pitchFamily="34" charset="0"/>
              </a:rPr>
              <a:t>‘Esporta’, </a:t>
            </a:r>
            <a:r>
              <a:rPr lang="it-IT" sz="1400" dirty="0">
                <a:cs typeface="Calibri" panose="020F0502020204030204" pitchFamily="34" charset="0"/>
              </a:rPr>
              <a:t>disponibile anche senza la valorizzazione dei campi relativi alla struttura e consente il download del report contenente tutte le associazioni presenti nel sistema.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3/10</a:t>
            </a:r>
            <a:endParaRPr lang="en-GB" sz="2400" b="1" dirty="0">
              <a:solidFill>
                <a:srgbClr val="003D6A"/>
              </a:solidFill>
            </a:endParaRPr>
          </a:p>
        </p:txBody>
      </p:sp>
      <p:pic>
        <p:nvPicPr>
          <p:cNvPr id="2" name="Immagine 1">
            <a:extLst>
              <a:ext uri="{FF2B5EF4-FFF2-40B4-BE49-F238E27FC236}">
                <a16:creationId xmlns:a16="http://schemas.microsoft.com/office/drawing/2014/main" id="{48F47CDA-208C-AF1E-19DC-B2FEAB4C7FE7}"/>
              </a:ext>
            </a:extLst>
          </p:cNvPr>
          <p:cNvPicPr>
            <a:picLocks noChangeAspect="1"/>
          </p:cNvPicPr>
          <p:nvPr/>
        </p:nvPicPr>
        <p:blipFill>
          <a:blip r:embed="rId2"/>
          <a:stretch>
            <a:fillRect/>
          </a:stretch>
        </p:blipFill>
        <p:spPr>
          <a:xfrm>
            <a:off x="5453154" y="1420140"/>
            <a:ext cx="6674678" cy="3240000"/>
          </a:xfrm>
          <a:prstGeom prst="rect">
            <a:avLst/>
          </a:prstGeom>
        </p:spPr>
      </p:pic>
    </p:spTree>
    <p:extLst>
      <p:ext uri="{BB962C8B-B14F-4D97-AF65-F5344CB8AC3E}">
        <p14:creationId xmlns:p14="http://schemas.microsoft.com/office/powerpoint/2010/main" val="1281320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Attraverso il pulsante "</a:t>
            </a:r>
            <a:r>
              <a:rPr lang="it-IT" sz="1400" b="1" dirty="0">
                <a:solidFill>
                  <a:srgbClr val="012B51"/>
                </a:solidFill>
                <a:cs typeface="Calibri" panose="020F0502020204030204" pitchFamily="34" charset="0"/>
              </a:rPr>
              <a:t>Associa Malattie</a:t>
            </a:r>
            <a:r>
              <a:rPr lang="it-IT" sz="1400" dirty="0">
                <a:cs typeface="Calibri" panose="020F0502020204030204" pitchFamily="34" charset="0"/>
              </a:rPr>
              <a:t>", si aprirà la maschera che consentirà all'utente di:</a:t>
            </a:r>
          </a:p>
          <a:p>
            <a:pPr marL="285750" indent="-285750">
              <a:lnSpc>
                <a:spcPct val="150000"/>
              </a:lnSpc>
              <a:buFont typeface="Arial" panose="020B0604020202020204" pitchFamily="34" charset="0"/>
              <a:buChar char="•"/>
            </a:pPr>
            <a:r>
              <a:rPr lang="it-IT" sz="1400" dirty="0">
                <a:cs typeface="Calibri" panose="020F0502020204030204" pitchFamily="34" charset="0"/>
              </a:rPr>
              <a:t>Visualizzare tutte le malattie associate: le malattie sono elencate sotto la colonna "</a:t>
            </a:r>
            <a:r>
              <a:rPr lang="it-IT" sz="1400" b="1" dirty="0">
                <a:cs typeface="Calibri" panose="020F0502020204030204" pitchFamily="34" charset="0"/>
              </a:rPr>
              <a:t>Stato</a:t>
            </a:r>
            <a:r>
              <a:rPr lang="it-IT" sz="1400" dirty="0">
                <a:cs typeface="Calibri" panose="020F0502020204030204" pitchFamily="34" charset="0"/>
              </a:rPr>
              <a:t>" con l'etichetta "</a:t>
            </a:r>
            <a:r>
              <a:rPr lang="it-IT" sz="1400" b="1" dirty="0">
                <a:cs typeface="Calibri" panose="020F0502020204030204" pitchFamily="34" charset="0"/>
              </a:rPr>
              <a:t>Attivo</a:t>
            </a:r>
            <a:r>
              <a:rPr lang="it-IT" sz="1400" dirty="0">
                <a:cs typeface="Calibri" panose="020F0502020204030204" pitchFamily="34" charset="0"/>
              </a:rPr>
              <a:t>". Le malattie compaiono nella lista sotto la loro descrizione, il codice di esenzione corrispondente, il codice del gruppo di appartenenza, la data di inizio dell'associazione e la data di fine (se presente).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4/10</a:t>
            </a:r>
            <a:endParaRPr lang="en-GB" sz="2400" b="1" dirty="0">
              <a:solidFill>
                <a:srgbClr val="003D6A"/>
              </a:solidFill>
            </a:endParaRPr>
          </a:p>
        </p:txBody>
      </p:sp>
      <p:pic>
        <p:nvPicPr>
          <p:cNvPr id="4" name="Immagine 3">
            <a:extLst>
              <a:ext uri="{FF2B5EF4-FFF2-40B4-BE49-F238E27FC236}">
                <a16:creationId xmlns:a16="http://schemas.microsoft.com/office/drawing/2014/main" id="{8C418658-8507-C3E0-C96E-8C408D567AA3}"/>
              </a:ext>
            </a:extLst>
          </p:cNvPr>
          <p:cNvPicPr>
            <a:picLocks noChangeAspect="1"/>
          </p:cNvPicPr>
          <p:nvPr/>
        </p:nvPicPr>
        <p:blipFill>
          <a:blip r:embed="rId2"/>
          <a:stretch>
            <a:fillRect/>
          </a:stretch>
        </p:blipFill>
        <p:spPr>
          <a:xfrm>
            <a:off x="5411463" y="1420140"/>
            <a:ext cx="6639061" cy="3240000"/>
          </a:xfrm>
          <a:prstGeom prst="rect">
            <a:avLst/>
          </a:prstGeom>
        </p:spPr>
      </p:pic>
    </p:spTree>
    <p:extLst>
      <p:ext uri="{BB962C8B-B14F-4D97-AF65-F5344CB8AC3E}">
        <p14:creationId xmlns:p14="http://schemas.microsoft.com/office/powerpoint/2010/main" val="1584976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Attraverso il pulsante "</a:t>
            </a:r>
            <a:r>
              <a:rPr lang="it-IT" sz="1400" b="1" dirty="0">
                <a:solidFill>
                  <a:srgbClr val="012B51"/>
                </a:solidFill>
                <a:cs typeface="Calibri" panose="020F0502020204030204" pitchFamily="34" charset="0"/>
              </a:rPr>
              <a:t>Associa Malattie</a:t>
            </a:r>
            <a:r>
              <a:rPr lang="it-IT" sz="1400" dirty="0">
                <a:cs typeface="Calibri" panose="020F0502020204030204" pitchFamily="34" charset="0"/>
              </a:rPr>
              <a:t>", si aprirà la maschera che consentirà all'utente di:</a:t>
            </a:r>
          </a:p>
          <a:p>
            <a:pPr marL="285750" indent="-285750">
              <a:lnSpc>
                <a:spcPct val="150000"/>
              </a:lnSpc>
              <a:buFont typeface="Arial" panose="020B0604020202020204" pitchFamily="34" charset="0"/>
              <a:buChar char="•"/>
            </a:pPr>
            <a:r>
              <a:rPr lang="it-IT" sz="1400" dirty="0">
                <a:cs typeface="Calibri" panose="020F0502020204030204" pitchFamily="34" charset="0"/>
              </a:rPr>
              <a:t>Modificare le malattie già associate: è possibile dissociare una malattia selezionandola tramite la casella di spunta presente accanto alla malattia d’interesse e cliccando sul pulsante "</a:t>
            </a:r>
            <a:r>
              <a:rPr lang="it-IT" sz="1400" b="1" dirty="0">
                <a:solidFill>
                  <a:srgbClr val="C00000"/>
                </a:solidFill>
                <a:cs typeface="Calibri" panose="020F0502020204030204" pitchFamily="34" charset="0"/>
              </a:rPr>
              <a:t>Cancella</a:t>
            </a:r>
            <a:r>
              <a:rPr lang="it-IT" sz="1400" dirty="0">
                <a:cs typeface="Calibri" panose="020F0502020204030204" pitchFamily="34" charset="0"/>
              </a:rPr>
              <a:t>" situato a fondo della maschera. Ciò rimuoverà l'associazione tra la malattia selezionata e l'unità operativa precedentemente individuata. In alternativa, è possibile modificare il periodo di validità dell’associazione, utilizzando il selettore delle date presente a fondo della maschera e cliccando sul pulsante "</a:t>
            </a:r>
            <a:r>
              <a:rPr lang="it-IT" sz="1400" b="1" dirty="0">
                <a:solidFill>
                  <a:srgbClr val="002540"/>
                </a:solidFill>
                <a:cs typeface="Calibri" panose="020F0502020204030204" pitchFamily="34" charset="0"/>
              </a:rPr>
              <a:t>Associa</a:t>
            </a:r>
            <a:r>
              <a:rPr lang="it-IT" sz="1400" dirty="0">
                <a:cs typeface="Calibri" panose="020F0502020204030204" pitchFamily="34" charset="0"/>
              </a:rPr>
              <a:t>". Dopo ogni modifica effettuata, comparirà un pop-up di conferma con il messaggio "Modifica effettuata".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5/10</a:t>
            </a:r>
            <a:endParaRPr lang="en-GB" sz="2400" b="1" dirty="0">
              <a:solidFill>
                <a:srgbClr val="003D6A"/>
              </a:solidFill>
            </a:endParaRPr>
          </a:p>
        </p:txBody>
      </p:sp>
      <p:pic>
        <p:nvPicPr>
          <p:cNvPr id="4" name="Immagine 3">
            <a:extLst>
              <a:ext uri="{FF2B5EF4-FFF2-40B4-BE49-F238E27FC236}">
                <a16:creationId xmlns:a16="http://schemas.microsoft.com/office/drawing/2014/main" id="{BAE8A2AB-0DBF-AAF1-7004-04AF455F1A10}"/>
              </a:ext>
            </a:extLst>
          </p:cNvPr>
          <p:cNvPicPr>
            <a:picLocks noChangeAspect="1"/>
          </p:cNvPicPr>
          <p:nvPr/>
        </p:nvPicPr>
        <p:blipFill>
          <a:blip r:embed="rId2"/>
          <a:stretch>
            <a:fillRect/>
          </a:stretch>
        </p:blipFill>
        <p:spPr>
          <a:xfrm>
            <a:off x="5453154" y="1420140"/>
            <a:ext cx="6674678" cy="3240000"/>
          </a:xfrm>
          <a:prstGeom prst="rect">
            <a:avLst/>
          </a:prstGeom>
        </p:spPr>
      </p:pic>
    </p:spTree>
    <p:extLst>
      <p:ext uri="{BB962C8B-B14F-4D97-AF65-F5344CB8AC3E}">
        <p14:creationId xmlns:p14="http://schemas.microsoft.com/office/powerpoint/2010/main" val="580709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Attraverso il pulsante "</a:t>
            </a:r>
            <a:r>
              <a:rPr lang="it-IT" sz="1400" b="1" dirty="0">
                <a:solidFill>
                  <a:srgbClr val="012B51"/>
                </a:solidFill>
                <a:cs typeface="Calibri" panose="020F0502020204030204" pitchFamily="34" charset="0"/>
              </a:rPr>
              <a:t>Associa Malattie</a:t>
            </a:r>
            <a:r>
              <a:rPr lang="it-IT" sz="1400" dirty="0">
                <a:cs typeface="Calibri" panose="020F0502020204030204" pitchFamily="34" charset="0"/>
              </a:rPr>
              <a:t>", si aprirà la maschera che consentirà all'utente di:</a:t>
            </a:r>
          </a:p>
          <a:p>
            <a:pPr marL="285750" indent="-285750">
              <a:lnSpc>
                <a:spcPct val="150000"/>
              </a:lnSpc>
              <a:buFont typeface="Arial" panose="020B0604020202020204" pitchFamily="34" charset="0"/>
              <a:buChar char="•"/>
            </a:pPr>
            <a:r>
              <a:rPr lang="it-IT" sz="1400" dirty="0">
                <a:cs typeface="Calibri" panose="020F0502020204030204" pitchFamily="34" charset="0"/>
              </a:rPr>
              <a:t>Associare le malattie: per aggiungere nuove associazioni, è necessario selezionare la malattia di interesse tramite la casella di spunta. È possibile selezionare più malattie contemporaneamente o utilizzare i filtri di ricerca, come "</a:t>
            </a:r>
            <a:r>
              <a:rPr lang="it-IT" sz="1400" b="1" dirty="0">
                <a:cs typeface="Calibri" panose="020F0502020204030204" pitchFamily="34" charset="0"/>
              </a:rPr>
              <a:t>Esenzione</a:t>
            </a:r>
            <a:r>
              <a:rPr lang="it-IT" sz="1400" dirty="0">
                <a:cs typeface="Calibri" panose="020F0502020204030204" pitchFamily="34" charset="0"/>
              </a:rPr>
              <a:t>", "</a:t>
            </a:r>
            <a:r>
              <a:rPr lang="it-IT" sz="1400" b="1" dirty="0">
                <a:cs typeface="Calibri" panose="020F0502020204030204" pitchFamily="34" charset="0"/>
              </a:rPr>
              <a:t>Gruppo</a:t>
            </a:r>
            <a:r>
              <a:rPr lang="it-IT" sz="1400" dirty="0">
                <a:cs typeface="Calibri" panose="020F0502020204030204" pitchFamily="34" charset="0"/>
              </a:rPr>
              <a:t>" e "</a:t>
            </a:r>
            <a:r>
              <a:rPr lang="it-IT" sz="1400" b="1" dirty="0">
                <a:cs typeface="Calibri" panose="020F0502020204030204" pitchFamily="34" charset="0"/>
              </a:rPr>
              <a:t>Descrizione Malattia</a:t>
            </a:r>
            <a:r>
              <a:rPr lang="it-IT" sz="1400" dirty="0">
                <a:cs typeface="Calibri" panose="020F0502020204030204" pitchFamily="34" charset="0"/>
              </a:rPr>
              <a:t>". I filtri rendono possibile la selezione di più malattie di un singolo gruppo o di più malattie con un determinato codice di esenzione. Una volta selezionate, è possibile impostare il periodo di validità utilizzando il selettore delle date (la data di inizio è di default quella odierna ma può essere modificata; la data di fine non è obbligatoria). Successivamente, si utilizza il pulsante "</a:t>
            </a:r>
            <a:r>
              <a:rPr lang="it-IT" sz="1400" b="1" dirty="0">
                <a:solidFill>
                  <a:srgbClr val="002540"/>
                </a:solidFill>
                <a:cs typeface="Calibri" panose="020F0502020204030204" pitchFamily="34" charset="0"/>
              </a:rPr>
              <a:t>Associa</a:t>
            </a:r>
            <a:r>
              <a:rPr lang="it-IT" sz="1400" dirty="0">
                <a:cs typeface="Calibri" panose="020F0502020204030204" pitchFamily="34" charset="0"/>
              </a:rPr>
              <a:t>" per confermare l'inserimento delle nuove associazioni oppure "</a:t>
            </a:r>
            <a:r>
              <a:rPr lang="it-IT" sz="1400" b="1" dirty="0">
                <a:solidFill>
                  <a:srgbClr val="C00000"/>
                </a:solidFill>
                <a:cs typeface="Calibri" panose="020F0502020204030204" pitchFamily="34" charset="0"/>
              </a:rPr>
              <a:t>Cancella</a:t>
            </a:r>
            <a:r>
              <a:rPr lang="it-IT" sz="1400" dirty="0">
                <a:cs typeface="Calibri" panose="020F0502020204030204" pitchFamily="34" charset="0"/>
              </a:rPr>
              <a:t>" per annullare il processo.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6/10</a:t>
            </a:r>
            <a:endParaRPr lang="en-GB" sz="2400" b="1" dirty="0">
              <a:solidFill>
                <a:srgbClr val="003D6A"/>
              </a:solidFill>
            </a:endParaRPr>
          </a:p>
        </p:txBody>
      </p:sp>
      <p:pic>
        <p:nvPicPr>
          <p:cNvPr id="4" name="Immagine 3">
            <a:extLst>
              <a:ext uri="{FF2B5EF4-FFF2-40B4-BE49-F238E27FC236}">
                <a16:creationId xmlns:a16="http://schemas.microsoft.com/office/drawing/2014/main" id="{5D5D4EF6-A92B-D26B-40F9-E61433476376}"/>
              </a:ext>
            </a:extLst>
          </p:cNvPr>
          <p:cNvPicPr>
            <a:picLocks noChangeAspect="1"/>
          </p:cNvPicPr>
          <p:nvPr/>
        </p:nvPicPr>
        <p:blipFill>
          <a:blip r:embed="rId2"/>
          <a:stretch>
            <a:fillRect/>
          </a:stretch>
        </p:blipFill>
        <p:spPr>
          <a:xfrm>
            <a:off x="6217740" y="1420140"/>
            <a:ext cx="5895096" cy="2880000"/>
          </a:xfrm>
          <a:prstGeom prst="rect">
            <a:avLst/>
          </a:prstGeom>
        </p:spPr>
      </p:pic>
      <p:pic>
        <p:nvPicPr>
          <p:cNvPr id="7" name="Immagine 6">
            <a:extLst>
              <a:ext uri="{FF2B5EF4-FFF2-40B4-BE49-F238E27FC236}">
                <a16:creationId xmlns:a16="http://schemas.microsoft.com/office/drawing/2014/main" id="{CB5434D3-E92F-92E0-25A7-BB10604B4123}"/>
              </a:ext>
            </a:extLst>
          </p:cNvPr>
          <p:cNvPicPr>
            <a:picLocks noChangeAspect="1"/>
          </p:cNvPicPr>
          <p:nvPr/>
        </p:nvPicPr>
        <p:blipFill>
          <a:blip r:embed="rId3"/>
          <a:stretch>
            <a:fillRect/>
          </a:stretch>
        </p:blipFill>
        <p:spPr>
          <a:xfrm>
            <a:off x="5582653" y="3446548"/>
            <a:ext cx="5926688" cy="2880000"/>
          </a:xfrm>
          <a:prstGeom prst="rect">
            <a:avLst/>
          </a:prstGeom>
        </p:spPr>
      </p:pic>
    </p:spTree>
    <p:extLst>
      <p:ext uri="{BB962C8B-B14F-4D97-AF65-F5344CB8AC3E}">
        <p14:creationId xmlns:p14="http://schemas.microsoft.com/office/powerpoint/2010/main" val="2623376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Nella stessa interfaccia, gli utenti con i ruoli applicativi autorizzati possono accedere agli archivi per la consultazione e/o la gestione delle associazioni presenti a sistema.</a:t>
            </a:r>
          </a:p>
          <a:p>
            <a:pPr>
              <a:lnSpc>
                <a:spcPct val="150000"/>
              </a:lnSpc>
            </a:pPr>
            <a:r>
              <a:rPr lang="it-IT" sz="1400" dirty="0">
                <a:cs typeface="Calibri" panose="020F0502020204030204" pitchFamily="34" charset="0"/>
              </a:rPr>
              <a:t>L'operatore può consultare l'archivio direttamente nell'interfaccia o esportarlo utilizzando la funzionalità di ‘Esporta’.</a:t>
            </a:r>
          </a:p>
          <a:p>
            <a:pPr>
              <a:lnSpc>
                <a:spcPct val="150000"/>
              </a:lnSpc>
            </a:pPr>
            <a:r>
              <a:rPr lang="it-IT" sz="1400" dirty="0">
                <a:cs typeface="Calibri" panose="020F0502020204030204" pitchFamily="34" charset="0"/>
              </a:rPr>
              <a:t>È possibile visualizzare il numero delle associazioni per singolo reparto dell'unità operativa all'interno dello stesso stabilimento ospedaliero (indicato sotto la colonna "</a:t>
            </a:r>
            <a:r>
              <a:rPr lang="it-IT" sz="1400" b="1" dirty="0">
                <a:cs typeface="Calibri" panose="020F0502020204030204" pitchFamily="34" charset="0"/>
              </a:rPr>
              <a:t>Malattie Associate</a:t>
            </a:r>
            <a:r>
              <a:rPr lang="it-IT" sz="1400" dirty="0">
                <a:cs typeface="Calibri" panose="020F0502020204030204" pitchFamily="34" charset="0"/>
              </a:rPr>
              <a:t>"). </a:t>
            </a:r>
          </a:p>
          <a:p>
            <a:pPr>
              <a:lnSpc>
                <a:spcPct val="150000"/>
              </a:lnSpc>
            </a:pPr>
            <a:r>
              <a:rPr lang="it-IT" sz="1400" dirty="0">
                <a:cs typeface="Calibri" panose="020F0502020204030204" pitchFamily="34" charset="0"/>
              </a:rPr>
              <a:t>È possibile utilizzare i filtri di ricerca facendo clic con il mouse accanto a "</a:t>
            </a:r>
            <a:r>
              <a:rPr lang="it-IT" sz="1400" b="1" dirty="0">
                <a:cs typeface="Calibri" panose="020F0502020204030204" pitchFamily="34" charset="0"/>
              </a:rPr>
              <a:t>Filtri per</a:t>
            </a:r>
            <a:r>
              <a:rPr lang="it-IT" sz="1400" dirty="0">
                <a:cs typeface="Calibri" panose="020F0502020204030204" pitchFamily="34" charset="0"/>
              </a:rPr>
              <a:t>" per cercare per istituto, stabilimento, unità operativa o reparto, combinando diverse opzioni di ricerca tra loro.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7/10</a:t>
            </a:r>
            <a:endParaRPr lang="en-GB" sz="2400" b="1" dirty="0">
              <a:solidFill>
                <a:srgbClr val="003D6A"/>
              </a:solidFill>
            </a:endParaRPr>
          </a:p>
        </p:txBody>
      </p:sp>
      <p:pic>
        <p:nvPicPr>
          <p:cNvPr id="4" name="Immagine 3">
            <a:extLst>
              <a:ext uri="{FF2B5EF4-FFF2-40B4-BE49-F238E27FC236}">
                <a16:creationId xmlns:a16="http://schemas.microsoft.com/office/drawing/2014/main" id="{569708B7-437E-C77A-62AF-41BBADE1B48A}"/>
              </a:ext>
            </a:extLst>
          </p:cNvPr>
          <p:cNvPicPr>
            <a:picLocks noChangeAspect="1"/>
          </p:cNvPicPr>
          <p:nvPr/>
        </p:nvPicPr>
        <p:blipFill>
          <a:blip r:embed="rId2"/>
          <a:stretch>
            <a:fillRect/>
          </a:stretch>
        </p:blipFill>
        <p:spPr>
          <a:xfrm>
            <a:off x="6204098" y="1377831"/>
            <a:ext cx="5907692" cy="2880000"/>
          </a:xfrm>
          <a:prstGeom prst="rect">
            <a:avLst/>
          </a:prstGeom>
        </p:spPr>
      </p:pic>
      <p:pic>
        <p:nvPicPr>
          <p:cNvPr id="7" name="Immagine 6">
            <a:extLst>
              <a:ext uri="{FF2B5EF4-FFF2-40B4-BE49-F238E27FC236}">
                <a16:creationId xmlns:a16="http://schemas.microsoft.com/office/drawing/2014/main" id="{8968088E-332A-543E-0986-D0F139AD4411}"/>
              </a:ext>
            </a:extLst>
          </p:cNvPr>
          <p:cNvPicPr>
            <a:picLocks noChangeAspect="1"/>
          </p:cNvPicPr>
          <p:nvPr/>
        </p:nvPicPr>
        <p:blipFill>
          <a:blip r:embed="rId3"/>
          <a:stretch>
            <a:fillRect/>
          </a:stretch>
        </p:blipFill>
        <p:spPr>
          <a:xfrm>
            <a:off x="5438274" y="3736989"/>
            <a:ext cx="5907692" cy="2880000"/>
          </a:xfrm>
          <a:prstGeom prst="rect">
            <a:avLst/>
          </a:prstGeom>
        </p:spPr>
      </p:pic>
    </p:spTree>
    <p:extLst>
      <p:ext uri="{BB962C8B-B14F-4D97-AF65-F5344CB8AC3E}">
        <p14:creationId xmlns:p14="http://schemas.microsoft.com/office/powerpoint/2010/main" val="882607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Una volta individuata l'unità operativa di interesse, l'operatore può scegliere di effettuare una serie di operazioni:</a:t>
            </a:r>
          </a:p>
          <a:p>
            <a:pPr marL="285750" indent="-285750">
              <a:lnSpc>
                <a:spcPct val="150000"/>
              </a:lnSpc>
              <a:buFont typeface="Arial" panose="020B0604020202020204" pitchFamily="34" charset="0"/>
              <a:buChar char="•"/>
            </a:pPr>
            <a:r>
              <a:rPr lang="it-IT" sz="1400" dirty="0">
                <a:cs typeface="Calibri" panose="020F0502020204030204" pitchFamily="34" charset="0"/>
              </a:rPr>
              <a:t>Attraverso l'icona "</a:t>
            </a:r>
            <a:r>
              <a:rPr lang="it-IT" sz="1400" b="1" dirty="0">
                <a:cs typeface="Calibri" panose="020F0502020204030204" pitchFamily="34" charset="0"/>
              </a:rPr>
              <a:t>Modifica</a:t>
            </a:r>
            <a:r>
              <a:rPr lang="it-IT" sz="1400" dirty="0">
                <a:cs typeface="Calibri" panose="020F0502020204030204" pitchFamily="34" charset="0"/>
              </a:rPr>
              <a:t>": visualizzare, aggiungere o modificare le malattie già associate. La maschera che comparirà sarà quella descritta nella slide precedente.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8/10</a:t>
            </a:r>
            <a:endParaRPr lang="en-GB" sz="2400" b="1" dirty="0">
              <a:solidFill>
                <a:srgbClr val="003D6A"/>
              </a:solidFill>
            </a:endParaRPr>
          </a:p>
        </p:txBody>
      </p:sp>
      <p:pic>
        <p:nvPicPr>
          <p:cNvPr id="4" name="Immagine 3">
            <a:extLst>
              <a:ext uri="{FF2B5EF4-FFF2-40B4-BE49-F238E27FC236}">
                <a16:creationId xmlns:a16="http://schemas.microsoft.com/office/drawing/2014/main" id="{B66D5A26-E2B2-9FCA-0969-FA53F0821479}"/>
              </a:ext>
            </a:extLst>
          </p:cNvPr>
          <p:cNvPicPr>
            <a:picLocks noChangeAspect="1"/>
          </p:cNvPicPr>
          <p:nvPr/>
        </p:nvPicPr>
        <p:blipFill rotWithShape="1">
          <a:blip r:embed="rId2">
            <a:extLst>
              <a:ext uri="{28A0092B-C50C-407E-A947-70E740481C1C}">
                <a14:useLocalDpi xmlns:a14="http://schemas.microsoft.com/office/drawing/2010/main" val="0"/>
              </a:ext>
            </a:extLst>
          </a:blip>
          <a:srcRect l="-1" t="7749" r="-1" b="5965"/>
          <a:stretch/>
        </p:blipFill>
        <p:spPr>
          <a:xfrm>
            <a:off x="6191250" y="1397213"/>
            <a:ext cx="5933775" cy="2880000"/>
          </a:xfrm>
          <a:prstGeom prst="rect">
            <a:avLst/>
          </a:prstGeom>
        </p:spPr>
      </p:pic>
      <p:pic>
        <p:nvPicPr>
          <p:cNvPr id="7" name="Immagine 6">
            <a:extLst>
              <a:ext uri="{FF2B5EF4-FFF2-40B4-BE49-F238E27FC236}">
                <a16:creationId xmlns:a16="http://schemas.microsoft.com/office/drawing/2014/main" id="{650F6DCF-B3DD-FF33-990A-75E3F799FE3E}"/>
              </a:ext>
            </a:extLst>
          </p:cNvPr>
          <p:cNvPicPr>
            <a:picLocks noChangeAspect="1"/>
          </p:cNvPicPr>
          <p:nvPr/>
        </p:nvPicPr>
        <p:blipFill>
          <a:blip r:embed="rId3"/>
          <a:stretch>
            <a:fillRect/>
          </a:stretch>
        </p:blipFill>
        <p:spPr>
          <a:xfrm>
            <a:off x="4634410" y="3694200"/>
            <a:ext cx="5914011" cy="2880000"/>
          </a:xfrm>
          <a:prstGeom prst="rect">
            <a:avLst/>
          </a:prstGeom>
        </p:spPr>
      </p:pic>
      <p:cxnSp>
        <p:nvCxnSpPr>
          <p:cNvPr id="10" name="Connettore diritto 9">
            <a:extLst>
              <a:ext uri="{FF2B5EF4-FFF2-40B4-BE49-F238E27FC236}">
                <a16:creationId xmlns:a16="http://schemas.microsoft.com/office/drawing/2014/main" id="{9F65FB11-6094-3356-406B-B05748C279F4}"/>
              </a:ext>
            </a:extLst>
          </p:cNvPr>
          <p:cNvCxnSpPr>
            <a:cxnSpLocks/>
          </p:cNvCxnSpPr>
          <p:nvPr/>
        </p:nvCxnSpPr>
        <p:spPr>
          <a:xfrm flipH="1">
            <a:off x="10548421" y="3609975"/>
            <a:ext cx="738704" cy="12096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7018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Una volta individuata l'unità operativa di interesse, l'operatore può scegliere di effettuare una serie di operazioni:</a:t>
            </a:r>
          </a:p>
          <a:p>
            <a:pPr marL="285750" indent="-285750">
              <a:lnSpc>
                <a:spcPct val="150000"/>
              </a:lnSpc>
              <a:buFont typeface="Arial" panose="020B0604020202020204" pitchFamily="34" charset="0"/>
              <a:buChar char="•"/>
            </a:pPr>
            <a:r>
              <a:rPr lang="it-IT" sz="1400" dirty="0">
                <a:cs typeface="Calibri" panose="020F0502020204030204" pitchFamily="34" charset="0"/>
              </a:rPr>
              <a:t>Attraverso l'icona "</a:t>
            </a:r>
            <a:r>
              <a:rPr lang="it-IT" sz="1400" b="1" dirty="0">
                <a:cs typeface="Calibri" panose="020F0502020204030204" pitchFamily="34" charset="0"/>
              </a:rPr>
              <a:t>Visualizza revisione</a:t>
            </a:r>
            <a:r>
              <a:rPr lang="it-IT" sz="1400" dirty="0">
                <a:cs typeface="Calibri" panose="020F0502020204030204" pitchFamily="34" charset="0"/>
              </a:rPr>
              <a:t>": visualizzare le variazioni delle singole associazioni. Comparirà una nuova maschera che consentirà di visualizzare l'elenco delle associazioni che hanno subito variazioni per singolo reparto e il relativo stato. Utilizzando l’icona presente al di sotto della colonna "</a:t>
            </a:r>
            <a:r>
              <a:rPr lang="it-IT" sz="1400" b="1" dirty="0">
                <a:cs typeface="Calibri" panose="020F0502020204030204" pitchFamily="34" charset="0"/>
              </a:rPr>
              <a:t>Revisioni</a:t>
            </a:r>
            <a:r>
              <a:rPr lang="it-IT" sz="1400" dirty="0">
                <a:cs typeface="Calibri" panose="020F0502020204030204" pitchFamily="34" charset="0"/>
              </a:rPr>
              <a:t>", sarà possibile visualizzare le modifiche effettuate ed il codice fiscale dell'operatore che ha effettuato le modifiche.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9/10</a:t>
            </a:r>
            <a:endParaRPr lang="en-GB" sz="2400" b="1" dirty="0">
              <a:solidFill>
                <a:srgbClr val="003D6A"/>
              </a:solidFill>
            </a:endParaRPr>
          </a:p>
        </p:txBody>
      </p:sp>
      <p:pic>
        <p:nvPicPr>
          <p:cNvPr id="5" name="Immagine 4">
            <a:extLst>
              <a:ext uri="{FF2B5EF4-FFF2-40B4-BE49-F238E27FC236}">
                <a16:creationId xmlns:a16="http://schemas.microsoft.com/office/drawing/2014/main" id="{06A568F6-F752-A39F-07E3-83C207CE5EDD}"/>
              </a:ext>
            </a:extLst>
          </p:cNvPr>
          <p:cNvPicPr>
            <a:picLocks noChangeAspect="1"/>
          </p:cNvPicPr>
          <p:nvPr/>
        </p:nvPicPr>
        <p:blipFill rotWithShape="1">
          <a:blip r:embed="rId2">
            <a:extLst>
              <a:ext uri="{28A0092B-C50C-407E-A947-70E740481C1C}">
                <a14:useLocalDpi xmlns:a14="http://schemas.microsoft.com/office/drawing/2010/main" val="0"/>
              </a:ext>
            </a:extLst>
          </a:blip>
          <a:srcRect t="7749" b="5263"/>
          <a:stretch/>
        </p:blipFill>
        <p:spPr>
          <a:xfrm>
            <a:off x="6267301" y="1420140"/>
            <a:ext cx="5885903" cy="2880000"/>
          </a:xfrm>
          <a:prstGeom prst="rect">
            <a:avLst/>
          </a:prstGeom>
        </p:spPr>
      </p:pic>
      <p:pic>
        <p:nvPicPr>
          <p:cNvPr id="8" name="Immagine 7">
            <a:extLst>
              <a:ext uri="{FF2B5EF4-FFF2-40B4-BE49-F238E27FC236}">
                <a16:creationId xmlns:a16="http://schemas.microsoft.com/office/drawing/2014/main" id="{BBBE75AF-6C82-D4FA-6F80-94D38EE60F2E}"/>
              </a:ext>
            </a:extLst>
          </p:cNvPr>
          <p:cNvPicPr>
            <a:picLocks noChangeAspect="1"/>
          </p:cNvPicPr>
          <p:nvPr/>
        </p:nvPicPr>
        <p:blipFill>
          <a:blip r:embed="rId3"/>
          <a:stretch>
            <a:fillRect/>
          </a:stretch>
        </p:blipFill>
        <p:spPr>
          <a:xfrm>
            <a:off x="5410200" y="3779099"/>
            <a:ext cx="5939420" cy="2880000"/>
          </a:xfrm>
          <a:prstGeom prst="rect">
            <a:avLst/>
          </a:prstGeom>
        </p:spPr>
      </p:pic>
      <p:cxnSp>
        <p:nvCxnSpPr>
          <p:cNvPr id="10" name="Connettore diritto 9">
            <a:extLst>
              <a:ext uri="{FF2B5EF4-FFF2-40B4-BE49-F238E27FC236}">
                <a16:creationId xmlns:a16="http://schemas.microsoft.com/office/drawing/2014/main" id="{9C538D46-BCF9-A89A-6092-BA77957AB3F8}"/>
              </a:ext>
            </a:extLst>
          </p:cNvPr>
          <p:cNvCxnSpPr>
            <a:cxnSpLocks/>
          </p:cNvCxnSpPr>
          <p:nvPr/>
        </p:nvCxnSpPr>
        <p:spPr>
          <a:xfrm flipH="1">
            <a:off x="11349620" y="3629025"/>
            <a:ext cx="204205" cy="18088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045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135158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Una volta individuata l'unità operativa di interesse, l'operatore può scegliere di effettuare una serie di operazioni:</a:t>
            </a:r>
          </a:p>
          <a:p>
            <a:pPr marL="285750" indent="-285750">
              <a:lnSpc>
                <a:spcPct val="150000"/>
              </a:lnSpc>
              <a:buFont typeface="Arial" panose="020B0604020202020204" pitchFamily="34" charset="0"/>
              <a:buChar char="•"/>
            </a:pPr>
            <a:r>
              <a:rPr lang="it-IT" sz="1400" dirty="0">
                <a:cs typeface="Calibri" panose="020F0502020204030204" pitchFamily="34" charset="0"/>
              </a:rPr>
              <a:t>Attraverso l’icona "</a:t>
            </a:r>
            <a:r>
              <a:rPr lang="it-IT" sz="1400" b="1" dirty="0">
                <a:cs typeface="Calibri" panose="020F0502020204030204" pitchFamily="34" charset="0"/>
              </a:rPr>
              <a:t>Elimina associazioni</a:t>
            </a:r>
            <a:r>
              <a:rPr lang="it-IT" sz="1400" dirty="0">
                <a:cs typeface="Calibri" panose="020F0502020204030204" pitchFamily="34" charset="0"/>
              </a:rPr>
              <a:t>": eliminare le associazioni, confermare con </a:t>
            </a:r>
            <a:r>
              <a:rPr lang="it-IT" sz="1400" b="1" dirty="0">
                <a:solidFill>
                  <a:srgbClr val="002540"/>
                </a:solidFill>
                <a:cs typeface="Calibri" panose="020F0502020204030204" pitchFamily="34" charset="0"/>
              </a:rPr>
              <a:t>OK</a:t>
            </a:r>
            <a:r>
              <a:rPr lang="it-IT" sz="1400" dirty="0">
                <a:cs typeface="Calibri" panose="020F0502020204030204" pitchFamily="34" charset="0"/>
              </a:rPr>
              <a:t> o annullare con </a:t>
            </a:r>
            <a:r>
              <a:rPr lang="it-IT" sz="1400" b="1" dirty="0">
                <a:solidFill>
                  <a:srgbClr val="C00000"/>
                </a:solidFill>
                <a:cs typeface="Calibri" panose="020F0502020204030204" pitchFamily="34" charset="0"/>
              </a:rPr>
              <a:t>Annulla</a:t>
            </a:r>
            <a:r>
              <a:rPr lang="it-IT" sz="1400" dirty="0">
                <a:cs typeface="Calibri" panose="020F0502020204030204" pitchFamily="34" charset="0"/>
              </a:rPr>
              <a:t>.</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Associazione</a:t>
            </a:r>
            <a:r>
              <a:rPr lang="it-IT" sz="2400" b="1" dirty="0">
                <a:solidFill>
                  <a:srgbClr val="012B51"/>
                </a:solidFill>
                <a:ea typeface="Times New Roman" panose="02020603050405020304" pitchFamily="18" charset="0"/>
                <a:cs typeface="Calibri" panose="020F0502020204030204" pitchFamily="34" charset="0"/>
              </a:rPr>
              <a:t> </a:t>
            </a:r>
            <a:r>
              <a:rPr lang="it-IT" sz="2400" b="1" dirty="0">
                <a:solidFill>
                  <a:srgbClr val="003D6A"/>
                </a:solidFill>
              </a:rPr>
              <a:t>Unità Operative – Malattie 10/</a:t>
            </a:r>
            <a:endParaRPr lang="en-GB" sz="2400" b="1" dirty="0">
              <a:solidFill>
                <a:srgbClr val="003D6A"/>
              </a:solidFill>
            </a:endParaRPr>
          </a:p>
        </p:txBody>
      </p:sp>
      <p:pic>
        <p:nvPicPr>
          <p:cNvPr id="4" name="Immagine 3">
            <a:extLst>
              <a:ext uri="{FF2B5EF4-FFF2-40B4-BE49-F238E27FC236}">
                <a16:creationId xmlns:a16="http://schemas.microsoft.com/office/drawing/2014/main" id="{BDBE71A4-6CD4-87AD-510D-EC0C20A364FB}"/>
              </a:ext>
            </a:extLst>
          </p:cNvPr>
          <p:cNvPicPr>
            <a:picLocks noChangeAspect="1"/>
          </p:cNvPicPr>
          <p:nvPr/>
        </p:nvPicPr>
        <p:blipFill rotWithShape="1">
          <a:blip r:embed="rId2">
            <a:extLst>
              <a:ext uri="{28A0092B-C50C-407E-A947-70E740481C1C}">
                <a14:useLocalDpi xmlns:a14="http://schemas.microsoft.com/office/drawing/2010/main" val="0"/>
              </a:ext>
            </a:extLst>
          </a:blip>
          <a:srcRect l="1184" t="7749" b="7749"/>
          <a:stretch/>
        </p:blipFill>
        <p:spPr>
          <a:xfrm>
            <a:off x="6096000" y="1420140"/>
            <a:ext cx="5987326" cy="2880000"/>
          </a:xfrm>
          <a:prstGeom prst="rect">
            <a:avLst/>
          </a:prstGeom>
          <a:ln>
            <a:solidFill>
              <a:schemeClr val="tx1"/>
            </a:solidFill>
          </a:ln>
        </p:spPr>
      </p:pic>
      <p:pic>
        <p:nvPicPr>
          <p:cNvPr id="8" name="Immagine 7">
            <a:extLst>
              <a:ext uri="{FF2B5EF4-FFF2-40B4-BE49-F238E27FC236}">
                <a16:creationId xmlns:a16="http://schemas.microsoft.com/office/drawing/2014/main" id="{60F114AC-E7BB-9966-84E5-3C89B873E009}"/>
              </a:ext>
            </a:extLst>
          </p:cNvPr>
          <p:cNvPicPr>
            <a:picLocks noChangeAspect="1"/>
          </p:cNvPicPr>
          <p:nvPr/>
        </p:nvPicPr>
        <p:blipFill>
          <a:blip r:embed="rId3"/>
          <a:stretch>
            <a:fillRect/>
          </a:stretch>
        </p:blipFill>
        <p:spPr>
          <a:xfrm>
            <a:off x="3695700" y="3778184"/>
            <a:ext cx="5907692" cy="2880000"/>
          </a:xfrm>
          <a:prstGeom prst="rect">
            <a:avLst/>
          </a:prstGeom>
        </p:spPr>
      </p:pic>
      <p:cxnSp>
        <p:nvCxnSpPr>
          <p:cNvPr id="12" name="Connettore diritto 11">
            <a:extLst>
              <a:ext uri="{FF2B5EF4-FFF2-40B4-BE49-F238E27FC236}">
                <a16:creationId xmlns:a16="http://schemas.microsoft.com/office/drawing/2014/main" id="{256C471B-6A8E-23F7-C0C1-18D87E4B979C}"/>
              </a:ext>
            </a:extLst>
          </p:cNvPr>
          <p:cNvCxnSpPr>
            <a:cxnSpLocks/>
          </p:cNvCxnSpPr>
          <p:nvPr/>
        </p:nvCxnSpPr>
        <p:spPr>
          <a:xfrm flipH="1">
            <a:off x="9603392" y="3695302"/>
            <a:ext cx="2121883" cy="17425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029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L’obiettivo della funzionalità di “Gestione Anagrafiche Sanitarie” è quello di consentire al Referente Regionale l’inserimento e la gestione delle anagrafiche sanitarie necessarie all’emissione di un certificato.</a:t>
            </a:r>
          </a:p>
          <a:p>
            <a:pPr>
              <a:lnSpc>
                <a:spcPct val="150000"/>
              </a:lnSpc>
            </a:pPr>
            <a:r>
              <a:rPr lang="it-IT" sz="1400" dirty="0">
                <a:cs typeface="Calibri" panose="020F0502020204030204" pitchFamily="34" charset="0"/>
              </a:rPr>
              <a:t>La funzionalità consente, ai ruoli applicativi autorizzati, l’inserimento delle informazioni relative alle seguenti entità sanitarie:</a:t>
            </a:r>
          </a:p>
          <a:p>
            <a:pPr marL="285750" indent="-285750">
              <a:lnSpc>
                <a:spcPct val="150000"/>
              </a:lnSpc>
              <a:buFont typeface="Courier New" panose="02070309020205020404" pitchFamily="49" charset="0"/>
              <a:buChar char="o"/>
            </a:pPr>
            <a:r>
              <a:rPr lang="it-IT" sz="1400" dirty="0">
                <a:cs typeface="Calibri" panose="020F0502020204030204" pitchFamily="34" charset="0"/>
              </a:rPr>
              <a:t>Esenzioni</a:t>
            </a:r>
          </a:p>
          <a:p>
            <a:pPr marL="285750" indent="-285750">
              <a:lnSpc>
                <a:spcPct val="150000"/>
              </a:lnSpc>
              <a:buFont typeface="Courier New" panose="02070309020205020404" pitchFamily="49" charset="0"/>
              <a:buChar char="o"/>
            </a:pPr>
            <a:r>
              <a:rPr lang="it-IT" sz="1400" dirty="0">
                <a:cs typeface="Calibri" panose="020F0502020204030204" pitchFamily="34" charset="0"/>
              </a:rPr>
              <a:t>Gruppi</a:t>
            </a:r>
          </a:p>
          <a:p>
            <a:pPr marL="285750" indent="-285750">
              <a:lnSpc>
                <a:spcPct val="150000"/>
              </a:lnSpc>
              <a:buFont typeface="Courier New" panose="02070309020205020404" pitchFamily="49" charset="0"/>
              <a:buChar char="o"/>
            </a:pPr>
            <a:r>
              <a:rPr lang="it-IT" sz="1400" dirty="0">
                <a:cs typeface="Calibri" panose="020F0502020204030204" pitchFamily="34" charset="0"/>
              </a:rPr>
              <a:t>Icd9</a:t>
            </a:r>
          </a:p>
          <a:p>
            <a:pPr marL="285750" indent="-285750">
              <a:lnSpc>
                <a:spcPct val="150000"/>
              </a:lnSpc>
              <a:buFont typeface="Courier New" panose="02070309020205020404" pitchFamily="49" charset="0"/>
              <a:buChar char="o"/>
            </a:pPr>
            <a:r>
              <a:rPr lang="it-IT" sz="1400" dirty="0" err="1">
                <a:cs typeface="Calibri" panose="020F0502020204030204" pitchFamily="34" charset="0"/>
              </a:rPr>
              <a:t>Orpha</a:t>
            </a:r>
            <a:endParaRPr lang="it-IT" sz="1400" dirty="0">
              <a:cs typeface="Calibri" panose="020F0502020204030204" pitchFamily="34" charset="0"/>
            </a:endParaRPr>
          </a:p>
          <a:p>
            <a:pPr marL="285750" indent="-285750">
              <a:lnSpc>
                <a:spcPct val="150000"/>
              </a:lnSpc>
              <a:buFont typeface="Courier New" panose="02070309020205020404" pitchFamily="49" charset="0"/>
              <a:buChar char="o"/>
            </a:pPr>
            <a:r>
              <a:rPr lang="it-IT" sz="1400" dirty="0">
                <a:cs typeface="Calibri" panose="020F0502020204030204" pitchFamily="34" charset="0"/>
              </a:rPr>
              <a:t>Sinonimi</a:t>
            </a:r>
          </a:p>
          <a:p>
            <a:pPr marL="285750" indent="-285750">
              <a:lnSpc>
                <a:spcPct val="150000"/>
              </a:lnSpc>
              <a:buFont typeface="Courier New" panose="02070309020205020404" pitchFamily="49" charset="0"/>
              <a:buChar char="o"/>
            </a:pPr>
            <a:r>
              <a:rPr lang="it-IT" sz="1400" dirty="0">
                <a:cs typeface="Calibri" panose="020F0502020204030204" pitchFamily="34" charset="0"/>
              </a:rPr>
              <a:t>Tipo Malattia</a:t>
            </a:r>
          </a:p>
          <a:p>
            <a:pPr marL="285750" indent="-285750">
              <a:lnSpc>
                <a:spcPct val="150000"/>
              </a:lnSpc>
              <a:buFont typeface="Courier New" panose="02070309020205020404" pitchFamily="49" charset="0"/>
              <a:buChar char="o"/>
            </a:pPr>
            <a:r>
              <a:rPr lang="it-IT" sz="1400" dirty="0">
                <a:cs typeface="Calibri" panose="020F0502020204030204" pitchFamily="34" charset="0"/>
              </a:rPr>
              <a:t>Malattie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1/11</a:t>
            </a:r>
            <a:endParaRPr lang="en-GB" sz="2400" b="1" dirty="0">
              <a:solidFill>
                <a:srgbClr val="003D6A"/>
              </a:solidFill>
            </a:endParaRPr>
          </a:p>
        </p:txBody>
      </p:sp>
      <p:pic>
        <p:nvPicPr>
          <p:cNvPr id="4" name="Immagine 3">
            <a:extLst>
              <a:ext uri="{FF2B5EF4-FFF2-40B4-BE49-F238E27FC236}">
                <a16:creationId xmlns:a16="http://schemas.microsoft.com/office/drawing/2014/main" id="{57A041B3-CEA2-E15A-8368-802AF76D64D0}"/>
              </a:ext>
            </a:extLst>
          </p:cNvPr>
          <p:cNvPicPr>
            <a:picLocks noChangeAspect="1"/>
          </p:cNvPicPr>
          <p:nvPr/>
        </p:nvPicPr>
        <p:blipFill>
          <a:blip r:embed="rId2"/>
          <a:stretch>
            <a:fillRect/>
          </a:stretch>
        </p:blipFill>
        <p:spPr>
          <a:xfrm>
            <a:off x="5413900" y="1420140"/>
            <a:ext cx="6681848" cy="3240000"/>
          </a:xfrm>
          <a:prstGeom prst="rect">
            <a:avLst/>
          </a:prstGeom>
        </p:spPr>
      </p:pic>
    </p:spTree>
    <p:extLst>
      <p:ext uri="{BB962C8B-B14F-4D97-AF65-F5344CB8AC3E}">
        <p14:creationId xmlns:p14="http://schemas.microsoft.com/office/powerpoint/2010/main" val="914184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L’operatore per poter gestire un’anagrafica sanitaria; in particolare, un’</a:t>
            </a:r>
            <a:r>
              <a:rPr lang="it-IT" sz="1400" b="1" dirty="0">
                <a:ea typeface="Times New Roman" panose="02020603050405020304" pitchFamily="18" charset="0"/>
                <a:cs typeface="Calibri" panose="020F0502020204030204" pitchFamily="34" charset="0"/>
              </a:rPr>
              <a:t>esenzione</a:t>
            </a:r>
            <a:r>
              <a:rPr lang="it-IT" sz="1400" dirty="0">
                <a:ea typeface="Times New Roman" panose="02020603050405020304" pitchFamily="18" charset="0"/>
                <a:cs typeface="Calibri" panose="020F0502020204030204" pitchFamily="34" charset="0"/>
              </a:rPr>
              <a:t>, deve accedere alla relativa sezione attraverso la freccia presente al di sotto di “Gestione Anagrafiche Sanitarie”, selezionare “Esenzioni” e per censirne una nuova inserire: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Periodo di validità</a:t>
            </a:r>
          </a:p>
          <a:p>
            <a:pPr>
              <a:lnSpc>
                <a:spcPct val="150000"/>
              </a:lnSpc>
            </a:pPr>
            <a:r>
              <a:rPr lang="it-IT" sz="1400" dirty="0">
                <a:ea typeface="Times New Roman" panose="02020603050405020304" pitchFamily="18" charset="0"/>
                <a:cs typeface="Calibri" panose="020F0502020204030204" pitchFamily="34" charset="0"/>
              </a:rPr>
              <a:t>Dopodiché annullare attraverso il pulsante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ea typeface="Times New Roman" panose="02020603050405020304" pitchFamily="18" charset="0"/>
                <a:cs typeface="Calibri" panose="020F0502020204030204" pitchFamily="34" charset="0"/>
              </a:rPr>
              <a:t>, o salvare attraverso il pulsante </a:t>
            </a:r>
            <a:r>
              <a:rPr lang="it-IT" sz="1400" dirty="0">
                <a:cs typeface="Calibri" panose="020F0502020204030204" pitchFamily="34" charset="0"/>
              </a:rPr>
              <a:t>"</a:t>
            </a:r>
            <a:r>
              <a:rPr lang="it-IT" sz="1400" b="1" dirty="0">
                <a:solidFill>
                  <a:srgbClr val="002540"/>
                </a:solidFill>
                <a:cs typeface="Calibri" panose="020F0502020204030204" pitchFamily="34" charset="0"/>
              </a:rPr>
              <a:t>Salva</a:t>
            </a:r>
            <a:r>
              <a:rPr lang="it-IT" sz="1400" dirty="0">
                <a:cs typeface="Calibri" panose="020F0502020204030204" pitchFamily="34" charset="0"/>
              </a:rPr>
              <a:t>".</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2/11</a:t>
            </a:r>
            <a:endParaRPr lang="en-GB" sz="2400" b="1" dirty="0">
              <a:solidFill>
                <a:srgbClr val="003D6A"/>
              </a:solidFill>
            </a:endParaRPr>
          </a:p>
        </p:txBody>
      </p:sp>
      <p:pic>
        <p:nvPicPr>
          <p:cNvPr id="5" name="Immagine 4">
            <a:extLst>
              <a:ext uri="{FF2B5EF4-FFF2-40B4-BE49-F238E27FC236}">
                <a16:creationId xmlns:a16="http://schemas.microsoft.com/office/drawing/2014/main" id="{E0B6EECF-F41F-5057-B6AF-3137B0AEA990}"/>
              </a:ext>
            </a:extLst>
          </p:cNvPr>
          <p:cNvPicPr>
            <a:picLocks noChangeAspect="1"/>
          </p:cNvPicPr>
          <p:nvPr/>
        </p:nvPicPr>
        <p:blipFill>
          <a:blip r:embed="rId2"/>
          <a:stretch>
            <a:fillRect/>
          </a:stretch>
        </p:blipFill>
        <p:spPr>
          <a:xfrm>
            <a:off x="5400676" y="1420140"/>
            <a:ext cx="6660385" cy="3240000"/>
          </a:xfrm>
          <a:prstGeom prst="rect">
            <a:avLst/>
          </a:prstGeom>
        </p:spPr>
      </p:pic>
    </p:spTree>
    <p:extLst>
      <p:ext uri="{BB962C8B-B14F-4D97-AF65-F5344CB8AC3E}">
        <p14:creationId xmlns:p14="http://schemas.microsoft.com/office/powerpoint/2010/main" val="1343347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3/11</a:t>
            </a:r>
            <a:endParaRPr lang="en-GB" sz="2400" b="1" dirty="0">
              <a:solidFill>
                <a:srgbClr val="003D6A"/>
              </a:solidFill>
            </a:endParaRPr>
          </a:p>
        </p:txBody>
      </p:sp>
      <p:sp>
        <p:nvSpPr>
          <p:cNvPr id="2" name="Rettangolo 1">
            <a:extLst>
              <a:ext uri="{FF2B5EF4-FFF2-40B4-BE49-F238E27FC236}">
                <a16:creationId xmlns:a16="http://schemas.microsoft.com/office/drawing/2014/main" id="{67D2CE98-1C06-395F-A3FD-A73169949E5C}"/>
              </a:ext>
            </a:extLst>
          </p:cNvPr>
          <p:cNvSpPr/>
          <p:nvPr/>
        </p:nvSpPr>
        <p:spPr>
          <a:xfrm>
            <a:off x="280256" y="1420140"/>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L'operatore ha la possibilità di eseguire diverse operazioni utilizzando anche i filtri disponibili:</a:t>
            </a:r>
          </a:p>
          <a:p>
            <a:pPr marL="285750" indent="-285750">
              <a:lnSpc>
                <a:spcPct val="150000"/>
              </a:lnSpc>
              <a:buFont typeface="Arial" panose="020B0604020202020204" pitchFamily="34" charset="0"/>
              <a:buChar char="•"/>
            </a:pPr>
            <a:r>
              <a:rPr lang="it-IT" sz="1400" dirty="0">
                <a:cs typeface="Calibri" panose="020F0502020204030204" pitchFamily="34" charset="0"/>
              </a:rPr>
              <a:t>Attraverso l'icona matita può modificare l’esenzione precedentemente inserita e valorizzare i campi resi disponibili con i nuovi valori.</a:t>
            </a:r>
          </a:p>
        </p:txBody>
      </p:sp>
      <p:pic>
        <p:nvPicPr>
          <p:cNvPr id="7" name="Immagine 6">
            <a:extLst>
              <a:ext uri="{FF2B5EF4-FFF2-40B4-BE49-F238E27FC236}">
                <a16:creationId xmlns:a16="http://schemas.microsoft.com/office/drawing/2014/main" id="{EF32FD7D-A148-2C15-E139-072BB51B71CA}"/>
              </a:ext>
            </a:extLst>
          </p:cNvPr>
          <p:cNvPicPr>
            <a:picLocks noChangeAspect="1"/>
          </p:cNvPicPr>
          <p:nvPr/>
        </p:nvPicPr>
        <p:blipFill>
          <a:blip r:embed="rId2"/>
          <a:stretch>
            <a:fillRect/>
          </a:stretch>
        </p:blipFill>
        <p:spPr>
          <a:xfrm>
            <a:off x="5391150" y="1420140"/>
            <a:ext cx="6646154" cy="3240000"/>
          </a:xfrm>
          <a:prstGeom prst="rect">
            <a:avLst/>
          </a:prstGeom>
        </p:spPr>
      </p:pic>
    </p:spTree>
    <p:extLst>
      <p:ext uri="{BB962C8B-B14F-4D97-AF65-F5344CB8AC3E}">
        <p14:creationId xmlns:p14="http://schemas.microsoft.com/office/powerpoint/2010/main" val="2057439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4/11</a:t>
            </a:r>
            <a:endParaRPr lang="en-GB" sz="2400" b="1" dirty="0">
              <a:solidFill>
                <a:srgbClr val="003D6A"/>
              </a:solidFill>
            </a:endParaRPr>
          </a:p>
        </p:txBody>
      </p:sp>
      <p:sp>
        <p:nvSpPr>
          <p:cNvPr id="2" name="Rettangolo 1">
            <a:extLst>
              <a:ext uri="{FF2B5EF4-FFF2-40B4-BE49-F238E27FC236}">
                <a16:creationId xmlns:a16="http://schemas.microsoft.com/office/drawing/2014/main" id="{67D2CE98-1C06-395F-A3FD-A73169949E5C}"/>
              </a:ext>
            </a:extLst>
          </p:cNvPr>
          <p:cNvSpPr/>
          <p:nvPr/>
        </p:nvSpPr>
        <p:spPr>
          <a:xfrm>
            <a:off x="280256" y="1420140"/>
            <a:ext cx="4994734" cy="135158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L'operatore ha la possibilità di eseguire diverse operazioni utilizzando anche i filtri disponibili:</a:t>
            </a:r>
          </a:p>
          <a:p>
            <a:pPr marL="285750" indent="-285750">
              <a:lnSpc>
                <a:spcPct val="150000"/>
              </a:lnSpc>
              <a:buFont typeface="Arial" panose="020B0604020202020204" pitchFamily="34" charset="0"/>
              <a:buChar char="•"/>
            </a:pPr>
            <a:r>
              <a:rPr lang="it-IT" sz="1400" dirty="0">
                <a:cs typeface="Calibri" panose="020F0502020204030204" pitchFamily="34" charset="0"/>
              </a:rPr>
              <a:t>Attraverso l'icona orologio può visualizzare le revisioni effettuate su quella anagrafica sanitaria selezionata.</a:t>
            </a:r>
          </a:p>
        </p:txBody>
      </p:sp>
      <p:pic>
        <p:nvPicPr>
          <p:cNvPr id="7" name="Immagine 6">
            <a:extLst>
              <a:ext uri="{FF2B5EF4-FFF2-40B4-BE49-F238E27FC236}">
                <a16:creationId xmlns:a16="http://schemas.microsoft.com/office/drawing/2014/main" id="{EF32FD7D-A148-2C15-E139-072BB51B71CA}"/>
              </a:ext>
            </a:extLst>
          </p:cNvPr>
          <p:cNvPicPr>
            <a:picLocks noChangeAspect="1"/>
          </p:cNvPicPr>
          <p:nvPr/>
        </p:nvPicPr>
        <p:blipFill>
          <a:blip r:embed="rId2"/>
          <a:stretch>
            <a:fillRect/>
          </a:stretch>
        </p:blipFill>
        <p:spPr>
          <a:xfrm>
            <a:off x="6179151" y="1420140"/>
            <a:ext cx="5907692" cy="2880000"/>
          </a:xfrm>
          <a:prstGeom prst="rect">
            <a:avLst/>
          </a:prstGeom>
        </p:spPr>
      </p:pic>
      <p:pic>
        <p:nvPicPr>
          <p:cNvPr id="5" name="Immagine 4">
            <a:extLst>
              <a:ext uri="{FF2B5EF4-FFF2-40B4-BE49-F238E27FC236}">
                <a16:creationId xmlns:a16="http://schemas.microsoft.com/office/drawing/2014/main" id="{8A1E1320-8895-A1D6-EE15-4614842E0527}"/>
              </a:ext>
            </a:extLst>
          </p:cNvPr>
          <p:cNvPicPr>
            <a:picLocks noChangeAspect="1"/>
          </p:cNvPicPr>
          <p:nvPr/>
        </p:nvPicPr>
        <p:blipFill>
          <a:blip r:embed="rId3"/>
          <a:stretch>
            <a:fillRect/>
          </a:stretch>
        </p:blipFill>
        <p:spPr>
          <a:xfrm>
            <a:off x="3682498" y="3596259"/>
            <a:ext cx="5945806" cy="2880000"/>
          </a:xfrm>
          <a:prstGeom prst="rect">
            <a:avLst/>
          </a:prstGeom>
        </p:spPr>
      </p:pic>
    </p:spTree>
    <p:extLst>
      <p:ext uri="{BB962C8B-B14F-4D97-AF65-F5344CB8AC3E}">
        <p14:creationId xmlns:p14="http://schemas.microsoft.com/office/powerpoint/2010/main" val="2854090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5/11</a:t>
            </a:r>
            <a:endParaRPr lang="en-GB" sz="2400" b="1" dirty="0">
              <a:solidFill>
                <a:srgbClr val="003D6A"/>
              </a:solidFill>
            </a:endParaRPr>
          </a:p>
        </p:txBody>
      </p:sp>
      <p:sp>
        <p:nvSpPr>
          <p:cNvPr id="2" name="Rettangolo 1">
            <a:extLst>
              <a:ext uri="{FF2B5EF4-FFF2-40B4-BE49-F238E27FC236}">
                <a16:creationId xmlns:a16="http://schemas.microsoft.com/office/drawing/2014/main" id="{67D2CE98-1C06-395F-A3FD-A73169949E5C}"/>
              </a:ext>
            </a:extLst>
          </p:cNvPr>
          <p:cNvSpPr/>
          <p:nvPr/>
        </p:nvSpPr>
        <p:spPr>
          <a:xfrm>
            <a:off x="280256" y="1420140"/>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L'operatore ha la possibilità di eseguire diverse operazioni utilizzando anche i filtri disponibili:</a:t>
            </a:r>
          </a:p>
          <a:p>
            <a:pPr marL="285750" indent="-285750">
              <a:lnSpc>
                <a:spcPct val="150000"/>
              </a:lnSpc>
              <a:buFont typeface="Arial" panose="020B0604020202020204" pitchFamily="34" charset="0"/>
              <a:buChar char="•"/>
            </a:pPr>
            <a:r>
              <a:rPr lang="it-IT" sz="1400" dirty="0">
                <a:cs typeface="Calibri" panose="020F0502020204030204" pitchFamily="34" charset="0"/>
              </a:rPr>
              <a:t>Attraverso l'icona cestino può effettuare la cancellazione di quell’anagrafica se questa non è legata:</a:t>
            </a:r>
          </a:p>
          <a:p>
            <a:pPr marL="742950" lvl="1" indent="-285750">
              <a:lnSpc>
                <a:spcPct val="150000"/>
              </a:lnSpc>
              <a:buFont typeface="Courier New" panose="02070309020205020404" pitchFamily="49" charset="0"/>
              <a:buChar char="o"/>
            </a:pPr>
            <a:r>
              <a:rPr lang="it-IT" sz="1400" dirty="0">
                <a:cs typeface="Calibri" panose="020F0502020204030204" pitchFamily="34" charset="0"/>
              </a:rPr>
              <a:t>ad altre anagrafiche di altre entità</a:t>
            </a:r>
          </a:p>
          <a:p>
            <a:pPr marL="742950" lvl="1" indent="-285750">
              <a:lnSpc>
                <a:spcPct val="150000"/>
              </a:lnSpc>
              <a:buFont typeface="Courier New" panose="02070309020205020404" pitchFamily="49" charset="0"/>
              <a:buChar char="o"/>
            </a:pPr>
            <a:r>
              <a:rPr lang="it-IT" sz="1400" dirty="0">
                <a:cs typeface="Calibri" panose="020F0502020204030204" pitchFamily="34" charset="0"/>
              </a:rPr>
              <a:t>ad un certificato, nel caso specifico di una anagrafica dell’entità ‘Malattia’</a:t>
            </a:r>
          </a:p>
        </p:txBody>
      </p:sp>
      <p:pic>
        <p:nvPicPr>
          <p:cNvPr id="4" name="Immagine 3">
            <a:extLst>
              <a:ext uri="{FF2B5EF4-FFF2-40B4-BE49-F238E27FC236}">
                <a16:creationId xmlns:a16="http://schemas.microsoft.com/office/drawing/2014/main" id="{FE3EE360-B135-7044-BBB9-3470D8763555}"/>
              </a:ext>
            </a:extLst>
          </p:cNvPr>
          <p:cNvPicPr>
            <a:picLocks noChangeAspect="1"/>
          </p:cNvPicPr>
          <p:nvPr/>
        </p:nvPicPr>
        <p:blipFill>
          <a:blip r:embed="rId2"/>
          <a:stretch>
            <a:fillRect/>
          </a:stretch>
        </p:blipFill>
        <p:spPr>
          <a:xfrm>
            <a:off x="6179151" y="1420140"/>
            <a:ext cx="5907692" cy="2880000"/>
          </a:xfrm>
          <a:prstGeom prst="rect">
            <a:avLst/>
          </a:prstGeom>
        </p:spPr>
      </p:pic>
      <p:pic>
        <p:nvPicPr>
          <p:cNvPr id="9" name="Immagine 8">
            <a:extLst>
              <a:ext uri="{FF2B5EF4-FFF2-40B4-BE49-F238E27FC236}">
                <a16:creationId xmlns:a16="http://schemas.microsoft.com/office/drawing/2014/main" id="{8DDBDAD2-0321-E08D-EB82-64FCCA1BCD38}"/>
              </a:ext>
            </a:extLst>
          </p:cNvPr>
          <p:cNvPicPr>
            <a:picLocks noChangeAspect="1"/>
          </p:cNvPicPr>
          <p:nvPr/>
        </p:nvPicPr>
        <p:blipFill>
          <a:blip r:embed="rId3"/>
          <a:stretch>
            <a:fillRect/>
          </a:stretch>
        </p:blipFill>
        <p:spPr>
          <a:xfrm>
            <a:off x="4286251" y="3831345"/>
            <a:ext cx="5901387" cy="2880000"/>
          </a:xfrm>
          <a:prstGeom prst="rect">
            <a:avLst/>
          </a:prstGeom>
        </p:spPr>
      </p:pic>
    </p:spTree>
    <p:extLst>
      <p:ext uri="{BB962C8B-B14F-4D97-AF65-F5344CB8AC3E}">
        <p14:creationId xmlns:p14="http://schemas.microsoft.com/office/powerpoint/2010/main" val="90125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L’operatore per poter gestire un’anagrafica sanitaria; in particolare, un </a:t>
            </a:r>
            <a:r>
              <a:rPr lang="it-IT" sz="1400" b="1" dirty="0">
                <a:ea typeface="Times New Roman" panose="02020603050405020304" pitchFamily="18" charset="0"/>
                <a:cs typeface="Calibri" panose="020F0502020204030204" pitchFamily="34" charset="0"/>
              </a:rPr>
              <a:t>gruppo</a:t>
            </a:r>
            <a:r>
              <a:rPr lang="it-IT" sz="1400" dirty="0">
                <a:ea typeface="Times New Roman" panose="02020603050405020304" pitchFamily="18" charset="0"/>
                <a:cs typeface="Calibri" panose="020F0502020204030204" pitchFamily="34" charset="0"/>
              </a:rPr>
              <a:t>, deve accedere alla relativa sezione attraverso la freccia presente al di sotto di “Gestione Anagrafiche Sanitarie”, selezionare “Gruppi” e per censirne uno nuovo inserire: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Descrizione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Periodo di validità</a:t>
            </a:r>
          </a:p>
          <a:p>
            <a:pPr>
              <a:lnSpc>
                <a:spcPct val="150000"/>
              </a:lnSpc>
            </a:pPr>
            <a:r>
              <a:rPr lang="it-IT" sz="1400" dirty="0">
                <a:ea typeface="Times New Roman" panose="02020603050405020304" pitchFamily="18" charset="0"/>
                <a:cs typeface="Calibri" panose="020F0502020204030204" pitchFamily="34" charset="0"/>
              </a:rPr>
              <a:t>Dopodiché annullare attraverso il pulsante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ea typeface="Times New Roman" panose="02020603050405020304" pitchFamily="18" charset="0"/>
                <a:cs typeface="Calibri" panose="020F0502020204030204" pitchFamily="34" charset="0"/>
              </a:rPr>
              <a:t>, o salvare attraverso il pulsante </a:t>
            </a:r>
            <a:r>
              <a:rPr lang="it-IT" sz="1400" dirty="0">
                <a:cs typeface="Calibri" panose="020F0502020204030204" pitchFamily="34" charset="0"/>
              </a:rPr>
              <a:t>"</a:t>
            </a:r>
            <a:r>
              <a:rPr lang="it-IT" sz="1400" b="1" dirty="0">
                <a:solidFill>
                  <a:srgbClr val="002540"/>
                </a:solidFill>
                <a:cs typeface="Calibri" panose="020F0502020204030204" pitchFamily="34" charset="0"/>
              </a:rPr>
              <a:t>Salva</a:t>
            </a:r>
            <a:r>
              <a:rPr lang="it-IT" sz="1400" dirty="0">
                <a:cs typeface="Calibri" panose="020F0502020204030204" pitchFamily="34" charset="0"/>
              </a:rPr>
              <a:t>".</a:t>
            </a:r>
          </a:p>
          <a:p>
            <a:pPr>
              <a:lnSpc>
                <a:spcPct val="150000"/>
              </a:lnSpc>
            </a:pPr>
            <a:endParaRPr lang="it-IT" sz="1400" dirty="0">
              <a:cs typeface="Calibri" panose="020F0502020204030204" pitchFamily="34" charset="0"/>
            </a:endParaRPr>
          </a:p>
          <a:p>
            <a:pPr>
              <a:lnSpc>
                <a:spcPct val="150000"/>
              </a:lnSpc>
            </a:pPr>
            <a:r>
              <a:rPr lang="it-IT" sz="1400" dirty="0">
                <a:cs typeface="Calibri" panose="020F0502020204030204" pitchFamily="34" charset="0"/>
              </a:rPr>
              <a:t>Analogamente per tutte le entità sanitarie, l’utente può modificare, revisionare o cancellare utilizzando le apposite icone.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6/11</a:t>
            </a:r>
            <a:endParaRPr lang="en-GB" sz="2400" b="1" dirty="0">
              <a:solidFill>
                <a:srgbClr val="003D6A"/>
              </a:solidFill>
            </a:endParaRPr>
          </a:p>
        </p:txBody>
      </p:sp>
      <p:pic>
        <p:nvPicPr>
          <p:cNvPr id="4" name="Immagine 3">
            <a:extLst>
              <a:ext uri="{FF2B5EF4-FFF2-40B4-BE49-F238E27FC236}">
                <a16:creationId xmlns:a16="http://schemas.microsoft.com/office/drawing/2014/main" id="{7DFE38D2-781B-40E0-3BA0-11E06B2B2324}"/>
              </a:ext>
            </a:extLst>
          </p:cNvPr>
          <p:cNvPicPr>
            <a:picLocks noChangeAspect="1"/>
          </p:cNvPicPr>
          <p:nvPr/>
        </p:nvPicPr>
        <p:blipFill>
          <a:blip r:embed="rId2"/>
          <a:stretch>
            <a:fillRect/>
          </a:stretch>
        </p:blipFill>
        <p:spPr>
          <a:xfrm>
            <a:off x="5457826" y="1420140"/>
            <a:ext cx="6639061" cy="3240000"/>
          </a:xfrm>
          <a:prstGeom prst="rect">
            <a:avLst/>
          </a:prstGeom>
        </p:spPr>
      </p:pic>
    </p:spTree>
    <p:extLst>
      <p:ext uri="{BB962C8B-B14F-4D97-AF65-F5344CB8AC3E}">
        <p14:creationId xmlns:p14="http://schemas.microsoft.com/office/powerpoint/2010/main" val="2842980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L’operatore per poter gestire un’anagrafica sanitaria; in particolare, un codice</a:t>
            </a:r>
            <a:r>
              <a:rPr lang="it-IT" sz="1400" b="1" dirty="0">
                <a:ea typeface="Times New Roman" panose="02020603050405020304" pitchFamily="18" charset="0"/>
                <a:cs typeface="Calibri" panose="020F0502020204030204" pitchFamily="34" charset="0"/>
              </a:rPr>
              <a:t> ICD9</a:t>
            </a:r>
            <a:r>
              <a:rPr lang="it-IT" sz="1400" dirty="0">
                <a:ea typeface="Times New Roman" panose="02020603050405020304" pitchFamily="18" charset="0"/>
                <a:cs typeface="Calibri" panose="020F0502020204030204" pitchFamily="34" charset="0"/>
              </a:rPr>
              <a:t>, deve accedere alla relativa sezione attraverso la freccia presente al di sotto di “Gestione Anagrafiche Sanitarie”, selezionare “ICD9” e per censirne uno nuovo inserire: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Descrizione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Sesso</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Età Minima</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Età Massima</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Periodo di validità</a:t>
            </a:r>
          </a:p>
          <a:p>
            <a:pPr>
              <a:lnSpc>
                <a:spcPct val="150000"/>
              </a:lnSpc>
            </a:pPr>
            <a:r>
              <a:rPr lang="it-IT" sz="1400" dirty="0">
                <a:ea typeface="Times New Roman" panose="02020603050405020304" pitchFamily="18" charset="0"/>
                <a:cs typeface="Calibri" panose="020F0502020204030204" pitchFamily="34" charset="0"/>
              </a:rPr>
              <a:t>Dopodiché annullare attraverso il pulsante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ea typeface="Times New Roman" panose="02020603050405020304" pitchFamily="18" charset="0"/>
                <a:cs typeface="Calibri" panose="020F0502020204030204" pitchFamily="34" charset="0"/>
              </a:rPr>
              <a:t>, o salvare attraverso il pulsante </a:t>
            </a:r>
            <a:r>
              <a:rPr lang="it-IT" sz="1400" dirty="0">
                <a:cs typeface="Calibri" panose="020F0502020204030204" pitchFamily="34" charset="0"/>
              </a:rPr>
              <a:t>"</a:t>
            </a:r>
            <a:r>
              <a:rPr lang="it-IT" sz="1400" b="1" dirty="0">
                <a:solidFill>
                  <a:srgbClr val="002540"/>
                </a:solidFill>
                <a:cs typeface="Calibri" panose="020F0502020204030204" pitchFamily="34" charset="0"/>
              </a:rPr>
              <a:t>Salva</a:t>
            </a:r>
            <a:r>
              <a:rPr lang="it-IT" sz="1400" dirty="0">
                <a:cs typeface="Calibri" panose="020F0502020204030204" pitchFamily="34" charset="0"/>
              </a:rPr>
              <a:t>".</a:t>
            </a:r>
          </a:p>
          <a:p>
            <a:pPr>
              <a:lnSpc>
                <a:spcPct val="150000"/>
              </a:lnSpc>
            </a:pPr>
            <a:endParaRPr lang="it-IT" sz="1400" dirty="0">
              <a:cs typeface="Calibri" panose="020F0502020204030204" pitchFamily="34" charset="0"/>
            </a:endParaRPr>
          </a:p>
          <a:p>
            <a:pPr>
              <a:lnSpc>
                <a:spcPct val="150000"/>
              </a:lnSpc>
            </a:pPr>
            <a:r>
              <a:rPr lang="it-IT" sz="1400" dirty="0">
                <a:cs typeface="Calibri" panose="020F0502020204030204" pitchFamily="34" charset="0"/>
              </a:rPr>
              <a:t>Analogamente per tutte le entità sanitarie, l’utente può modificare, revisionare o cancellare utilizzando le apposite icone.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7/11</a:t>
            </a:r>
            <a:endParaRPr lang="en-GB" sz="2400" b="1" dirty="0">
              <a:solidFill>
                <a:srgbClr val="003D6A"/>
              </a:solidFill>
            </a:endParaRPr>
          </a:p>
        </p:txBody>
      </p:sp>
      <p:pic>
        <p:nvPicPr>
          <p:cNvPr id="5" name="Immagine 4">
            <a:extLst>
              <a:ext uri="{FF2B5EF4-FFF2-40B4-BE49-F238E27FC236}">
                <a16:creationId xmlns:a16="http://schemas.microsoft.com/office/drawing/2014/main" id="{C928CF93-A12C-F47E-3B05-E00F83103B32}"/>
              </a:ext>
            </a:extLst>
          </p:cNvPr>
          <p:cNvPicPr>
            <a:picLocks noChangeAspect="1"/>
          </p:cNvPicPr>
          <p:nvPr/>
        </p:nvPicPr>
        <p:blipFill>
          <a:blip r:embed="rId2"/>
          <a:stretch>
            <a:fillRect/>
          </a:stretch>
        </p:blipFill>
        <p:spPr>
          <a:xfrm>
            <a:off x="5378878" y="1420140"/>
            <a:ext cx="6653262" cy="3240000"/>
          </a:xfrm>
          <a:prstGeom prst="rect">
            <a:avLst/>
          </a:prstGeom>
        </p:spPr>
      </p:pic>
    </p:spTree>
    <p:extLst>
      <p:ext uri="{BB962C8B-B14F-4D97-AF65-F5344CB8AC3E}">
        <p14:creationId xmlns:p14="http://schemas.microsoft.com/office/powerpoint/2010/main" val="1547976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L’operatore per poter gestire un’anagrafica sanitaria; in particolare, un codice</a:t>
            </a:r>
            <a:r>
              <a:rPr lang="it-IT" sz="1400" b="1" dirty="0">
                <a:ea typeface="Times New Roman" panose="02020603050405020304" pitchFamily="18" charset="0"/>
                <a:cs typeface="Calibri" panose="020F0502020204030204" pitchFamily="34" charset="0"/>
              </a:rPr>
              <a:t> </a:t>
            </a:r>
            <a:r>
              <a:rPr lang="it-IT" sz="1400" b="1" dirty="0" err="1">
                <a:ea typeface="Times New Roman" panose="02020603050405020304" pitchFamily="18" charset="0"/>
                <a:cs typeface="Calibri" panose="020F0502020204030204" pitchFamily="34" charset="0"/>
              </a:rPr>
              <a:t>Orpha</a:t>
            </a:r>
            <a:r>
              <a:rPr lang="it-IT" sz="1400" dirty="0">
                <a:ea typeface="Times New Roman" panose="02020603050405020304" pitchFamily="18" charset="0"/>
                <a:cs typeface="Calibri" panose="020F0502020204030204" pitchFamily="34" charset="0"/>
              </a:rPr>
              <a:t>, deve accedere alla relativa sezione attraverso la freccia presente al di sotto di “Gestione Anagrafiche Sanitarie”, selezionare “</a:t>
            </a:r>
            <a:r>
              <a:rPr lang="it-IT" sz="1400" dirty="0" err="1">
                <a:ea typeface="Times New Roman" panose="02020603050405020304" pitchFamily="18" charset="0"/>
                <a:cs typeface="Calibri" panose="020F0502020204030204" pitchFamily="34" charset="0"/>
              </a:rPr>
              <a:t>Orpha</a:t>
            </a:r>
            <a:r>
              <a:rPr lang="it-IT" sz="1400" dirty="0">
                <a:ea typeface="Times New Roman" panose="02020603050405020304" pitchFamily="18" charset="0"/>
                <a:cs typeface="Calibri" panose="020F0502020204030204" pitchFamily="34" charset="0"/>
              </a:rPr>
              <a:t>” e per censirne uno nuovo inserire: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Descrizione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Periodo di validità</a:t>
            </a:r>
          </a:p>
          <a:p>
            <a:pPr>
              <a:lnSpc>
                <a:spcPct val="150000"/>
              </a:lnSpc>
            </a:pPr>
            <a:r>
              <a:rPr lang="it-IT" sz="1400" dirty="0">
                <a:ea typeface="Times New Roman" panose="02020603050405020304" pitchFamily="18" charset="0"/>
                <a:cs typeface="Calibri" panose="020F0502020204030204" pitchFamily="34" charset="0"/>
              </a:rPr>
              <a:t>Dopodiché annullare attraverso il pulsante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ea typeface="Times New Roman" panose="02020603050405020304" pitchFamily="18" charset="0"/>
                <a:cs typeface="Calibri" panose="020F0502020204030204" pitchFamily="34" charset="0"/>
              </a:rPr>
              <a:t>, o salvare attraverso il pulsante </a:t>
            </a:r>
            <a:r>
              <a:rPr lang="it-IT" sz="1400" dirty="0">
                <a:cs typeface="Calibri" panose="020F0502020204030204" pitchFamily="34" charset="0"/>
              </a:rPr>
              <a:t>"</a:t>
            </a:r>
            <a:r>
              <a:rPr lang="it-IT" sz="1400" b="1" dirty="0">
                <a:solidFill>
                  <a:srgbClr val="002540"/>
                </a:solidFill>
                <a:cs typeface="Calibri" panose="020F0502020204030204" pitchFamily="34" charset="0"/>
              </a:rPr>
              <a:t>Salva</a:t>
            </a:r>
            <a:r>
              <a:rPr lang="it-IT" sz="1400" dirty="0">
                <a:cs typeface="Calibri" panose="020F0502020204030204" pitchFamily="34" charset="0"/>
              </a:rPr>
              <a:t>".</a:t>
            </a:r>
          </a:p>
          <a:p>
            <a:pPr>
              <a:lnSpc>
                <a:spcPct val="150000"/>
              </a:lnSpc>
            </a:pPr>
            <a:endParaRPr lang="it-IT" sz="1400" dirty="0">
              <a:cs typeface="Calibri" panose="020F0502020204030204" pitchFamily="34" charset="0"/>
            </a:endParaRPr>
          </a:p>
          <a:p>
            <a:pPr>
              <a:lnSpc>
                <a:spcPct val="150000"/>
              </a:lnSpc>
            </a:pPr>
            <a:r>
              <a:rPr lang="it-IT" sz="1400" dirty="0">
                <a:cs typeface="Calibri" panose="020F0502020204030204" pitchFamily="34" charset="0"/>
              </a:rPr>
              <a:t>Analogamente per tutte le entità sanitarie, l’utente può modificare, revisionare o cancellare utilizzando le apposite icone.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8/11</a:t>
            </a:r>
            <a:endParaRPr lang="en-GB" sz="2400" b="1" dirty="0">
              <a:solidFill>
                <a:srgbClr val="003D6A"/>
              </a:solidFill>
            </a:endParaRPr>
          </a:p>
        </p:txBody>
      </p:sp>
      <p:pic>
        <p:nvPicPr>
          <p:cNvPr id="4" name="Immagine 3">
            <a:extLst>
              <a:ext uri="{FF2B5EF4-FFF2-40B4-BE49-F238E27FC236}">
                <a16:creationId xmlns:a16="http://schemas.microsoft.com/office/drawing/2014/main" id="{3C64D115-95B2-0991-809D-33E4EADF9161}"/>
              </a:ext>
            </a:extLst>
          </p:cNvPr>
          <p:cNvPicPr>
            <a:picLocks noChangeAspect="1"/>
          </p:cNvPicPr>
          <p:nvPr/>
        </p:nvPicPr>
        <p:blipFill>
          <a:blip r:embed="rId2"/>
          <a:stretch>
            <a:fillRect/>
          </a:stretch>
        </p:blipFill>
        <p:spPr>
          <a:xfrm>
            <a:off x="5438775" y="1420140"/>
            <a:ext cx="6600510" cy="3240000"/>
          </a:xfrm>
          <a:prstGeom prst="rect">
            <a:avLst/>
          </a:prstGeom>
        </p:spPr>
      </p:pic>
    </p:spTree>
    <p:extLst>
      <p:ext uri="{BB962C8B-B14F-4D97-AF65-F5344CB8AC3E}">
        <p14:creationId xmlns:p14="http://schemas.microsoft.com/office/powerpoint/2010/main" val="1330479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L’operatore per poter gestire un’anagrafica sanitaria; in particolare, un </a:t>
            </a:r>
            <a:r>
              <a:rPr lang="it-IT" sz="1400" b="1" dirty="0">
                <a:ea typeface="Times New Roman" panose="02020603050405020304" pitchFamily="18" charset="0"/>
                <a:cs typeface="Calibri" panose="020F0502020204030204" pitchFamily="34" charset="0"/>
              </a:rPr>
              <a:t>Sinonimo</a:t>
            </a:r>
            <a:r>
              <a:rPr lang="it-IT" sz="1400" dirty="0">
                <a:ea typeface="Times New Roman" panose="02020603050405020304" pitchFamily="18" charset="0"/>
                <a:cs typeface="Calibri" panose="020F0502020204030204" pitchFamily="34" charset="0"/>
              </a:rPr>
              <a:t>, deve accedere alla relativa sezione attraverso la freccia presente al di sotto di “Gestione Anagrafiche Sanitarie”, selezionare “Sinonimi” e per censirne uno nuovo inserire: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Descrizione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 </a:t>
            </a:r>
            <a:r>
              <a:rPr lang="it-IT" sz="1400" dirty="0" err="1">
                <a:ea typeface="Times New Roman" panose="02020603050405020304" pitchFamily="18" charset="0"/>
                <a:cs typeface="Calibri" panose="020F0502020204030204" pitchFamily="34" charset="0"/>
              </a:rPr>
              <a:t>Orpha</a:t>
            </a:r>
            <a:r>
              <a:rPr lang="it-IT" sz="1400" dirty="0">
                <a:ea typeface="Times New Roman" panose="02020603050405020304" pitchFamily="18" charset="0"/>
                <a:cs typeface="Calibri" panose="020F0502020204030204" pitchFamily="34" charset="0"/>
              </a:rPr>
              <a:t> a cui è legato</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Periodo di validità</a:t>
            </a:r>
          </a:p>
          <a:p>
            <a:pPr>
              <a:lnSpc>
                <a:spcPct val="150000"/>
              </a:lnSpc>
            </a:pPr>
            <a:r>
              <a:rPr lang="it-IT" sz="1400" dirty="0">
                <a:ea typeface="Times New Roman" panose="02020603050405020304" pitchFamily="18" charset="0"/>
                <a:cs typeface="Calibri" panose="020F0502020204030204" pitchFamily="34" charset="0"/>
              </a:rPr>
              <a:t>Dopodiché annullare attraverso il pulsante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ea typeface="Times New Roman" panose="02020603050405020304" pitchFamily="18" charset="0"/>
                <a:cs typeface="Calibri" panose="020F0502020204030204" pitchFamily="34" charset="0"/>
              </a:rPr>
              <a:t>, o salvare attraverso il pulsante </a:t>
            </a:r>
            <a:r>
              <a:rPr lang="it-IT" sz="1400" dirty="0">
                <a:cs typeface="Calibri" panose="020F0502020204030204" pitchFamily="34" charset="0"/>
              </a:rPr>
              <a:t>"</a:t>
            </a:r>
            <a:r>
              <a:rPr lang="it-IT" sz="1400" b="1" dirty="0">
                <a:solidFill>
                  <a:srgbClr val="002540"/>
                </a:solidFill>
                <a:cs typeface="Calibri" panose="020F0502020204030204" pitchFamily="34" charset="0"/>
              </a:rPr>
              <a:t>Salva</a:t>
            </a:r>
            <a:r>
              <a:rPr lang="it-IT" sz="1400" dirty="0">
                <a:cs typeface="Calibri" panose="020F0502020204030204" pitchFamily="34" charset="0"/>
              </a:rPr>
              <a:t>".</a:t>
            </a:r>
          </a:p>
          <a:p>
            <a:pPr>
              <a:lnSpc>
                <a:spcPct val="150000"/>
              </a:lnSpc>
            </a:pPr>
            <a:endParaRPr lang="it-IT" sz="1400" dirty="0">
              <a:cs typeface="Calibri" panose="020F0502020204030204" pitchFamily="34" charset="0"/>
            </a:endParaRPr>
          </a:p>
          <a:p>
            <a:pPr>
              <a:lnSpc>
                <a:spcPct val="150000"/>
              </a:lnSpc>
            </a:pPr>
            <a:r>
              <a:rPr lang="it-IT" sz="1400" dirty="0">
                <a:cs typeface="Calibri" panose="020F0502020204030204" pitchFamily="34" charset="0"/>
              </a:rPr>
              <a:t>Analogamente per tutte le entità sanitarie, l’utente può modificare, revisionare o cancellare utilizzando le apposite icone.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9/11</a:t>
            </a:r>
            <a:endParaRPr lang="en-GB" sz="2400" b="1" dirty="0">
              <a:solidFill>
                <a:srgbClr val="003D6A"/>
              </a:solidFill>
            </a:endParaRPr>
          </a:p>
        </p:txBody>
      </p:sp>
      <p:pic>
        <p:nvPicPr>
          <p:cNvPr id="5" name="Immagine 4">
            <a:extLst>
              <a:ext uri="{FF2B5EF4-FFF2-40B4-BE49-F238E27FC236}">
                <a16:creationId xmlns:a16="http://schemas.microsoft.com/office/drawing/2014/main" id="{D66E852E-D7DC-68E7-A9E4-D8F4CD969B7E}"/>
              </a:ext>
            </a:extLst>
          </p:cNvPr>
          <p:cNvPicPr>
            <a:picLocks noChangeAspect="1"/>
          </p:cNvPicPr>
          <p:nvPr/>
        </p:nvPicPr>
        <p:blipFill>
          <a:blip r:embed="rId2"/>
          <a:stretch>
            <a:fillRect/>
          </a:stretch>
        </p:blipFill>
        <p:spPr>
          <a:xfrm>
            <a:off x="5359828" y="1420140"/>
            <a:ext cx="6646154" cy="3240000"/>
          </a:xfrm>
          <a:prstGeom prst="rect">
            <a:avLst/>
          </a:prstGeom>
        </p:spPr>
      </p:pic>
    </p:spTree>
    <p:extLst>
      <p:ext uri="{BB962C8B-B14F-4D97-AF65-F5344CB8AC3E}">
        <p14:creationId xmlns:p14="http://schemas.microsoft.com/office/powerpoint/2010/main" val="31012369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L’operatore per poter gestire un’anagrafica sanitaria; in particolare, una </a:t>
            </a:r>
            <a:r>
              <a:rPr lang="it-IT" sz="1400" b="1" dirty="0">
                <a:ea typeface="Times New Roman" panose="02020603050405020304" pitchFamily="18" charset="0"/>
                <a:cs typeface="Calibri" panose="020F0502020204030204" pitchFamily="34" charset="0"/>
              </a:rPr>
              <a:t>Malattia</a:t>
            </a:r>
            <a:r>
              <a:rPr lang="it-IT" sz="1400" dirty="0">
                <a:ea typeface="Times New Roman" panose="02020603050405020304" pitchFamily="18" charset="0"/>
                <a:cs typeface="Calibri" panose="020F0502020204030204" pitchFamily="34" charset="0"/>
              </a:rPr>
              <a:t>, deve accedere alla relativa sezione attraverso la freccia presente al di sotto di “Gestione Anagrafiche Sanitarie”, selezionare “Malattie” e per censirne una inserire: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Descrizione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Malattia di Riferimento</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Esenzione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Gruppo</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 ICD9 (se presente)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Codice </a:t>
            </a:r>
            <a:r>
              <a:rPr lang="it-IT" sz="1400" dirty="0" err="1">
                <a:ea typeface="Times New Roman" panose="02020603050405020304" pitchFamily="18" charset="0"/>
                <a:cs typeface="Calibri" panose="020F0502020204030204" pitchFamily="34" charset="0"/>
              </a:rPr>
              <a:t>Orpha</a:t>
            </a:r>
            <a:r>
              <a:rPr lang="it-IT" sz="1400" dirty="0">
                <a:ea typeface="Times New Roman" panose="02020603050405020304" pitchFamily="18" charset="0"/>
                <a:cs typeface="Calibri" panose="020F0502020204030204" pitchFamily="34" charset="0"/>
              </a:rPr>
              <a:t> (se presente)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Descrizione Tipo Malattia</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Durata in mese (se presente)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Occorrenze Rinnovo (se presente)</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Tipologia della Rete (SEMPLICE o MEC)</a:t>
            </a:r>
          </a:p>
          <a:p>
            <a:pPr marL="285750" indent="-285750">
              <a:lnSpc>
                <a:spcPct val="150000"/>
              </a:lnSpc>
              <a:buFont typeface="Courier New" panose="02070309020205020404" pitchFamily="49" charset="0"/>
              <a:buChar char="o"/>
            </a:pPr>
            <a:r>
              <a:rPr lang="it-IT" sz="1400" dirty="0">
                <a:ea typeface="Times New Roman" panose="02020603050405020304" pitchFamily="18" charset="0"/>
                <a:cs typeface="Calibri" panose="020F0502020204030204" pitchFamily="34" charset="0"/>
              </a:rPr>
              <a:t>Periodo di validità</a:t>
            </a:r>
            <a:endParaRPr lang="it-IT" sz="1400" dirty="0">
              <a:cs typeface="Calibri" panose="020F0502020204030204" pitchFamily="34" charset="0"/>
            </a:endParaRP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10/11</a:t>
            </a:r>
            <a:endParaRPr lang="en-GB" sz="2400" b="1" dirty="0">
              <a:solidFill>
                <a:srgbClr val="003D6A"/>
              </a:solidFill>
            </a:endParaRPr>
          </a:p>
        </p:txBody>
      </p:sp>
      <p:pic>
        <p:nvPicPr>
          <p:cNvPr id="8" name="Immagine 7">
            <a:extLst>
              <a:ext uri="{FF2B5EF4-FFF2-40B4-BE49-F238E27FC236}">
                <a16:creationId xmlns:a16="http://schemas.microsoft.com/office/drawing/2014/main" id="{7F963D4C-812A-E904-40A6-473E92E950A8}"/>
              </a:ext>
            </a:extLst>
          </p:cNvPr>
          <p:cNvPicPr>
            <a:picLocks noChangeAspect="1"/>
          </p:cNvPicPr>
          <p:nvPr/>
        </p:nvPicPr>
        <p:blipFill>
          <a:blip r:embed="rId2"/>
          <a:stretch>
            <a:fillRect/>
          </a:stretch>
        </p:blipFill>
        <p:spPr>
          <a:xfrm>
            <a:off x="5369353" y="1420140"/>
            <a:ext cx="6660385" cy="3240000"/>
          </a:xfrm>
          <a:prstGeom prst="rect">
            <a:avLst/>
          </a:prstGeom>
        </p:spPr>
      </p:pic>
    </p:spTree>
    <p:extLst>
      <p:ext uri="{BB962C8B-B14F-4D97-AF65-F5344CB8AC3E}">
        <p14:creationId xmlns:p14="http://schemas.microsoft.com/office/powerpoint/2010/main" val="32953144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Analogamente per tutte le entità sanitarie, l’utente può modificare, revisionare o cancellare utilizzando le apposite icone.</a:t>
            </a:r>
          </a:p>
          <a:p>
            <a:pPr>
              <a:lnSpc>
                <a:spcPct val="150000"/>
              </a:lnSpc>
            </a:pPr>
            <a:r>
              <a:rPr lang="it-IT" sz="1400" dirty="0">
                <a:cs typeface="Calibri" panose="020F0502020204030204" pitchFamily="34" charset="0"/>
              </a:rPr>
              <a:t>In particolare, attraverso l’icona cestino, l’utente può effettuare la cancellazione di quell’anagrafica se questa non è legata:</a:t>
            </a:r>
          </a:p>
          <a:p>
            <a:pPr marL="742950" lvl="1" indent="-285750">
              <a:lnSpc>
                <a:spcPct val="150000"/>
              </a:lnSpc>
              <a:buFont typeface="Courier New" panose="02070309020205020404" pitchFamily="49" charset="0"/>
              <a:buChar char="o"/>
            </a:pPr>
            <a:r>
              <a:rPr lang="it-IT" sz="1400" dirty="0">
                <a:cs typeface="Calibri" panose="020F0502020204030204" pitchFamily="34" charset="0"/>
              </a:rPr>
              <a:t>ad altre anagrafiche di altre entità</a:t>
            </a:r>
          </a:p>
          <a:p>
            <a:pPr marL="742950" lvl="1" indent="-285750">
              <a:lnSpc>
                <a:spcPct val="150000"/>
              </a:lnSpc>
              <a:buFont typeface="Courier New" panose="02070309020205020404" pitchFamily="49" charset="0"/>
              <a:buChar char="o"/>
            </a:pPr>
            <a:r>
              <a:rPr lang="it-IT" sz="1400" dirty="0">
                <a:cs typeface="Calibri" panose="020F0502020204030204" pitchFamily="34" charset="0"/>
              </a:rPr>
              <a:t>ad un certificato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Gestione</a:t>
            </a:r>
            <a:r>
              <a:rPr lang="it-IT" sz="2400" b="1" dirty="0">
                <a:solidFill>
                  <a:srgbClr val="C00000"/>
                </a:solidFill>
              </a:rPr>
              <a:t> </a:t>
            </a:r>
            <a:r>
              <a:rPr lang="it-IT" sz="2400" b="1" dirty="0">
                <a:solidFill>
                  <a:srgbClr val="003D6A"/>
                </a:solidFill>
              </a:rPr>
              <a:t>Anagrafiche Sanitarie 11/11</a:t>
            </a:r>
            <a:endParaRPr lang="en-GB" sz="2400" b="1" dirty="0">
              <a:solidFill>
                <a:srgbClr val="003D6A"/>
              </a:solidFill>
            </a:endParaRPr>
          </a:p>
        </p:txBody>
      </p:sp>
      <p:pic>
        <p:nvPicPr>
          <p:cNvPr id="7" name="Immagine 6">
            <a:extLst>
              <a:ext uri="{FF2B5EF4-FFF2-40B4-BE49-F238E27FC236}">
                <a16:creationId xmlns:a16="http://schemas.microsoft.com/office/drawing/2014/main" id="{B3B17C08-F2BE-CFD5-7293-F048DEDE6B66}"/>
              </a:ext>
            </a:extLst>
          </p:cNvPr>
          <p:cNvPicPr>
            <a:picLocks noChangeAspect="1"/>
          </p:cNvPicPr>
          <p:nvPr/>
        </p:nvPicPr>
        <p:blipFill>
          <a:blip r:embed="rId2"/>
          <a:stretch>
            <a:fillRect/>
          </a:stretch>
        </p:blipFill>
        <p:spPr>
          <a:xfrm>
            <a:off x="5379914" y="1420140"/>
            <a:ext cx="6650161" cy="3240000"/>
          </a:xfrm>
          <a:prstGeom prst="rect">
            <a:avLst/>
          </a:prstGeom>
        </p:spPr>
      </p:pic>
    </p:spTree>
    <p:extLst>
      <p:ext uri="{BB962C8B-B14F-4D97-AF65-F5344CB8AC3E}">
        <p14:creationId xmlns:p14="http://schemas.microsoft.com/office/powerpoint/2010/main" val="31284063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regionale un metodo per accedere rapidamente ai certificati presenti nel Sistema di Gestione delle Malattie Rare. 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Slide successiva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2" name="Rettangolo 1">
            <a:extLst>
              <a:ext uri="{FF2B5EF4-FFF2-40B4-BE49-F238E27FC236}">
                <a16:creationId xmlns:a16="http://schemas.microsoft.com/office/drawing/2014/main" id="{B73F3B58-801F-F56A-9CE4-080EFEAE5558}"/>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Ricerca Certificato 1/11</a:t>
            </a:r>
            <a:endParaRPr lang="en-GB" sz="2400" b="1" dirty="0">
              <a:solidFill>
                <a:srgbClr val="003D6A"/>
              </a:solidFill>
            </a:endParaRPr>
          </a:p>
        </p:txBody>
      </p:sp>
      <p:pic>
        <p:nvPicPr>
          <p:cNvPr id="4" name="Immagine 3">
            <a:extLst>
              <a:ext uri="{FF2B5EF4-FFF2-40B4-BE49-F238E27FC236}">
                <a16:creationId xmlns:a16="http://schemas.microsoft.com/office/drawing/2014/main" id="{F53034CA-844E-34FD-CEDC-1FFB5ACEF5EB}"/>
              </a:ext>
            </a:extLst>
          </p:cNvPr>
          <p:cNvPicPr>
            <a:picLocks noChangeAspect="1"/>
          </p:cNvPicPr>
          <p:nvPr/>
        </p:nvPicPr>
        <p:blipFill>
          <a:blip r:embed="rId2"/>
          <a:stretch>
            <a:fillRect/>
          </a:stretch>
        </p:blipFill>
        <p:spPr>
          <a:xfrm>
            <a:off x="5410201" y="1420140"/>
            <a:ext cx="6631983" cy="3240000"/>
          </a:xfrm>
          <a:prstGeom prst="rect">
            <a:avLst/>
          </a:prstGeom>
        </p:spPr>
      </p:pic>
    </p:spTree>
    <p:extLst>
      <p:ext uri="{BB962C8B-B14F-4D97-AF65-F5344CB8AC3E}">
        <p14:creationId xmlns:p14="http://schemas.microsoft.com/office/powerpoint/2010/main" val="354426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Regionale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613746"/>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rgbClr val="000000"/>
                </a:solidFill>
                <a:ea typeface="Times New Roman" panose="02020603050405020304" pitchFamily="18" charset="0"/>
                <a:cs typeface="Calibri" panose="020F0502020204030204" pitchFamily="34" charset="0"/>
              </a:rPr>
              <a:t>: consente di specificare se si desidera cercare certificati emessi fuori regione o quelli emessi dalla regione Campania:</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‘Si’ </a:t>
            </a:r>
            <a:r>
              <a:rPr lang="it-IT" sz="1400" dirty="0">
                <a:solidFill>
                  <a:srgbClr val="000000"/>
                </a:solidFill>
                <a:ea typeface="Times New Roman" panose="02020603050405020304" pitchFamily="18" charset="0"/>
                <a:cs typeface="Calibri" panose="020F0502020204030204" pitchFamily="34" charset="0"/>
              </a:rPr>
              <a:t>il sistema cercherà i certificati che sono stati caricati a sistema poiché emessi fuori regione</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 il sistema cercherà i certificati che sono stati emessi dalla regione Campania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2" name="Rettangolo 1">
            <a:extLst>
              <a:ext uri="{FF2B5EF4-FFF2-40B4-BE49-F238E27FC236}">
                <a16:creationId xmlns:a16="http://schemas.microsoft.com/office/drawing/2014/main" id="{B73F3B58-801F-F56A-9CE4-080EFEAE5558}"/>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Ricerca Certificato 2/11</a:t>
            </a:r>
            <a:endParaRPr lang="en-GB" sz="2400" b="1" dirty="0">
              <a:solidFill>
                <a:srgbClr val="003D6A"/>
              </a:solidFill>
            </a:endParaRPr>
          </a:p>
        </p:txBody>
      </p:sp>
      <p:pic>
        <p:nvPicPr>
          <p:cNvPr id="4" name="Immagine 3">
            <a:extLst>
              <a:ext uri="{FF2B5EF4-FFF2-40B4-BE49-F238E27FC236}">
                <a16:creationId xmlns:a16="http://schemas.microsoft.com/office/drawing/2014/main" id="{F53034CA-844E-34FD-CEDC-1FFB5ACEF5EB}"/>
              </a:ext>
            </a:extLst>
          </p:cNvPr>
          <p:cNvPicPr>
            <a:picLocks noChangeAspect="1"/>
          </p:cNvPicPr>
          <p:nvPr/>
        </p:nvPicPr>
        <p:blipFill>
          <a:blip r:embed="rId2"/>
          <a:stretch>
            <a:fillRect/>
          </a:stretch>
        </p:blipFill>
        <p:spPr>
          <a:xfrm>
            <a:off x="5410201" y="1420140"/>
            <a:ext cx="6631983" cy="3240000"/>
          </a:xfrm>
          <a:prstGeom prst="rect">
            <a:avLst/>
          </a:prstGeom>
        </p:spPr>
      </p:pic>
    </p:spTree>
    <p:extLst>
      <p:ext uri="{BB962C8B-B14F-4D97-AF65-F5344CB8AC3E}">
        <p14:creationId xmlns:p14="http://schemas.microsoft.com/office/powerpoint/2010/main" val="2986397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Emesso Fuori Regione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2" name="Rettangolo 1">
            <a:extLst>
              <a:ext uri="{FF2B5EF4-FFF2-40B4-BE49-F238E27FC236}">
                <a16:creationId xmlns:a16="http://schemas.microsoft.com/office/drawing/2014/main" id="{B73F3B58-801F-F56A-9CE4-080EFEAE5558}"/>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Ricerca Certificato 3/11</a:t>
            </a:r>
            <a:endParaRPr lang="en-GB" sz="2400" b="1" dirty="0">
              <a:solidFill>
                <a:srgbClr val="003D6A"/>
              </a:solidFill>
            </a:endParaRPr>
          </a:p>
        </p:txBody>
      </p:sp>
      <p:pic>
        <p:nvPicPr>
          <p:cNvPr id="6" name="Immagine 5">
            <a:extLst>
              <a:ext uri="{FF2B5EF4-FFF2-40B4-BE49-F238E27FC236}">
                <a16:creationId xmlns:a16="http://schemas.microsoft.com/office/drawing/2014/main" id="{C201D650-D33A-2325-5F0A-47B4F9252A12}"/>
              </a:ext>
            </a:extLst>
          </p:cNvPr>
          <p:cNvPicPr>
            <a:picLocks noChangeAspect="1"/>
          </p:cNvPicPr>
          <p:nvPr/>
        </p:nvPicPr>
        <p:blipFill>
          <a:blip r:embed="rId2"/>
          <a:stretch>
            <a:fillRect/>
          </a:stretch>
        </p:blipFill>
        <p:spPr>
          <a:xfrm>
            <a:off x="5359828" y="1420140"/>
            <a:ext cx="6610840" cy="3240000"/>
          </a:xfrm>
          <a:prstGeom prst="rect">
            <a:avLst/>
          </a:prstGeom>
        </p:spPr>
      </p:pic>
    </p:spTree>
    <p:extLst>
      <p:ext uri="{BB962C8B-B14F-4D97-AF65-F5344CB8AC3E}">
        <p14:creationId xmlns:p14="http://schemas.microsoft.com/office/powerpoint/2010/main" val="3540381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emessi in Regione Campania,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se selezionato consente di visualizzare, in sola lettura, il dettaglio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2" name="Rettangolo 1">
            <a:extLst>
              <a:ext uri="{FF2B5EF4-FFF2-40B4-BE49-F238E27FC236}">
                <a16:creationId xmlns:a16="http://schemas.microsoft.com/office/drawing/2014/main" id="{B73F3B58-801F-F56A-9CE4-080EFEAE5558}"/>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Ricerca Certificato – Visualizza Certificato 4/11</a:t>
            </a:r>
            <a:endParaRPr lang="en-GB" sz="2400" b="1" dirty="0">
              <a:solidFill>
                <a:srgbClr val="003D6A"/>
              </a:solidFill>
            </a:endParaRPr>
          </a:p>
        </p:txBody>
      </p:sp>
      <p:sp>
        <p:nvSpPr>
          <p:cNvPr id="15" name="Ovale 14">
            <a:extLst>
              <a:ext uri="{FF2B5EF4-FFF2-40B4-BE49-F238E27FC236}">
                <a16:creationId xmlns:a16="http://schemas.microsoft.com/office/drawing/2014/main" id="{FA1EB5D8-1161-51B4-2ECF-31691EC9405A}"/>
              </a:ext>
            </a:extLst>
          </p:cNvPr>
          <p:cNvSpPr/>
          <p:nvPr/>
        </p:nvSpPr>
        <p:spPr>
          <a:xfrm>
            <a:off x="1053715" y="216197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6" name="Immagine 5">
            <a:extLst>
              <a:ext uri="{FF2B5EF4-FFF2-40B4-BE49-F238E27FC236}">
                <a16:creationId xmlns:a16="http://schemas.microsoft.com/office/drawing/2014/main" id="{C8CB9656-414D-2AE8-F471-4B790074BAB0}"/>
              </a:ext>
            </a:extLst>
          </p:cNvPr>
          <p:cNvPicPr>
            <a:picLocks noChangeAspect="1"/>
          </p:cNvPicPr>
          <p:nvPr/>
        </p:nvPicPr>
        <p:blipFill>
          <a:blip r:embed="rId2"/>
          <a:stretch>
            <a:fillRect/>
          </a:stretch>
        </p:blipFill>
        <p:spPr>
          <a:xfrm>
            <a:off x="5388061" y="1420140"/>
            <a:ext cx="6710680" cy="3240000"/>
          </a:xfrm>
          <a:prstGeom prst="rect">
            <a:avLst/>
          </a:prstGeom>
        </p:spPr>
      </p:pic>
      <p:cxnSp>
        <p:nvCxnSpPr>
          <p:cNvPr id="11" name="Connettore diritto 10">
            <a:extLst>
              <a:ext uri="{FF2B5EF4-FFF2-40B4-BE49-F238E27FC236}">
                <a16:creationId xmlns:a16="http://schemas.microsoft.com/office/drawing/2014/main" id="{38598E5F-4AE5-6EAA-682E-45522EC3A302}"/>
              </a:ext>
            </a:extLst>
          </p:cNvPr>
          <p:cNvCxnSpPr>
            <a:cxnSpLocks/>
          </p:cNvCxnSpPr>
          <p:nvPr/>
        </p:nvCxnSpPr>
        <p:spPr>
          <a:xfrm flipH="1">
            <a:off x="9014559" y="3905250"/>
            <a:ext cx="2272566" cy="1743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magine 9">
            <a:extLst>
              <a:ext uri="{FF2B5EF4-FFF2-40B4-BE49-F238E27FC236}">
                <a16:creationId xmlns:a16="http://schemas.microsoft.com/office/drawing/2014/main" id="{3319F9AA-FCC6-2425-6BFE-80E2296168A5}"/>
              </a:ext>
            </a:extLst>
          </p:cNvPr>
          <p:cNvPicPr>
            <a:picLocks noChangeAspect="1"/>
          </p:cNvPicPr>
          <p:nvPr/>
        </p:nvPicPr>
        <p:blipFill>
          <a:blip r:embed="rId3"/>
          <a:stretch>
            <a:fillRect/>
          </a:stretch>
        </p:blipFill>
        <p:spPr>
          <a:xfrm>
            <a:off x="6739500" y="4993200"/>
            <a:ext cx="2301439" cy="1729890"/>
          </a:xfrm>
          <a:prstGeom prst="rect">
            <a:avLst/>
          </a:prstGeom>
          <a:ln>
            <a:solidFill>
              <a:schemeClr val="tx1"/>
            </a:solidFill>
          </a:ln>
        </p:spPr>
      </p:pic>
      <p:sp>
        <p:nvSpPr>
          <p:cNvPr id="16" name="Ovale 15">
            <a:extLst>
              <a:ext uri="{FF2B5EF4-FFF2-40B4-BE49-F238E27FC236}">
                <a16:creationId xmlns:a16="http://schemas.microsoft.com/office/drawing/2014/main" id="{9BD5297C-093A-C6CE-5C88-76FF3CB20B25}"/>
              </a:ext>
            </a:extLst>
          </p:cNvPr>
          <p:cNvSpPr/>
          <p:nvPr/>
        </p:nvSpPr>
        <p:spPr>
          <a:xfrm>
            <a:off x="8610753" y="522057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41027685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1.</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2" name="Rettangolo 1">
            <a:extLst>
              <a:ext uri="{FF2B5EF4-FFF2-40B4-BE49-F238E27FC236}">
                <a16:creationId xmlns:a16="http://schemas.microsoft.com/office/drawing/2014/main" id="{B73F3B58-801F-F56A-9CE4-080EFEAE5558}"/>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Ricerca Certificato – Visualizza Certificato 5/11</a:t>
            </a:r>
            <a:endParaRPr lang="en-GB" sz="2400" b="1" dirty="0">
              <a:solidFill>
                <a:srgbClr val="003D6A"/>
              </a:solidFill>
            </a:endParaRPr>
          </a:p>
        </p:txBody>
      </p:sp>
      <p:pic>
        <p:nvPicPr>
          <p:cNvPr id="6" name="Immagine 5">
            <a:extLst>
              <a:ext uri="{FF2B5EF4-FFF2-40B4-BE49-F238E27FC236}">
                <a16:creationId xmlns:a16="http://schemas.microsoft.com/office/drawing/2014/main" id="{870DF4EF-E697-828B-2A5B-3935D1F32B09}"/>
              </a:ext>
            </a:extLst>
          </p:cNvPr>
          <p:cNvPicPr>
            <a:picLocks noChangeAspect="1"/>
          </p:cNvPicPr>
          <p:nvPr/>
        </p:nvPicPr>
        <p:blipFill>
          <a:blip r:embed="rId2"/>
          <a:stretch>
            <a:fillRect/>
          </a:stretch>
        </p:blipFill>
        <p:spPr>
          <a:xfrm>
            <a:off x="5419725" y="1420140"/>
            <a:ext cx="6674678" cy="3240000"/>
          </a:xfrm>
          <a:prstGeom prst="rect">
            <a:avLst/>
          </a:prstGeom>
        </p:spPr>
      </p:pic>
    </p:spTree>
    <p:extLst>
      <p:ext uri="{BB962C8B-B14F-4D97-AF65-F5344CB8AC3E}">
        <p14:creationId xmlns:p14="http://schemas.microsoft.com/office/powerpoint/2010/main" val="1487636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80256" y="1420140"/>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presente al fondo della schermata, attraverso cui è possibile effettuare la stampa del certificato interessato.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5" name="Immagine 4">
            <a:extLst>
              <a:ext uri="{FF2B5EF4-FFF2-40B4-BE49-F238E27FC236}">
                <a16:creationId xmlns:a16="http://schemas.microsoft.com/office/drawing/2014/main" id="{571FFF3A-D9FF-E430-D933-61A9441648E9}"/>
              </a:ext>
            </a:extLst>
          </p:cNvPr>
          <p:cNvPicPr>
            <a:picLocks noChangeAspect="1"/>
          </p:cNvPicPr>
          <p:nvPr/>
        </p:nvPicPr>
        <p:blipFill>
          <a:blip r:embed="rId2"/>
          <a:stretch>
            <a:fillRect/>
          </a:stretch>
        </p:blipFill>
        <p:spPr>
          <a:xfrm>
            <a:off x="5393497" y="1410615"/>
            <a:ext cx="6674678" cy="3240000"/>
          </a:xfrm>
          <a:prstGeom prst="rect">
            <a:avLst/>
          </a:prstGeom>
        </p:spPr>
      </p:pic>
      <p:sp>
        <p:nvSpPr>
          <p:cNvPr id="7" name="Rettangolo 6">
            <a:extLst>
              <a:ext uri="{FF2B5EF4-FFF2-40B4-BE49-F238E27FC236}">
                <a16:creationId xmlns:a16="http://schemas.microsoft.com/office/drawing/2014/main" id="{1FAD8221-EF06-1A41-3A9E-9D6DAC08814C}"/>
              </a:ext>
            </a:extLst>
          </p:cNvPr>
          <p:cNvSpPr/>
          <p:nvPr/>
        </p:nvSpPr>
        <p:spPr>
          <a:xfrm>
            <a:off x="280256" y="913514"/>
            <a:ext cx="7230624" cy="461665"/>
          </a:xfrm>
          <a:prstGeom prst="rect">
            <a:avLst/>
          </a:prstGeom>
        </p:spPr>
        <p:txBody>
          <a:bodyPr wrap="square">
            <a:spAutoFit/>
          </a:bodyPr>
          <a:lstStyle/>
          <a:p>
            <a:pPr marL="342900" indent="-342900">
              <a:buFont typeface="Wingdings" panose="05000000000000000000" pitchFamily="2" charset="2"/>
              <a:buChar char="v"/>
            </a:pPr>
            <a:r>
              <a:rPr lang="it-IT" sz="2400" b="1" dirty="0">
                <a:solidFill>
                  <a:srgbClr val="003D6A"/>
                </a:solidFill>
              </a:rPr>
              <a:t>Ricerca Certificato – Visualizza Certificato 6/11</a:t>
            </a:r>
            <a:endParaRPr lang="en-GB" sz="2400" b="1" dirty="0">
              <a:solidFill>
                <a:srgbClr val="003D6A"/>
              </a:solidFill>
            </a:endParaRPr>
          </a:p>
        </p:txBody>
      </p:sp>
    </p:spTree>
    <p:extLst>
      <p:ext uri="{BB962C8B-B14F-4D97-AF65-F5344CB8AC3E}">
        <p14:creationId xmlns:p14="http://schemas.microsoft.com/office/powerpoint/2010/main" val="10632306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emessi in Regione Campania,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sp>
        <p:nvSpPr>
          <p:cNvPr id="8" name="Ovale 7">
            <a:extLst>
              <a:ext uri="{FF2B5EF4-FFF2-40B4-BE49-F238E27FC236}">
                <a16:creationId xmlns:a16="http://schemas.microsoft.com/office/drawing/2014/main" id="{89811CCA-DF7E-0DA8-6165-85FFCAAA0424}"/>
              </a:ext>
            </a:extLst>
          </p:cNvPr>
          <p:cNvSpPr/>
          <p:nvPr/>
        </p:nvSpPr>
        <p:spPr>
          <a:xfrm>
            <a:off x="1120792" y="217372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3" name="Immagine 12">
            <a:extLst>
              <a:ext uri="{FF2B5EF4-FFF2-40B4-BE49-F238E27FC236}">
                <a16:creationId xmlns:a16="http://schemas.microsoft.com/office/drawing/2014/main" id="{54AA3C84-1E2A-2F07-8E1F-0386CFEC6B4D}"/>
              </a:ext>
            </a:extLst>
          </p:cNvPr>
          <p:cNvPicPr>
            <a:picLocks noChangeAspect="1"/>
          </p:cNvPicPr>
          <p:nvPr/>
        </p:nvPicPr>
        <p:blipFill>
          <a:blip r:embed="rId2"/>
          <a:stretch>
            <a:fillRect/>
          </a:stretch>
        </p:blipFill>
        <p:spPr>
          <a:xfrm>
            <a:off x="5448021" y="1360180"/>
            <a:ext cx="6710680" cy="3240000"/>
          </a:xfrm>
          <a:prstGeom prst="rect">
            <a:avLst/>
          </a:prstGeom>
        </p:spPr>
      </p:pic>
      <p:cxnSp>
        <p:nvCxnSpPr>
          <p:cNvPr id="14" name="Connettore diritto 13">
            <a:extLst>
              <a:ext uri="{FF2B5EF4-FFF2-40B4-BE49-F238E27FC236}">
                <a16:creationId xmlns:a16="http://schemas.microsoft.com/office/drawing/2014/main" id="{C9FEA29D-EAE4-CF71-29D8-23888CD6F0B7}"/>
              </a:ext>
            </a:extLst>
          </p:cNvPr>
          <p:cNvCxnSpPr>
            <a:cxnSpLocks/>
          </p:cNvCxnSpPr>
          <p:nvPr/>
        </p:nvCxnSpPr>
        <p:spPr>
          <a:xfrm flipH="1">
            <a:off x="9014559" y="3905250"/>
            <a:ext cx="2272566" cy="1743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5" name="Immagine 14">
            <a:extLst>
              <a:ext uri="{FF2B5EF4-FFF2-40B4-BE49-F238E27FC236}">
                <a16:creationId xmlns:a16="http://schemas.microsoft.com/office/drawing/2014/main" id="{2A1E0A71-35D7-2929-CB9C-5844B03D6F9E}"/>
              </a:ext>
            </a:extLst>
          </p:cNvPr>
          <p:cNvPicPr>
            <a:picLocks noChangeAspect="1"/>
          </p:cNvPicPr>
          <p:nvPr/>
        </p:nvPicPr>
        <p:blipFill>
          <a:blip r:embed="rId3"/>
          <a:stretch>
            <a:fillRect/>
          </a:stretch>
        </p:blipFill>
        <p:spPr>
          <a:xfrm>
            <a:off x="6739500" y="4993200"/>
            <a:ext cx="2301439" cy="1729890"/>
          </a:xfrm>
          <a:prstGeom prst="rect">
            <a:avLst/>
          </a:prstGeom>
          <a:ln>
            <a:solidFill>
              <a:schemeClr val="tx1"/>
            </a:solidFill>
          </a:ln>
        </p:spPr>
      </p:pic>
      <p:sp>
        <p:nvSpPr>
          <p:cNvPr id="6" name="Ovale 5">
            <a:extLst>
              <a:ext uri="{FF2B5EF4-FFF2-40B4-BE49-F238E27FC236}">
                <a16:creationId xmlns:a16="http://schemas.microsoft.com/office/drawing/2014/main" id="{9F4A4E20-1FD4-7FFC-2AA0-EE39BAE58CE8}"/>
              </a:ext>
            </a:extLst>
          </p:cNvPr>
          <p:cNvSpPr/>
          <p:nvPr/>
        </p:nvSpPr>
        <p:spPr>
          <a:xfrm>
            <a:off x="8670713" y="568245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6" name="CasellaDiTesto 15">
            <a:extLst>
              <a:ext uri="{FF2B5EF4-FFF2-40B4-BE49-F238E27FC236}">
                <a16:creationId xmlns:a16="http://schemas.microsoft.com/office/drawing/2014/main" id="{81F4C686-AEEF-A244-FD0E-7BEEB28E66D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Tree>
    <p:extLst>
      <p:ext uri="{BB962C8B-B14F-4D97-AF65-F5344CB8AC3E}">
        <p14:creationId xmlns:p14="http://schemas.microsoft.com/office/powerpoint/2010/main" val="25691001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8/11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pic>
        <p:nvPicPr>
          <p:cNvPr id="11" name="Immagine 10">
            <a:extLst>
              <a:ext uri="{FF2B5EF4-FFF2-40B4-BE49-F238E27FC236}">
                <a16:creationId xmlns:a16="http://schemas.microsoft.com/office/drawing/2014/main" id="{9E844F69-B424-E1DF-C467-6B19994A51C8}"/>
              </a:ext>
            </a:extLst>
          </p:cNvPr>
          <p:cNvPicPr>
            <a:picLocks noChangeAspect="1"/>
          </p:cNvPicPr>
          <p:nvPr/>
        </p:nvPicPr>
        <p:blipFill>
          <a:blip r:embed="rId2"/>
          <a:stretch>
            <a:fillRect/>
          </a:stretch>
        </p:blipFill>
        <p:spPr>
          <a:xfrm>
            <a:off x="5460121" y="1357870"/>
            <a:ext cx="6646154" cy="3240000"/>
          </a:xfrm>
          <a:prstGeom prst="rect">
            <a:avLst/>
          </a:prstGeom>
        </p:spPr>
      </p:pic>
      <p:sp>
        <p:nvSpPr>
          <p:cNvPr id="2" name="CasellaDiTesto 1">
            <a:extLst>
              <a:ext uri="{FF2B5EF4-FFF2-40B4-BE49-F238E27FC236}">
                <a16:creationId xmlns:a16="http://schemas.microsoft.com/office/drawing/2014/main" id="{DEC731E3-20C5-04CF-02AD-0B153205CF8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Tree>
    <p:extLst>
      <p:ext uri="{BB962C8B-B14F-4D97-AF65-F5344CB8AC3E}">
        <p14:creationId xmlns:p14="http://schemas.microsoft.com/office/powerpoint/2010/main" val="937022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9/11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è disponibile la Stampa.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3.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permette di effettuare il download del certificato di diagnosi. Si precisa che se il certificato è stato già stampato, questo sarà considerato un duplicato e sarà riportata sulla stampa la dicitura “Duplicato”.</a:t>
            </a:r>
          </a:p>
        </p:txBody>
      </p:sp>
      <p:pic>
        <p:nvPicPr>
          <p:cNvPr id="2" name="Immagine 1">
            <a:extLst>
              <a:ext uri="{FF2B5EF4-FFF2-40B4-BE49-F238E27FC236}">
                <a16:creationId xmlns:a16="http://schemas.microsoft.com/office/drawing/2014/main" id="{127B5CB4-5B35-29D0-E9FA-B965D69BE0AB}"/>
              </a:ext>
            </a:extLst>
          </p:cNvPr>
          <p:cNvPicPr>
            <a:picLocks noChangeAspect="1"/>
          </p:cNvPicPr>
          <p:nvPr/>
        </p:nvPicPr>
        <p:blipFill>
          <a:blip r:embed="rId2"/>
          <a:stretch>
            <a:fillRect/>
          </a:stretch>
        </p:blipFill>
        <p:spPr>
          <a:xfrm>
            <a:off x="5448021" y="1360180"/>
            <a:ext cx="6710680" cy="3240000"/>
          </a:xfrm>
          <a:prstGeom prst="rect">
            <a:avLst/>
          </a:prstGeom>
        </p:spPr>
      </p:pic>
      <p:cxnSp>
        <p:nvCxnSpPr>
          <p:cNvPr id="4" name="Connettore diritto 3">
            <a:extLst>
              <a:ext uri="{FF2B5EF4-FFF2-40B4-BE49-F238E27FC236}">
                <a16:creationId xmlns:a16="http://schemas.microsoft.com/office/drawing/2014/main" id="{F91F722D-0372-0861-7222-67C82EF1FF64}"/>
              </a:ext>
            </a:extLst>
          </p:cNvPr>
          <p:cNvCxnSpPr>
            <a:cxnSpLocks/>
          </p:cNvCxnSpPr>
          <p:nvPr/>
        </p:nvCxnSpPr>
        <p:spPr>
          <a:xfrm flipH="1">
            <a:off x="9014559" y="3905250"/>
            <a:ext cx="2272566" cy="1743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magine 4">
            <a:extLst>
              <a:ext uri="{FF2B5EF4-FFF2-40B4-BE49-F238E27FC236}">
                <a16:creationId xmlns:a16="http://schemas.microsoft.com/office/drawing/2014/main" id="{B9E40382-399D-E412-0022-2C2CFC3FF1F6}"/>
              </a:ext>
            </a:extLst>
          </p:cNvPr>
          <p:cNvPicPr>
            <a:picLocks noChangeAspect="1"/>
          </p:cNvPicPr>
          <p:nvPr/>
        </p:nvPicPr>
        <p:blipFill>
          <a:blip r:embed="rId3"/>
          <a:stretch>
            <a:fillRect/>
          </a:stretch>
        </p:blipFill>
        <p:spPr>
          <a:xfrm>
            <a:off x="6739500" y="4993200"/>
            <a:ext cx="2301439" cy="1729890"/>
          </a:xfrm>
          <a:prstGeom prst="rect">
            <a:avLst/>
          </a:prstGeom>
          <a:ln>
            <a:solidFill>
              <a:schemeClr val="tx1"/>
            </a:solidFill>
          </a:ln>
        </p:spPr>
      </p:pic>
      <p:sp>
        <p:nvSpPr>
          <p:cNvPr id="6" name="Ovale 5">
            <a:extLst>
              <a:ext uri="{FF2B5EF4-FFF2-40B4-BE49-F238E27FC236}">
                <a16:creationId xmlns:a16="http://schemas.microsoft.com/office/drawing/2014/main" id="{21A4E700-692D-6C10-2768-9BFB13E390A7}"/>
              </a:ext>
            </a:extLst>
          </p:cNvPr>
          <p:cNvSpPr/>
          <p:nvPr/>
        </p:nvSpPr>
        <p:spPr>
          <a:xfrm>
            <a:off x="8655723" y="613216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8" name="Ovale 7">
            <a:extLst>
              <a:ext uri="{FF2B5EF4-FFF2-40B4-BE49-F238E27FC236}">
                <a16:creationId xmlns:a16="http://schemas.microsoft.com/office/drawing/2014/main" id="{5BBA32E9-A5DC-96D4-08C7-3E8FF3329A92}"/>
              </a:ext>
            </a:extLst>
          </p:cNvPr>
          <p:cNvSpPr/>
          <p:nvPr/>
        </p:nvSpPr>
        <p:spPr>
          <a:xfrm>
            <a:off x="1193118" y="18025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10" name="CasellaDiTesto 9">
            <a:extLst>
              <a:ext uri="{FF2B5EF4-FFF2-40B4-BE49-F238E27FC236}">
                <a16:creationId xmlns:a16="http://schemas.microsoft.com/office/drawing/2014/main" id="{0E074741-90C4-95A8-729E-1FDF741C40E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Tree>
    <p:extLst>
      <p:ext uri="{BB962C8B-B14F-4D97-AF65-F5344CB8AC3E}">
        <p14:creationId xmlns:p14="http://schemas.microsoft.com/office/powerpoint/2010/main" val="27002291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10/11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emessi fuori dalla Regione Campania e successivamente caricati sul Sistema di Gestione delle Malattie Rare, oltre alle azioni di Visualizzazione del Certificato e Cronologia, è disponibile un’ulteriore 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4. Modifica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l’utente abilitato può modificare i campi del certificato caricato; scaricare l’informativa ed in ultimo salvare le modifiche con il pulsante relativo.</a:t>
            </a:r>
            <a:endParaRPr lang="it-IT" sz="1400" dirty="0">
              <a:solidFill>
                <a:srgbClr val="000000"/>
              </a:solidFill>
              <a:ea typeface="Times New Roman" panose="02020603050405020304" pitchFamily="18" charset="0"/>
              <a:cs typeface="Calibri" panose="020F0502020204030204" pitchFamily="34" charset="0"/>
            </a:endParaRPr>
          </a:p>
        </p:txBody>
      </p:sp>
      <p:sp>
        <p:nvSpPr>
          <p:cNvPr id="16" name="CasellaDiTesto 15">
            <a:extLst>
              <a:ext uri="{FF2B5EF4-FFF2-40B4-BE49-F238E27FC236}">
                <a16:creationId xmlns:a16="http://schemas.microsoft.com/office/drawing/2014/main" id="{81F4C686-AEEF-A244-FD0E-7BEEB28E66D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3" name="Immagine 2">
            <a:extLst>
              <a:ext uri="{FF2B5EF4-FFF2-40B4-BE49-F238E27FC236}">
                <a16:creationId xmlns:a16="http://schemas.microsoft.com/office/drawing/2014/main" id="{4786F657-AB49-51B2-F1B2-FA329564FD36}"/>
              </a:ext>
            </a:extLst>
          </p:cNvPr>
          <p:cNvPicPr>
            <a:picLocks noChangeAspect="1"/>
          </p:cNvPicPr>
          <p:nvPr/>
        </p:nvPicPr>
        <p:blipFill>
          <a:blip r:embed="rId2"/>
          <a:stretch>
            <a:fillRect/>
          </a:stretch>
        </p:blipFill>
        <p:spPr>
          <a:xfrm>
            <a:off x="5448740" y="1357870"/>
            <a:ext cx="6624920" cy="3240000"/>
          </a:xfrm>
          <a:prstGeom prst="rect">
            <a:avLst/>
          </a:prstGeom>
        </p:spPr>
      </p:pic>
      <p:cxnSp>
        <p:nvCxnSpPr>
          <p:cNvPr id="14" name="Connettore diritto 13">
            <a:extLst>
              <a:ext uri="{FF2B5EF4-FFF2-40B4-BE49-F238E27FC236}">
                <a16:creationId xmlns:a16="http://schemas.microsoft.com/office/drawing/2014/main" id="{C9FEA29D-EAE4-CF71-29D8-23888CD6F0B7}"/>
              </a:ext>
            </a:extLst>
          </p:cNvPr>
          <p:cNvCxnSpPr>
            <a:cxnSpLocks/>
          </p:cNvCxnSpPr>
          <p:nvPr/>
        </p:nvCxnSpPr>
        <p:spPr>
          <a:xfrm flipH="1">
            <a:off x="9014559" y="3838575"/>
            <a:ext cx="2320191" cy="18097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magine 9">
            <a:extLst>
              <a:ext uri="{FF2B5EF4-FFF2-40B4-BE49-F238E27FC236}">
                <a16:creationId xmlns:a16="http://schemas.microsoft.com/office/drawing/2014/main" id="{4EFCA71D-F929-6761-9D13-F46FD4C9C773}"/>
              </a:ext>
            </a:extLst>
          </p:cNvPr>
          <p:cNvPicPr>
            <a:picLocks noChangeAspect="1"/>
          </p:cNvPicPr>
          <p:nvPr/>
        </p:nvPicPr>
        <p:blipFill>
          <a:blip r:embed="rId3"/>
          <a:stretch>
            <a:fillRect/>
          </a:stretch>
        </p:blipFill>
        <p:spPr>
          <a:xfrm>
            <a:off x="6596902" y="4883482"/>
            <a:ext cx="2598645" cy="1813717"/>
          </a:xfrm>
          <a:prstGeom prst="rect">
            <a:avLst/>
          </a:prstGeom>
          <a:ln>
            <a:solidFill>
              <a:schemeClr val="tx1"/>
            </a:solidFill>
          </a:ln>
        </p:spPr>
      </p:pic>
      <p:sp>
        <p:nvSpPr>
          <p:cNvPr id="6" name="Ovale 5">
            <a:extLst>
              <a:ext uri="{FF2B5EF4-FFF2-40B4-BE49-F238E27FC236}">
                <a16:creationId xmlns:a16="http://schemas.microsoft.com/office/drawing/2014/main" id="{9F4A4E20-1FD4-7FFC-2AA0-EE39BAE58CE8}"/>
              </a:ext>
            </a:extLst>
          </p:cNvPr>
          <p:cNvSpPr/>
          <p:nvPr/>
        </p:nvSpPr>
        <p:spPr>
          <a:xfrm>
            <a:off x="8719284" y="56703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11" name="Ovale 10">
            <a:extLst>
              <a:ext uri="{FF2B5EF4-FFF2-40B4-BE49-F238E27FC236}">
                <a16:creationId xmlns:a16="http://schemas.microsoft.com/office/drawing/2014/main" id="{FA1DD28D-F13D-E8E5-A0AB-9F13BDBDBF51}"/>
              </a:ext>
            </a:extLst>
          </p:cNvPr>
          <p:cNvSpPr/>
          <p:nvPr/>
        </p:nvSpPr>
        <p:spPr>
          <a:xfrm>
            <a:off x="1175484" y="281894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145038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11/11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emessi fuori dalla Regione Campania e successivamente caricati sul Sistema di Gestione delle Malattie Rare, oltre alle azioni di Visualizzazione del Certificato e Cronologia, è disponibile un’ulteriore 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4. Modifica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l’utente abilitato può modificare i campi del certificato caricato; scaricare l’informativa ed in ultimo salvare le modifiche con il pulsante relativo.</a:t>
            </a:r>
            <a:endParaRPr lang="it-IT" sz="1400" dirty="0">
              <a:solidFill>
                <a:srgbClr val="000000"/>
              </a:solidFill>
              <a:ea typeface="Times New Roman" panose="02020603050405020304" pitchFamily="18" charset="0"/>
              <a:cs typeface="Calibri" panose="020F0502020204030204" pitchFamily="34" charset="0"/>
            </a:endParaRPr>
          </a:p>
        </p:txBody>
      </p:sp>
      <p:sp>
        <p:nvSpPr>
          <p:cNvPr id="16" name="CasellaDiTesto 15">
            <a:extLst>
              <a:ext uri="{FF2B5EF4-FFF2-40B4-BE49-F238E27FC236}">
                <a16:creationId xmlns:a16="http://schemas.microsoft.com/office/drawing/2014/main" id="{81F4C686-AEEF-A244-FD0E-7BEEB28E66D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
        <p:nvSpPr>
          <p:cNvPr id="11" name="Ovale 10">
            <a:extLst>
              <a:ext uri="{FF2B5EF4-FFF2-40B4-BE49-F238E27FC236}">
                <a16:creationId xmlns:a16="http://schemas.microsoft.com/office/drawing/2014/main" id="{FA1DD28D-F13D-E8E5-A0AB-9F13BDBDBF51}"/>
              </a:ext>
            </a:extLst>
          </p:cNvPr>
          <p:cNvSpPr/>
          <p:nvPr/>
        </p:nvSpPr>
        <p:spPr>
          <a:xfrm>
            <a:off x="1175484" y="281894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pic>
        <p:nvPicPr>
          <p:cNvPr id="4" name="Immagine 3">
            <a:extLst>
              <a:ext uri="{FF2B5EF4-FFF2-40B4-BE49-F238E27FC236}">
                <a16:creationId xmlns:a16="http://schemas.microsoft.com/office/drawing/2014/main" id="{85F3B789-03DF-242B-4E4B-7801703A341A}"/>
              </a:ext>
            </a:extLst>
          </p:cNvPr>
          <p:cNvPicPr>
            <a:picLocks noChangeAspect="1"/>
          </p:cNvPicPr>
          <p:nvPr/>
        </p:nvPicPr>
        <p:blipFill>
          <a:blip r:embed="rId2"/>
          <a:stretch>
            <a:fillRect/>
          </a:stretch>
        </p:blipFill>
        <p:spPr>
          <a:xfrm>
            <a:off x="5436893" y="1376004"/>
            <a:ext cx="6667524" cy="3240000"/>
          </a:xfrm>
          <a:prstGeom prst="rect">
            <a:avLst/>
          </a:prstGeom>
          <a:ln>
            <a:solidFill>
              <a:schemeClr val="tx1"/>
            </a:solidFill>
          </a:ln>
        </p:spPr>
      </p:pic>
    </p:spTree>
    <p:extLst>
      <p:ext uri="{BB962C8B-B14F-4D97-AF65-F5344CB8AC3E}">
        <p14:creationId xmlns:p14="http://schemas.microsoft.com/office/powerpoint/2010/main" val="1398029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Questa funzionalità offre al referente aziendale la possibilità di monitorare i certificati </a:t>
            </a:r>
            <a:r>
              <a:rPr lang="it-IT" sz="1400" b="1" dirty="0">
                <a:solidFill>
                  <a:sysClr val="windowText" lastClr="000000"/>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SCADENZA </a:t>
            </a:r>
            <a:r>
              <a:rPr lang="it-IT" sz="1400" dirty="0">
                <a:solidFill>
                  <a:sysClr val="windowText" lastClr="000000"/>
                </a:solidFill>
                <a:cs typeface="Calibri" panose="020F0502020204030204" pitchFamily="34" charset="0"/>
              </a:rPr>
              <a:t>o già </a:t>
            </a:r>
            <a:r>
              <a:rPr lang="it-IT" sz="1400" b="1" dirty="0">
                <a:solidFill>
                  <a:sysClr val="windowText" lastClr="000000"/>
                </a:solidFill>
                <a:cs typeface="Calibri" panose="020F0502020204030204" pitchFamily="34" charset="0"/>
              </a:rPr>
              <a:t>SCADUTI</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Fiscale/STP/ENI</a:t>
            </a:r>
            <a:r>
              <a:rPr lang="it-IT" sz="1400" dirty="0">
                <a:solidFill>
                  <a:sysClr val="windowText" lastClr="000000"/>
                </a:solidFill>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Malattia</a:t>
            </a:r>
            <a:r>
              <a:rPr lang="it-IT" sz="1400" dirty="0">
                <a:solidFill>
                  <a:sysClr val="windowText" lastClr="000000"/>
                </a:solidFill>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ysClr val="windowText" lastClr="000000"/>
                </a:solidFill>
                <a:cs typeface="Calibri" panose="020F0502020204030204" pitchFamily="34" charset="0"/>
              </a:rPr>
              <a:t>: si seleziona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se si vogliono monitorare certificati emessi fuori regione, altrimenti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Scadenza</a:t>
            </a:r>
            <a:r>
              <a:rPr lang="it-IT" sz="1400" dirty="0">
                <a:solidFill>
                  <a:sysClr val="windowText" lastClr="000000"/>
                </a:solidFill>
                <a:cs typeface="Calibri" panose="020F0502020204030204" pitchFamily="34" charset="0"/>
              </a:rPr>
              <a:t>: si seleziona mediante un menù a tendina se si intende ricercare certificati in scadenza o già scaduti</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Giorni alla scadenza</a:t>
            </a:r>
            <a:r>
              <a:rPr lang="it-IT" sz="1400" dirty="0">
                <a:solidFill>
                  <a:sysClr val="windowText" lastClr="000000"/>
                </a:solidFill>
                <a:cs typeface="Calibri" panose="020F0502020204030204" pitchFamily="34" charset="0"/>
              </a:rPr>
              <a:t>: inserire i giorni rimanenti alla scadenza del certificato</a:t>
            </a: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mediante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p:txBody>
      </p:sp>
      <p:pic>
        <p:nvPicPr>
          <p:cNvPr id="4" name="Immagine 3">
            <a:extLst>
              <a:ext uri="{FF2B5EF4-FFF2-40B4-BE49-F238E27FC236}">
                <a16:creationId xmlns:a16="http://schemas.microsoft.com/office/drawing/2014/main" id="{8355019F-C6BE-ACD6-93B6-EE0637E98C78}"/>
              </a:ext>
            </a:extLst>
          </p:cNvPr>
          <p:cNvPicPr>
            <a:picLocks noChangeAspect="1"/>
          </p:cNvPicPr>
          <p:nvPr/>
        </p:nvPicPr>
        <p:blipFill>
          <a:blip r:embed="rId2"/>
          <a:stretch>
            <a:fillRect/>
          </a:stretch>
        </p:blipFill>
        <p:spPr>
          <a:xfrm>
            <a:off x="5477728" y="1471254"/>
            <a:ext cx="6618020" cy="3240000"/>
          </a:xfrm>
          <a:prstGeom prst="rect">
            <a:avLst/>
          </a:prstGeom>
        </p:spPr>
      </p:pic>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spTree>
    <p:extLst>
      <p:ext uri="{BB962C8B-B14F-4D97-AF65-F5344CB8AC3E}">
        <p14:creationId xmlns:p14="http://schemas.microsoft.com/office/powerpoint/2010/main" val="27862215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Certificati Pregressi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br>
              <a:rPr lang="it-IT" sz="1400" dirty="0">
                <a:solidFill>
                  <a:sysClr val="windowText" lastClr="000000"/>
                </a:solidFill>
                <a:cs typeface="Calibri" panose="020F0502020204030204" pitchFamily="34" charset="0"/>
              </a:rPr>
            </a:b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L'estrazione consente di visualizzare, mediante un report, i certificati relativi al periodo antecedente l’utilizzo del vecchio Registro.</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11" name="Immagine 10">
            <a:extLst>
              <a:ext uri="{FF2B5EF4-FFF2-40B4-BE49-F238E27FC236}">
                <a16:creationId xmlns:a16="http://schemas.microsoft.com/office/drawing/2014/main" id="{50375F09-5E6D-9E74-3E4B-5A5CA938B96D}"/>
              </a:ext>
            </a:extLst>
          </p:cNvPr>
          <p:cNvPicPr>
            <a:picLocks noChangeAspect="1"/>
          </p:cNvPicPr>
          <p:nvPr/>
        </p:nvPicPr>
        <p:blipFill>
          <a:blip r:embed="rId2"/>
          <a:stretch>
            <a:fillRect/>
          </a:stretch>
        </p:blipFill>
        <p:spPr>
          <a:xfrm>
            <a:off x="5460121" y="1461729"/>
            <a:ext cx="6646154" cy="3240000"/>
          </a:xfrm>
          <a:prstGeom prst="rect">
            <a:avLst/>
          </a:prstGeom>
        </p:spPr>
      </p:pic>
    </p:spTree>
    <p:extLst>
      <p:ext uri="{BB962C8B-B14F-4D97-AF65-F5344CB8AC3E}">
        <p14:creationId xmlns:p14="http://schemas.microsoft.com/office/powerpoint/2010/main" val="17179646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Certificati Anomali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br>
              <a:rPr lang="it-IT" sz="1400" dirty="0">
                <a:solidFill>
                  <a:sysClr val="windowText" lastClr="000000"/>
                </a:solidFill>
                <a:cs typeface="Calibri" panose="020F0502020204030204" pitchFamily="34" charset="0"/>
              </a:rPr>
            </a:b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L'estrazione consente di visualizzare in due fogli di lavoro, i certificati emessi e caricati dalla Regione Campania, ossia quelli che non hanno seguito correttamente il flusso di emissione e/o caricamento, risultando quindi sia emessi che caricati.</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5" name="Immagine 4">
            <a:extLst>
              <a:ext uri="{FF2B5EF4-FFF2-40B4-BE49-F238E27FC236}">
                <a16:creationId xmlns:a16="http://schemas.microsoft.com/office/drawing/2014/main" id="{7C83B3AC-D2E8-C441-472D-92603B0B3071}"/>
              </a:ext>
            </a:extLst>
          </p:cNvPr>
          <p:cNvPicPr>
            <a:picLocks noChangeAspect="1"/>
          </p:cNvPicPr>
          <p:nvPr/>
        </p:nvPicPr>
        <p:blipFill>
          <a:blip r:embed="rId2"/>
          <a:stretch>
            <a:fillRect/>
          </a:stretch>
        </p:blipFill>
        <p:spPr>
          <a:xfrm>
            <a:off x="5472063" y="1480779"/>
            <a:ext cx="6653262" cy="3240000"/>
          </a:xfrm>
          <a:prstGeom prst="rect">
            <a:avLst/>
          </a:prstGeom>
        </p:spPr>
      </p:pic>
    </p:spTree>
    <p:extLst>
      <p:ext uri="{BB962C8B-B14F-4D97-AF65-F5344CB8AC3E}">
        <p14:creationId xmlns:p14="http://schemas.microsoft.com/office/powerpoint/2010/main" val="13869390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Report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utilizza il pulsante </a:t>
            </a:r>
            <a:r>
              <a:rPr lang="it-IT" sz="1400" b="1" dirty="0">
                <a:solidFill>
                  <a:srgbClr val="00B050"/>
                </a:solidFill>
                <a:cs typeface="Calibri" panose="020F0502020204030204" pitchFamily="34" charset="0"/>
              </a:rPr>
              <a:t>‘Esporta Report Dati </a:t>
            </a:r>
            <a:r>
              <a:rPr lang="it-IT" sz="1400" b="1" dirty="0" err="1">
                <a:solidFill>
                  <a:srgbClr val="00B050"/>
                </a:solidFill>
                <a:cs typeface="Calibri" panose="020F0502020204030204" pitchFamily="34" charset="0"/>
              </a:rPr>
              <a:t>Completo’</a:t>
            </a:r>
            <a:r>
              <a:rPr lang="it-IT" sz="1400" b="1" dirty="0">
                <a:solidFill>
                  <a:srgbClr val="00B050"/>
                </a:solidFill>
                <a:cs typeface="Calibri" panose="020F0502020204030204" pitchFamily="34" charset="0"/>
              </a:rPr>
              <a:t> </a:t>
            </a:r>
            <a:r>
              <a:rPr lang="it-IT" sz="1400" dirty="0">
                <a:solidFill>
                  <a:sysClr val="windowText" lastClr="000000"/>
                </a:solidFill>
                <a:cs typeface="Calibri" panose="020F0502020204030204" pitchFamily="34" charset="0"/>
              </a:rPr>
              <a:t>per effettuare il download di tutti i certificati presenti.</a:t>
            </a:r>
          </a:p>
          <a:p>
            <a:pPr>
              <a:lnSpc>
                <a:spcPct val="150000"/>
              </a:lnSpc>
            </a:pPr>
            <a:r>
              <a:rPr lang="it-IT" sz="1400" dirty="0">
                <a:solidFill>
                  <a:sysClr val="windowText" lastClr="000000"/>
                </a:solidFill>
                <a:cs typeface="Calibri" panose="020F0502020204030204" pitchFamily="34" charset="0"/>
              </a:rPr>
              <a:t>Il sistema recupera i dati e avvia il download di un file .</a:t>
            </a:r>
            <a:r>
              <a:rPr lang="it-IT" sz="1400" dirty="0" err="1">
                <a:solidFill>
                  <a:sysClr val="windowText" lastClr="000000"/>
                </a:solidFill>
                <a:cs typeface="Calibri" panose="020F0502020204030204" pitchFamily="34" charset="0"/>
              </a:rPr>
              <a:t>xlsx</a:t>
            </a:r>
            <a:r>
              <a:rPr lang="it-IT" sz="1400" dirty="0">
                <a:solidFill>
                  <a:sysClr val="windowText" lastClr="000000"/>
                </a:solidFill>
                <a:cs typeface="Calibri" panose="020F0502020204030204" pitchFamily="34" charset="0"/>
              </a:rPr>
              <a:t> contenente tutti i dati dell'ultima occorrenza dei certificati e dei dati anagrafici degli assistiti.</a:t>
            </a:r>
          </a:p>
          <a:p>
            <a:pPr>
              <a:lnSpc>
                <a:spcPct val="150000"/>
              </a:lnSpc>
            </a:pPr>
            <a:r>
              <a:rPr lang="it-IT" sz="1400" dirty="0">
                <a:solidFill>
                  <a:sysClr val="windowText" lastClr="000000"/>
                </a:solidFill>
                <a:cs typeface="Calibri" panose="020F0502020204030204" pitchFamily="34" charset="0"/>
              </a:rPr>
              <a:t>L’operatore, utilizza il pulsante </a:t>
            </a:r>
            <a:r>
              <a:rPr lang="it-IT" sz="1400" b="1" dirty="0">
                <a:solidFill>
                  <a:srgbClr val="00B050"/>
                </a:solidFill>
                <a:cs typeface="Calibri" panose="020F0502020204030204" pitchFamily="34" charset="0"/>
              </a:rPr>
              <a:t>‘Esporta Report Ministeriale’ </a:t>
            </a:r>
            <a:r>
              <a:rPr lang="it-IT" sz="1400" dirty="0">
                <a:solidFill>
                  <a:sysClr val="windowText" lastClr="000000"/>
                </a:solidFill>
                <a:cs typeface="Calibri" panose="020F0502020204030204" pitchFamily="34" charset="0"/>
              </a:rPr>
              <a:t>per effettuare il download di tutti i certificati presenti in un formato conforme alle richieste ministeriali.</a:t>
            </a:r>
          </a:p>
          <a:p>
            <a:pPr>
              <a:lnSpc>
                <a:spcPct val="150000"/>
              </a:lnSpc>
            </a:pPr>
            <a:r>
              <a:rPr lang="it-IT" sz="1400" dirty="0">
                <a:solidFill>
                  <a:sysClr val="windowText" lastClr="000000"/>
                </a:solidFill>
                <a:cs typeface="Calibri" panose="020F0502020204030204" pitchFamily="34" charset="0"/>
              </a:rPr>
              <a:t>Il sistema recupera i dati e avvia il download di un file .</a:t>
            </a:r>
            <a:r>
              <a:rPr lang="it-IT" sz="1400" dirty="0" err="1">
                <a:solidFill>
                  <a:sysClr val="windowText" lastClr="000000"/>
                </a:solidFill>
                <a:cs typeface="Calibri" panose="020F0502020204030204" pitchFamily="34" charset="0"/>
              </a:rPr>
              <a:t>xlsx</a:t>
            </a:r>
            <a:r>
              <a:rPr lang="it-IT" sz="1400" dirty="0">
                <a:solidFill>
                  <a:sysClr val="windowText" lastClr="000000"/>
                </a:solidFill>
                <a:cs typeface="Calibri" panose="020F0502020204030204" pitchFamily="34" charset="0"/>
              </a:rPr>
              <a:t> contenente tutti i dati dell'ultima occorrenza dei certificati e dei dati anagrafici degli assistiti.</a:t>
            </a:r>
            <a:br>
              <a:rPr lang="it-IT" sz="1400" dirty="0">
                <a:solidFill>
                  <a:sysClr val="windowText" lastClr="000000"/>
                </a:solidFill>
                <a:cs typeface="Calibri" panose="020F0502020204030204" pitchFamily="34" charset="0"/>
              </a:rPr>
            </a:b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I due download non posso essere effettuati in simultanea.</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4" name="Immagine 3">
            <a:extLst>
              <a:ext uri="{FF2B5EF4-FFF2-40B4-BE49-F238E27FC236}">
                <a16:creationId xmlns:a16="http://schemas.microsoft.com/office/drawing/2014/main" id="{7319222F-8C1B-BA5E-2A6D-64CB660FBCF0}"/>
              </a:ext>
            </a:extLst>
          </p:cNvPr>
          <p:cNvPicPr>
            <a:picLocks noChangeAspect="1"/>
          </p:cNvPicPr>
          <p:nvPr/>
        </p:nvPicPr>
        <p:blipFill>
          <a:blip r:embed="rId2"/>
          <a:stretch>
            <a:fillRect/>
          </a:stretch>
        </p:blipFill>
        <p:spPr>
          <a:xfrm>
            <a:off x="5419725" y="1461729"/>
            <a:ext cx="6617872" cy="3240000"/>
          </a:xfrm>
          <a:prstGeom prst="rect">
            <a:avLst/>
          </a:prstGeom>
        </p:spPr>
      </p:pic>
    </p:spTree>
    <p:extLst>
      <p:ext uri="{BB962C8B-B14F-4D97-AF65-F5344CB8AC3E}">
        <p14:creationId xmlns:p14="http://schemas.microsoft.com/office/powerpoint/2010/main" val="14870971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Aggiorna Contatti Assistito 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rappresentata in figura e mediante l’inserimento del Codice Fiscale/STP/ENI individua l’assistito a cui vuole modificare i contatti.</a:t>
            </a:r>
          </a:p>
          <a:p>
            <a:pPr>
              <a:lnSpc>
                <a:spcPct val="150000"/>
              </a:lnSpc>
            </a:pPr>
            <a:r>
              <a:rPr lang="it-IT" sz="1400" dirty="0">
                <a:solidFill>
                  <a:sysClr val="windowText" lastClr="000000"/>
                </a:solidFill>
                <a:cs typeface="Calibri" panose="020F0502020204030204" pitchFamily="34" charset="0"/>
              </a:rPr>
              <a:t>Una volta inserito il codice assistito e recuperate le informazioni, quali:</a:t>
            </a:r>
          </a:p>
          <a:p>
            <a:pPr marL="285750" indent="-285750">
              <a:lnSpc>
                <a:spcPct val="150000"/>
              </a:lnSpc>
              <a:buFontTx/>
              <a:buChar char="-"/>
            </a:pPr>
            <a:r>
              <a:rPr lang="it-IT" sz="1400" dirty="0">
                <a:solidFill>
                  <a:sysClr val="windowText" lastClr="000000"/>
                </a:solidFill>
                <a:cs typeface="Calibri" panose="020F0502020204030204" pitchFamily="34" charset="0"/>
              </a:rPr>
              <a:t>Asl di Iscrizione</a:t>
            </a:r>
          </a:p>
          <a:p>
            <a:pPr marL="285750" indent="-285750">
              <a:lnSpc>
                <a:spcPct val="150000"/>
              </a:lnSpc>
              <a:buFontTx/>
              <a:buChar char="-"/>
            </a:pPr>
            <a:r>
              <a:rPr lang="it-IT" sz="1400" dirty="0">
                <a:solidFill>
                  <a:sysClr val="windowText" lastClr="000000"/>
                </a:solidFill>
                <a:cs typeface="Calibri" panose="020F0502020204030204" pitchFamily="34" charset="0"/>
              </a:rPr>
              <a:t>Distretto di Iscrizione</a:t>
            </a:r>
          </a:p>
          <a:p>
            <a:pPr marL="285750" indent="-285750">
              <a:lnSpc>
                <a:spcPct val="150000"/>
              </a:lnSpc>
              <a:buFontTx/>
              <a:buChar char="-"/>
            </a:pPr>
            <a:r>
              <a:rPr lang="it-IT" sz="1400" dirty="0">
                <a:solidFill>
                  <a:sysClr val="windowText" lastClr="000000"/>
                </a:solidFill>
                <a:cs typeface="Calibri" panose="020F0502020204030204" pitchFamily="34" charset="0"/>
              </a:rPr>
              <a:t>Codice Fiscale/STP/ENI</a:t>
            </a:r>
          </a:p>
          <a:p>
            <a:pPr marL="285750" indent="-285750">
              <a:lnSpc>
                <a:spcPct val="150000"/>
              </a:lnSpc>
              <a:buFontTx/>
              <a:buChar char="-"/>
            </a:pPr>
            <a:r>
              <a:rPr lang="it-IT" sz="1400" dirty="0">
                <a:solidFill>
                  <a:sysClr val="windowText" lastClr="000000"/>
                </a:solidFill>
                <a:cs typeface="Calibri" panose="020F0502020204030204" pitchFamily="34" charset="0"/>
              </a:rPr>
              <a:t>Cognome</a:t>
            </a:r>
          </a:p>
          <a:p>
            <a:pPr marL="285750" indent="-285750">
              <a:lnSpc>
                <a:spcPct val="150000"/>
              </a:lnSpc>
              <a:buFontTx/>
              <a:buChar char="-"/>
            </a:pPr>
            <a:r>
              <a:rPr lang="it-IT" sz="1400" dirty="0">
                <a:solidFill>
                  <a:sysClr val="windowText" lastClr="000000"/>
                </a:solidFill>
                <a:cs typeface="Calibri" panose="020F0502020204030204" pitchFamily="34" charset="0"/>
              </a:rPr>
              <a:t>Nome</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5" name="Immagine 4">
            <a:extLst>
              <a:ext uri="{FF2B5EF4-FFF2-40B4-BE49-F238E27FC236}">
                <a16:creationId xmlns:a16="http://schemas.microsoft.com/office/drawing/2014/main" id="{5DE51631-2FA4-738C-8648-F933714E870D}"/>
              </a:ext>
            </a:extLst>
          </p:cNvPr>
          <p:cNvPicPr>
            <a:picLocks noChangeAspect="1"/>
          </p:cNvPicPr>
          <p:nvPr/>
        </p:nvPicPr>
        <p:blipFill>
          <a:blip r:embed="rId2"/>
          <a:stretch>
            <a:fillRect/>
          </a:stretch>
        </p:blipFill>
        <p:spPr>
          <a:xfrm>
            <a:off x="6235199" y="1471254"/>
            <a:ext cx="5901388" cy="2880000"/>
          </a:xfrm>
          <a:prstGeom prst="rect">
            <a:avLst/>
          </a:prstGeom>
        </p:spPr>
      </p:pic>
      <p:pic>
        <p:nvPicPr>
          <p:cNvPr id="8" name="Immagine 7">
            <a:extLst>
              <a:ext uri="{FF2B5EF4-FFF2-40B4-BE49-F238E27FC236}">
                <a16:creationId xmlns:a16="http://schemas.microsoft.com/office/drawing/2014/main" id="{7CEB4481-796A-0D58-D09E-82C888445AD2}"/>
              </a:ext>
            </a:extLst>
          </p:cNvPr>
          <p:cNvPicPr>
            <a:picLocks noChangeAspect="1"/>
          </p:cNvPicPr>
          <p:nvPr/>
        </p:nvPicPr>
        <p:blipFill>
          <a:blip r:embed="rId3"/>
          <a:stretch>
            <a:fillRect/>
          </a:stretch>
        </p:blipFill>
        <p:spPr>
          <a:xfrm>
            <a:off x="5495925" y="3219450"/>
            <a:ext cx="5926688" cy="2880000"/>
          </a:xfrm>
          <a:prstGeom prst="rect">
            <a:avLst/>
          </a:prstGeom>
        </p:spPr>
      </p:pic>
    </p:spTree>
    <p:extLst>
      <p:ext uri="{BB962C8B-B14F-4D97-AF65-F5344CB8AC3E}">
        <p14:creationId xmlns:p14="http://schemas.microsoft.com/office/powerpoint/2010/main" val="17836960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Aggiorna Contatti Assistito 2/5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Si utilizza il pulsante </a:t>
            </a:r>
            <a:r>
              <a:rPr lang="it-IT" sz="1400" b="1" dirty="0">
                <a:solidFill>
                  <a:sysClr val="windowText" lastClr="000000"/>
                </a:solidFill>
                <a:cs typeface="Calibri" panose="020F0502020204030204" pitchFamily="34" charset="0"/>
              </a:rPr>
              <a:t>‘</a:t>
            </a:r>
            <a:r>
              <a:rPr lang="it-IT" sz="1400" b="1" dirty="0">
                <a:solidFill>
                  <a:srgbClr val="002060"/>
                </a:solidFill>
                <a:cs typeface="Calibri" panose="020F0502020204030204" pitchFamily="34" charset="0"/>
              </a:rPr>
              <a:t>Dettaglio Assistito</a:t>
            </a:r>
            <a:r>
              <a:rPr lang="it-IT" sz="1400" b="1" dirty="0">
                <a:solidFill>
                  <a:sysClr val="windowText" lastClr="000000"/>
                </a:solidFill>
                <a:cs typeface="Calibri" panose="020F0502020204030204" pitchFamily="34" charset="0"/>
              </a:rPr>
              <a:t>’ </a:t>
            </a:r>
            <a:r>
              <a:rPr lang="it-IT" sz="1400" dirty="0">
                <a:solidFill>
                  <a:srgbClr val="000000"/>
                </a:solidFill>
                <a:cs typeface="Calibri" panose="020F0502020204030204" pitchFamily="34" charset="0"/>
              </a:rPr>
              <a:t>per</a:t>
            </a:r>
            <a:r>
              <a:rPr lang="it-IT" sz="1400" b="1" dirty="0">
                <a:solidFill>
                  <a:sysClr val="windowText" lastClr="000000"/>
                </a:solidFill>
                <a:cs typeface="Calibri" panose="020F0502020204030204" pitchFamily="34" charset="0"/>
              </a:rPr>
              <a:t> </a:t>
            </a:r>
            <a:r>
              <a:rPr lang="it-IT" sz="1400" dirty="0">
                <a:solidFill>
                  <a:srgbClr val="000000"/>
                </a:solidFill>
                <a:cs typeface="Calibri" panose="020F0502020204030204" pitchFamily="34" charset="0"/>
              </a:rPr>
              <a:t>visualizzare i dettagli relativi all’anagrafica suddivisi in:</a:t>
            </a:r>
          </a:p>
          <a:p>
            <a:pPr marL="285750" indent="-285750">
              <a:lnSpc>
                <a:spcPct val="150000"/>
              </a:lnSpc>
              <a:buFontTx/>
              <a:buChar char="-"/>
            </a:pPr>
            <a:r>
              <a:rPr lang="it-IT" sz="1400" dirty="0">
                <a:solidFill>
                  <a:srgbClr val="000000"/>
                </a:solidFill>
                <a:cs typeface="Calibri" panose="020F0502020204030204" pitchFamily="34" charset="0"/>
              </a:rPr>
              <a:t>Anagrafica (sola lettura)</a:t>
            </a:r>
          </a:p>
          <a:p>
            <a:pPr marL="285750" indent="-285750">
              <a:lnSpc>
                <a:spcPct val="150000"/>
              </a:lnSpc>
              <a:buFontTx/>
              <a:buChar char="-"/>
            </a:pPr>
            <a:r>
              <a:rPr lang="it-IT" sz="1400" dirty="0">
                <a:solidFill>
                  <a:srgbClr val="000000"/>
                </a:solidFill>
                <a:cs typeface="Calibri" panose="020F0502020204030204" pitchFamily="34" charset="0"/>
              </a:rPr>
              <a:t>Residenza (sola lettura)</a:t>
            </a:r>
          </a:p>
          <a:p>
            <a:pPr marL="285750" indent="-285750">
              <a:lnSpc>
                <a:spcPct val="150000"/>
              </a:lnSpc>
              <a:buFontTx/>
              <a:buChar char="-"/>
            </a:pPr>
            <a:r>
              <a:rPr lang="it-IT" sz="1400" dirty="0">
                <a:solidFill>
                  <a:srgbClr val="000000"/>
                </a:solidFill>
                <a:cs typeface="Calibri" panose="020F0502020204030204" pitchFamily="34" charset="0"/>
              </a:rPr>
              <a:t>Domicilio (sola lettura)</a:t>
            </a:r>
          </a:p>
          <a:p>
            <a:pPr marL="285750" indent="-285750">
              <a:lnSpc>
                <a:spcPct val="150000"/>
              </a:lnSpc>
              <a:buFontTx/>
              <a:buChar char="-"/>
            </a:pPr>
            <a:r>
              <a:rPr lang="it-IT" sz="1400" dirty="0">
                <a:solidFill>
                  <a:srgbClr val="000000"/>
                </a:solidFill>
                <a:cs typeface="Calibri" panose="020F0502020204030204" pitchFamily="34" charset="0"/>
              </a:rPr>
              <a:t>Asl di Iscrizione (sola lettura)</a:t>
            </a:r>
          </a:p>
          <a:p>
            <a:pPr marL="285750" indent="-285750">
              <a:lnSpc>
                <a:spcPct val="150000"/>
              </a:lnSpc>
              <a:buFontTx/>
              <a:buChar char="-"/>
            </a:pPr>
            <a:r>
              <a:rPr lang="it-IT" sz="1400" dirty="0">
                <a:solidFill>
                  <a:srgbClr val="000000"/>
                </a:solidFill>
                <a:cs typeface="Calibri" panose="020F0502020204030204" pitchFamily="34" charset="0"/>
              </a:rPr>
              <a:t>Contatti Assistiti</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8" name="Immagine 7">
            <a:extLst>
              <a:ext uri="{FF2B5EF4-FFF2-40B4-BE49-F238E27FC236}">
                <a16:creationId xmlns:a16="http://schemas.microsoft.com/office/drawing/2014/main" id="{7CEB4481-796A-0D58-D09E-82C888445AD2}"/>
              </a:ext>
            </a:extLst>
          </p:cNvPr>
          <p:cNvPicPr>
            <a:picLocks noChangeAspect="1"/>
          </p:cNvPicPr>
          <p:nvPr/>
        </p:nvPicPr>
        <p:blipFill>
          <a:blip r:embed="rId2"/>
          <a:stretch>
            <a:fillRect/>
          </a:stretch>
        </p:blipFill>
        <p:spPr>
          <a:xfrm>
            <a:off x="6870940" y="1443595"/>
            <a:ext cx="5185852" cy="2520000"/>
          </a:xfrm>
          <a:prstGeom prst="rect">
            <a:avLst/>
          </a:prstGeom>
        </p:spPr>
      </p:pic>
      <p:pic>
        <p:nvPicPr>
          <p:cNvPr id="11" name="Immagine 10">
            <a:extLst>
              <a:ext uri="{FF2B5EF4-FFF2-40B4-BE49-F238E27FC236}">
                <a16:creationId xmlns:a16="http://schemas.microsoft.com/office/drawing/2014/main" id="{FF9DBF37-1E4D-AC7A-5724-3FFB16CF406C}"/>
              </a:ext>
            </a:extLst>
          </p:cNvPr>
          <p:cNvPicPr>
            <a:picLocks noChangeAspect="1"/>
          </p:cNvPicPr>
          <p:nvPr/>
        </p:nvPicPr>
        <p:blipFill>
          <a:blip r:embed="rId3"/>
          <a:stretch>
            <a:fillRect/>
          </a:stretch>
        </p:blipFill>
        <p:spPr>
          <a:xfrm>
            <a:off x="6054224" y="3499829"/>
            <a:ext cx="5169231" cy="2520000"/>
          </a:xfrm>
          <a:prstGeom prst="rect">
            <a:avLst/>
          </a:prstGeom>
        </p:spPr>
      </p:pic>
      <p:pic>
        <p:nvPicPr>
          <p:cNvPr id="13" name="Immagine 12">
            <a:extLst>
              <a:ext uri="{FF2B5EF4-FFF2-40B4-BE49-F238E27FC236}">
                <a16:creationId xmlns:a16="http://schemas.microsoft.com/office/drawing/2014/main" id="{17006DD7-B580-6CDA-6112-748787795F31}"/>
              </a:ext>
            </a:extLst>
          </p:cNvPr>
          <p:cNvPicPr>
            <a:picLocks noChangeAspect="1"/>
          </p:cNvPicPr>
          <p:nvPr/>
        </p:nvPicPr>
        <p:blipFill>
          <a:blip r:embed="rId4"/>
          <a:stretch>
            <a:fillRect/>
          </a:stretch>
        </p:blipFill>
        <p:spPr>
          <a:xfrm>
            <a:off x="1931383" y="4173678"/>
            <a:ext cx="5163847" cy="2520000"/>
          </a:xfrm>
          <a:prstGeom prst="rect">
            <a:avLst/>
          </a:prstGeom>
        </p:spPr>
      </p:pic>
    </p:spTree>
    <p:extLst>
      <p:ext uri="{BB962C8B-B14F-4D97-AF65-F5344CB8AC3E}">
        <p14:creationId xmlns:p14="http://schemas.microsoft.com/office/powerpoint/2010/main" val="22180123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Aggiorna Contatti Assistito 3/5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 contatti se presenti sono ricavati dall’Anagrafica degli Assistiti di Sinfonia o, se inseriti successivamente dai ruoli abilitati, sono ricavati dallo stesso sistema di Gestione delle Malattie Rare. </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4" name="Immagine 3">
            <a:extLst>
              <a:ext uri="{FF2B5EF4-FFF2-40B4-BE49-F238E27FC236}">
                <a16:creationId xmlns:a16="http://schemas.microsoft.com/office/drawing/2014/main" id="{3079E841-563F-1FD5-B1E9-E8668DAE6121}"/>
              </a:ext>
            </a:extLst>
          </p:cNvPr>
          <p:cNvPicPr>
            <a:picLocks noChangeAspect="1"/>
          </p:cNvPicPr>
          <p:nvPr/>
        </p:nvPicPr>
        <p:blipFill>
          <a:blip r:embed="rId2"/>
          <a:stretch>
            <a:fillRect/>
          </a:stretch>
        </p:blipFill>
        <p:spPr>
          <a:xfrm>
            <a:off x="5424788" y="1471254"/>
            <a:ext cx="6660579" cy="3240000"/>
          </a:xfrm>
          <a:prstGeom prst="rect">
            <a:avLst/>
          </a:prstGeom>
        </p:spPr>
      </p:pic>
    </p:spTree>
    <p:extLst>
      <p:ext uri="{BB962C8B-B14F-4D97-AF65-F5344CB8AC3E}">
        <p14:creationId xmlns:p14="http://schemas.microsoft.com/office/powerpoint/2010/main" val="31105071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Aggiorna Contatti Assistito 4/5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p:txBody>
      </p:sp>
      <p:sp>
        <p:nvSpPr>
          <p:cNvPr id="3" name="CasellaDiTesto 2">
            <a:extLst>
              <a:ext uri="{FF2B5EF4-FFF2-40B4-BE49-F238E27FC236}">
                <a16:creationId xmlns:a16="http://schemas.microsoft.com/office/drawing/2014/main" id="{9DD178F6-8A2A-630B-092B-BE54C65EF27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Referente Regionale</a:t>
            </a:r>
          </a:p>
        </p:txBody>
      </p:sp>
      <p:pic>
        <p:nvPicPr>
          <p:cNvPr id="4" name="Immagine 3">
            <a:extLst>
              <a:ext uri="{FF2B5EF4-FFF2-40B4-BE49-F238E27FC236}">
                <a16:creationId xmlns:a16="http://schemas.microsoft.com/office/drawing/2014/main" id="{3079E841-563F-1FD5-B1E9-E8668DAE6121}"/>
              </a:ext>
            </a:extLst>
          </p:cNvPr>
          <p:cNvPicPr>
            <a:picLocks noChangeAspect="1"/>
          </p:cNvPicPr>
          <p:nvPr/>
        </p:nvPicPr>
        <p:blipFill>
          <a:blip r:embed="rId2"/>
          <a:stretch>
            <a:fillRect/>
          </a:stretch>
        </p:blipFill>
        <p:spPr>
          <a:xfrm>
            <a:off x="5424788" y="1471254"/>
            <a:ext cx="6660579" cy="3240000"/>
          </a:xfrm>
          <a:prstGeom prst="rect">
            <a:avLst/>
          </a:prstGeom>
        </p:spPr>
      </p:pic>
    </p:spTree>
    <p:extLst>
      <p:ext uri="{BB962C8B-B14F-4D97-AF65-F5344CB8AC3E}">
        <p14:creationId xmlns:p14="http://schemas.microsoft.com/office/powerpoint/2010/main" val="19343816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delle azioni svolte.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3857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319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6988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7977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CasellaDiTesto 7">
            <a:extLst>
              <a:ext uri="{FF2B5EF4-FFF2-40B4-BE49-F238E27FC236}">
                <a16:creationId xmlns:a16="http://schemas.microsoft.com/office/drawing/2014/main" id="{E2567143-04D1-90A4-C027-96718D2E204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11" name="Rettangolo 10">
            <a:extLst>
              <a:ext uri="{FF2B5EF4-FFF2-40B4-BE49-F238E27FC236}">
                <a16:creationId xmlns:a16="http://schemas.microsoft.com/office/drawing/2014/main" id="{97F60041-934F-7E41-B4C0-DB931884856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5/5</a:t>
            </a:r>
            <a:endParaRPr lang="en-GB" sz="2400" b="1" dirty="0">
              <a:solidFill>
                <a:srgbClr val="003D6A"/>
              </a:solidFill>
            </a:endParaRPr>
          </a:p>
        </p:txBody>
      </p:sp>
    </p:spTree>
    <p:extLst>
      <p:ext uri="{BB962C8B-B14F-4D97-AF65-F5344CB8AC3E}">
        <p14:creationId xmlns:p14="http://schemas.microsoft.com/office/powerpoint/2010/main" val="32432033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808200"/>
            <a:chOff x="8066079" y="2378345"/>
            <a:chExt cx="4307547" cy="804372"/>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771030"/>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5" name="Rettangolo 4">
            <a:extLst>
              <a:ext uri="{FF2B5EF4-FFF2-40B4-BE49-F238E27FC236}">
                <a16:creationId xmlns:a16="http://schemas.microsoft.com/office/drawing/2014/main" id="{22B398C2-617F-8C5D-503E-44EFF5A01AF6}"/>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3924796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Regionale</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2.xml><?xml version="1.0" encoding="utf-8"?>
<ds:datastoreItem xmlns:ds="http://schemas.openxmlformats.org/officeDocument/2006/customXml" ds:itemID="{A9519FBA-ABBC-4FAD-9BBE-2FB762D2EEF8}"/>
</file>

<file path=customXml/itemProps3.xml><?xml version="1.0" encoding="utf-8"?>
<ds:datastoreItem xmlns:ds="http://schemas.openxmlformats.org/officeDocument/2006/customXml" ds:itemID="{3BDA2A94-6087-4A68-B461-9500B2FE4C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TM16401371[[fn=Atlante]]</Template>
  <TotalTime>5969</TotalTime>
  <Words>5312</Words>
  <Application>Microsoft Office PowerPoint</Application>
  <PresentationFormat>Widescreen</PresentationFormat>
  <Paragraphs>476</Paragraphs>
  <Slides>60</Slides>
  <Notes>0</Notes>
  <HiddenSlides>0</HiddenSlides>
  <MMClips>0</MMClips>
  <ScaleCrop>false</ScaleCrop>
  <HeadingPairs>
    <vt:vector size="6" baseType="variant">
      <vt:variant>
        <vt:lpstr>Caratteri utilizzati</vt:lpstr>
      </vt:variant>
      <vt:variant>
        <vt:i4>10</vt:i4>
      </vt:variant>
      <vt:variant>
        <vt:lpstr>Tema</vt:lpstr>
      </vt:variant>
      <vt:variant>
        <vt:i4>2</vt:i4>
      </vt:variant>
      <vt:variant>
        <vt:lpstr>Titoli diapositive</vt:lpstr>
      </vt:variant>
      <vt:variant>
        <vt:i4>60</vt:i4>
      </vt:variant>
    </vt:vector>
  </HeadingPairs>
  <TitlesOfParts>
    <vt:vector size="72" baseType="lpstr">
      <vt:lpstr>Dotum</vt:lpstr>
      <vt:lpstr>Alef</vt:lpstr>
      <vt:lpstr>Arial</vt:lpstr>
      <vt:lpstr>Calibri</vt:lpstr>
      <vt:lpstr>Century Gothic</vt:lpstr>
      <vt:lpstr>Courier New</vt:lpstr>
      <vt:lpstr>Gill Sans Nova Light</vt:lpstr>
      <vt:lpstr>Söhne</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383</cp:revision>
  <dcterms:created xsi:type="dcterms:W3CDTF">2022-10-31T09:31:33Z</dcterms:created>
  <dcterms:modified xsi:type="dcterms:W3CDTF">2024-08-12T15:51:56Z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