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66"/>
  </p:notesMasterIdLst>
  <p:sldIdLst>
    <p:sldId id="2147308367" r:id="rId6"/>
    <p:sldId id="2147308587" r:id="rId7"/>
    <p:sldId id="2147308379" r:id="rId8"/>
    <p:sldId id="2147308609" r:id="rId9"/>
    <p:sldId id="2147308505" r:id="rId10"/>
    <p:sldId id="2147308595" r:id="rId11"/>
    <p:sldId id="2147308640"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555" r:id="rId23"/>
    <p:sldId id="2147308556" r:id="rId24"/>
    <p:sldId id="2147308618" r:id="rId25"/>
    <p:sldId id="2147308624" r:id="rId26"/>
    <p:sldId id="2147308558" r:id="rId27"/>
    <p:sldId id="2147308619" r:id="rId28"/>
    <p:sldId id="2147308559" r:id="rId29"/>
    <p:sldId id="2147308625" r:id="rId30"/>
    <p:sldId id="2147308620" r:id="rId31"/>
    <p:sldId id="2147308560" r:id="rId32"/>
    <p:sldId id="2147308621" r:id="rId33"/>
    <p:sldId id="2147308561" r:id="rId34"/>
    <p:sldId id="2147308616" r:id="rId35"/>
    <p:sldId id="2147308563" r:id="rId36"/>
    <p:sldId id="2147308562" r:id="rId37"/>
    <p:sldId id="2147308565" r:id="rId38"/>
    <p:sldId id="2147308566" r:id="rId39"/>
    <p:sldId id="2147308614" r:id="rId40"/>
    <p:sldId id="2147308632" r:id="rId41"/>
    <p:sldId id="2147308634" r:id="rId42"/>
    <p:sldId id="2147308615" r:id="rId43"/>
    <p:sldId id="2147308570" r:id="rId44"/>
    <p:sldId id="2147308571" r:id="rId45"/>
    <p:sldId id="2147308622" r:id="rId46"/>
    <p:sldId id="2147308572" r:id="rId47"/>
    <p:sldId id="2147308573" r:id="rId48"/>
    <p:sldId id="2147308574" r:id="rId49"/>
    <p:sldId id="2147308575" r:id="rId50"/>
    <p:sldId id="2147308626" r:id="rId51"/>
    <p:sldId id="2147308577" r:id="rId52"/>
    <p:sldId id="2147308635" r:id="rId53"/>
    <p:sldId id="2147308636" r:id="rId54"/>
    <p:sldId id="2147308579" r:id="rId55"/>
    <p:sldId id="2147308580" r:id="rId56"/>
    <p:sldId id="2147308637" r:id="rId57"/>
    <p:sldId id="2147308638" r:id="rId58"/>
    <p:sldId id="2147308639" r:id="rId59"/>
    <p:sldId id="2147308582" r:id="rId60"/>
    <p:sldId id="2147308583" r:id="rId61"/>
    <p:sldId id="2147308584" r:id="rId62"/>
    <p:sldId id="2147308585" r:id="rId63"/>
    <p:sldId id="2147308613" r:id="rId64"/>
    <p:sldId id="214730860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40"/>
            <p14:sldId id="2147308610"/>
            <p14:sldId id="2147308592"/>
            <p14:sldId id="2147308593"/>
            <p14:sldId id="2147308611"/>
            <p14:sldId id="2147308516"/>
            <p14:sldId id="2147308601"/>
            <p14:sldId id="2147308603"/>
            <p14:sldId id="2147308612"/>
            <p14:sldId id="2147308420"/>
            <p14:sldId id="2147308606"/>
            <p14:sldId id="2147308555"/>
            <p14:sldId id="2147308556"/>
            <p14:sldId id="2147308618"/>
            <p14:sldId id="2147308624"/>
            <p14:sldId id="2147308558"/>
            <p14:sldId id="2147308619"/>
            <p14:sldId id="2147308559"/>
            <p14:sldId id="2147308625"/>
            <p14:sldId id="2147308620"/>
            <p14:sldId id="2147308560"/>
            <p14:sldId id="2147308621"/>
            <p14:sldId id="2147308561"/>
            <p14:sldId id="2147308616"/>
            <p14:sldId id="2147308563"/>
            <p14:sldId id="2147308562"/>
            <p14:sldId id="2147308565"/>
            <p14:sldId id="2147308566"/>
            <p14:sldId id="2147308614"/>
            <p14:sldId id="2147308632"/>
            <p14:sldId id="2147308634"/>
            <p14:sldId id="2147308615"/>
            <p14:sldId id="2147308570"/>
            <p14:sldId id="2147308571"/>
            <p14:sldId id="2147308622"/>
            <p14:sldId id="2147308572"/>
            <p14:sldId id="2147308573"/>
            <p14:sldId id="2147308574"/>
            <p14:sldId id="2147308575"/>
            <p14:sldId id="2147308626"/>
            <p14:sldId id="2147308577"/>
            <p14:sldId id="2147308635"/>
            <p14:sldId id="2147308636"/>
            <p14:sldId id="2147308579"/>
            <p14:sldId id="2147308580"/>
            <p14:sldId id="2147308637"/>
            <p14:sldId id="2147308638"/>
            <p14:sldId id="2147308639"/>
            <p14:sldId id="2147308582"/>
            <p14:sldId id="2147308583"/>
            <p14:sldId id="2147308584"/>
            <p14:sldId id="2147308585"/>
            <p14:sldId id="2147308613"/>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0"/>
    <a:srgbClr val="012B51"/>
    <a:srgbClr val="003D6A"/>
    <a:srgbClr val="B4C1CC"/>
    <a:srgbClr val="F8FAFD"/>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62A97-51F5-225D-A98D-54EA9A53892D}" v="53" dt="2024-11-28T17:29:34.27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805" autoAdjust="0"/>
  </p:normalViewPr>
  <p:slideViewPr>
    <p:cSldViewPr snapToGrid="0">
      <p:cViewPr varScale="1">
        <p:scale>
          <a:sx n="49" d="100"/>
          <a:sy n="49" d="100"/>
        </p:scale>
        <p:origin x="62" y="542"/>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na Schiattarella" userId="S::miriana.schiattarella@exprivia.com::38f2b9db-0788-417d-9e17-ed9de0615786" providerId="AD" clId="Web-{28F62A97-51F5-225D-A98D-54EA9A53892D}"/>
    <pc:docChg chg="modSld">
      <pc:chgData name="Miriana Schiattarella" userId="S::miriana.schiattarella@exprivia.com::38f2b9db-0788-417d-9e17-ed9de0615786" providerId="AD" clId="Web-{28F62A97-51F5-225D-A98D-54EA9A53892D}" dt="2024-11-28T17:29:33.308" v="23" actId="20577"/>
      <pc:docMkLst>
        <pc:docMk/>
      </pc:docMkLst>
      <pc:sldChg chg="modSp">
        <pc:chgData name="Miriana Schiattarella" userId="S::miriana.schiattarella@exprivia.com::38f2b9db-0788-417d-9e17-ed9de0615786" providerId="AD" clId="Web-{28F62A97-51F5-225D-A98D-54EA9A53892D}" dt="2024-11-28T16:48:08.380" v="7" actId="20577"/>
        <pc:sldMkLst>
          <pc:docMk/>
          <pc:sldMk cId="461273365" sldId="2147308575"/>
        </pc:sldMkLst>
        <pc:spChg chg="mod">
          <ac:chgData name="Miriana Schiattarella" userId="S::miriana.schiattarella@exprivia.com::38f2b9db-0788-417d-9e17-ed9de0615786" providerId="AD" clId="Web-{28F62A97-51F5-225D-A98D-54EA9A53892D}" dt="2024-11-28T16:48:08.380" v="7" actId="20577"/>
          <ac:spMkLst>
            <pc:docMk/>
            <pc:sldMk cId="461273365" sldId="2147308575"/>
            <ac:spMk id="9" creationId="{6464CF7A-F7D3-7214-75DC-88FF953E6147}"/>
          </ac:spMkLst>
        </pc:spChg>
      </pc:sldChg>
      <pc:sldChg chg="modSp">
        <pc:chgData name="Miriana Schiattarella" userId="S::miriana.schiattarella@exprivia.com::38f2b9db-0788-417d-9e17-ed9de0615786" providerId="AD" clId="Web-{28F62A97-51F5-225D-A98D-54EA9A53892D}" dt="2024-11-28T17:29:06.276" v="14" actId="20577"/>
        <pc:sldMkLst>
          <pc:docMk/>
          <pc:sldMk cId="2649731504" sldId="2147308579"/>
        </pc:sldMkLst>
        <pc:spChg chg="mod">
          <ac:chgData name="Miriana Schiattarella" userId="S::miriana.schiattarella@exprivia.com::38f2b9db-0788-417d-9e17-ed9de0615786" providerId="AD" clId="Web-{28F62A97-51F5-225D-A98D-54EA9A53892D}" dt="2024-11-28T17:29:06.276" v="14" actId="20577"/>
          <ac:spMkLst>
            <pc:docMk/>
            <pc:sldMk cId="2649731504" sldId="2147308579"/>
            <ac:spMk id="4" creationId="{3C47BE7B-8F01-C890-5ED4-BD897AC55CE2}"/>
          </ac:spMkLst>
        </pc:spChg>
      </pc:sldChg>
      <pc:sldChg chg="modSp">
        <pc:chgData name="Miriana Schiattarella" userId="S::miriana.schiattarella@exprivia.com::38f2b9db-0788-417d-9e17-ed9de0615786" providerId="AD" clId="Web-{28F62A97-51F5-225D-A98D-54EA9A53892D}" dt="2024-11-28T17:29:09.308" v="15" actId="20577"/>
        <pc:sldMkLst>
          <pc:docMk/>
          <pc:sldMk cId="2171065671" sldId="2147308580"/>
        </pc:sldMkLst>
        <pc:spChg chg="mod">
          <ac:chgData name="Miriana Schiattarella" userId="S::miriana.schiattarella@exprivia.com::38f2b9db-0788-417d-9e17-ed9de0615786" providerId="AD" clId="Web-{28F62A97-51F5-225D-A98D-54EA9A53892D}" dt="2024-11-28T17:29:09.308" v="15" actId="20577"/>
          <ac:spMkLst>
            <pc:docMk/>
            <pc:sldMk cId="2171065671" sldId="2147308580"/>
            <ac:spMk id="5" creationId="{3FC60340-BB40-6171-4FCE-74549640A439}"/>
          </ac:spMkLst>
        </pc:spChg>
      </pc:sldChg>
      <pc:sldChg chg="modSp">
        <pc:chgData name="Miriana Schiattarella" userId="S::miriana.schiattarella@exprivia.com::38f2b9db-0788-417d-9e17-ed9de0615786" providerId="AD" clId="Web-{28F62A97-51F5-225D-A98D-54EA9A53892D}" dt="2024-11-28T16:33:18.346" v="3" actId="20577"/>
        <pc:sldMkLst>
          <pc:docMk/>
          <pc:sldMk cId="3414167604" sldId="2147308601"/>
        </pc:sldMkLst>
        <pc:spChg chg="mod">
          <ac:chgData name="Miriana Schiattarella" userId="S::miriana.schiattarella@exprivia.com::38f2b9db-0788-417d-9e17-ed9de0615786" providerId="AD" clId="Web-{28F62A97-51F5-225D-A98D-54EA9A53892D}" dt="2024-11-28T16:33:18.346" v="3" actId="20577"/>
          <ac:spMkLst>
            <pc:docMk/>
            <pc:sldMk cId="3414167604" sldId="2147308601"/>
            <ac:spMk id="4" creationId="{13616762-A853-7E68-B23B-6454B72EA947}"/>
          </ac:spMkLst>
        </pc:spChg>
      </pc:sldChg>
      <pc:sldChg chg="modSp">
        <pc:chgData name="Miriana Schiattarella" userId="S::miriana.schiattarella@exprivia.com::38f2b9db-0788-417d-9e17-ed9de0615786" providerId="AD" clId="Web-{28F62A97-51F5-225D-A98D-54EA9A53892D}" dt="2024-11-28T17:29:17.042" v="18" actId="20577"/>
        <pc:sldMkLst>
          <pc:docMk/>
          <pc:sldMk cId="1236054162" sldId="2147308637"/>
        </pc:sldMkLst>
        <pc:spChg chg="mod">
          <ac:chgData name="Miriana Schiattarella" userId="S::miriana.schiattarella@exprivia.com::38f2b9db-0788-417d-9e17-ed9de0615786" providerId="AD" clId="Web-{28F62A97-51F5-225D-A98D-54EA9A53892D}" dt="2024-11-28T17:29:17.042" v="18" actId="20577"/>
          <ac:spMkLst>
            <pc:docMk/>
            <pc:sldMk cId="1236054162" sldId="2147308637"/>
            <ac:spMk id="4" creationId="{3C47BE7B-8F01-C890-5ED4-BD897AC55CE2}"/>
          </ac:spMkLst>
        </pc:spChg>
      </pc:sldChg>
      <pc:sldChg chg="modSp">
        <pc:chgData name="Miriana Schiattarella" userId="S::miriana.schiattarella@exprivia.com::38f2b9db-0788-417d-9e17-ed9de0615786" providerId="AD" clId="Web-{28F62A97-51F5-225D-A98D-54EA9A53892D}" dt="2024-11-28T17:29:26.402" v="21" actId="20577"/>
        <pc:sldMkLst>
          <pc:docMk/>
          <pc:sldMk cId="2300894314" sldId="2147308638"/>
        </pc:sldMkLst>
        <pc:spChg chg="mod">
          <ac:chgData name="Miriana Schiattarella" userId="S::miriana.schiattarella@exprivia.com::38f2b9db-0788-417d-9e17-ed9de0615786" providerId="AD" clId="Web-{28F62A97-51F5-225D-A98D-54EA9A53892D}" dt="2024-11-28T17:29:26.402" v="21" actId="20577"/>
          <ac:spMkLst>
            <pc:docMk/>
            <pc:sldMk cId="2300894314" sldId="2147308638"/>
            <ac:spMk id="5" creationId="{3FC60340-BB40-6171-4FCE-74549640A439}"/>
          </ac:spMkLst>
        </pc:spChg>
      </pc:sldChg>
      <pc:sldChg chg="modSp">
        <pc:chgData name="Miriana Schiattarella" userId="S::miriana.schiattarella@exprivia.com::38f2b9db-0788-417d-9e17-ed9de0615786" providerId="AD" clId="Web-{28F62A97-51F5-225D-A98D-54EA9A53892D}" dt="2024-11-28T17:29:33.308" v="23" actId="20577"/>
        <pc:sldMkLst>
          <pc:docMk/>
          <pc:sldMk cId="1257101957" sldId="2147308639"/>
        </pc:sldMkLst>
        <pc:spChg chg="mod">
          <ac:chgData name="Miriana Schiattarella" userId="S::miriana.schiattarella@exprivia.com::38f2b9db-0788-417d-9e17-ed9de0615786" providerId="AD" clId="Web-{28F62A97-51F5-225D-A98D-54EA9A53892D}" dt="2024-11-28T17:29:33.308" v="23" actId="20577"/>
          <ac:spMkLst>
            <pc:docMk/>
            <pc:sldMk cId="1257101957" sldId="2147308639"/>
            <ac:spMk id="5" creationId="{3FC60340-BB40-6171-4FCE-74549640A439}"/>
          </ac:spMkLst>
        </pc:spChg>
      </pc:sldChg>
    </pc:docChg>
  </pc:docChgLst>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11/28/2024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1</a:t>
            </a:fld>
            <a:endParaRPr lang="en-US"/>
          </a:p>
        </p:txBody>
      </p:sp>
    </p:spTree>
    <p:extLst>
      <p:ext uri="{BB962C8B-B14F-4D97-AF65-F5344CB8AC3E}">
        <p14:creationId xmlns:p14="http://schemas.microsoft.com/office/powerpoint/2010/main" val="215517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29</a:t>
            </a:fld>
            <a:endParaRPr lang="en-US"/>
          </a:p>
        </p:txBody>
      </p:sp>
    </p:spTree>
    <p:extLst>
      <p:ext uri="{BB962C8B-B14F-4D97-AF65-F5344CB8AC3E}">
        <p14:creationId xmlns:p14="http://schemas.microsoft.com/office/powerpoint/2010/main" val="401064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37</a:t>
            </a:fld>
            <a:endParaRPr lang="en-US"/>
          </a:p>
        </p:txBody>
      </p:sp>
    </p:spTree>
    <p:extLst>
      <p:ext uri="{BB962C8B-B14F-4D97-AF65-F5344CB8AC3E}">
        <p14:creationId xmlns:p14="http://schemas.microsoft.com/office/powerpoint/2010/main" val="320593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40</a:t>
            </a:fld>
            <a:endParaRPr lang="en-US"/>
          </a:p>
        </p:txBody>
      </p:sp>
    </p:spTree>
    <p:extLst>
      <p:ext uri="{BB962C8B-B14F-4D97-AF65-F5344CB8AC3E}">
        <p14:creationId xmlns:p14="http://schemas.microsoft.com/office/powerpoint/2010/main" val="25282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28/11/2024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4.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ea typeface="Dotum" panose="020B0503020000020004" pitchFamily="34" charset="-127"/>
              </a:rPr>
              <a:t>Medico Certificatore Unità Operativa – HUB</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96" name="CasellaDiTesto 95">
            <a:extLst>
              <a:ext uri="{FF2B5EF4-FFF2-40B4-BE49-F238E27FC236}">
                <a16:creationId xmlns:a16="http://schemas.microsoft.com/office/drawing/2014/main" id="{B67FC87F-D44D-6B8C-0CDF-CFCD288E3F5C}"/>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Medico Certificatore Unità Operativa HUB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2/3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Medico Certificatore Unità Operativa HUB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0782" y="1420140"/>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Medico Certificatore Hub,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 dell'elenco dei Certificati (certificati emessi dal medico, o presi in carico dal medico o entrambi) registrati nel Sistema di Gestione delle Malattie Rare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Emissione Certificato</a:t>
            </a:r>
            <a:r>
              <a:rPr lang="it-IT" sz="1400" dirty="0">
                <a:solidFill>
                  <a:srgbClr val="000000"/>
                </a:solidFill>
                <a:ea typeface="Times New Roman" panose="02020603050405020304" pitchFamily="18" charset="0"/>
                <a:cs typeface="Calibri" panose="020F0502020204030204" pitchFamily="34" charset="0"/>
              </a:rPr>
              <a:t>: il modulo consente l’inserimento di un nuovo Certificato di Diagnosi di Malattia Rara</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Presa in Carico</a:t>
            </a:r>
            <a:r>
              <a:rPr lang="it-IT" sz="1400" dirty="0">
                <a:solidFill>
                  <a:srgbClr val="000000"/>
                </a:solidFill>
                <a:ea typeface="Times New Roman" panose="02020603050405020304" pitchFamily="18" charset="0"/>
                <a:cs typeface="Calibri" panose="020F0502020204030204" pitchFamily="34" charset="0"/>
              </a:rPr>
              <a:t>: il modulo permette al medico di assumere la presa in carico di un Certificato di Diagnosi di Malattia Rara, accedendo in questo modo alla gestione dello stesso</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Scadenzario</a:t>
            </a:r>
            <a:r>
              <a:rPr lang="it-IT" sz="1400" dirty="0">
                <a:solidFill>
                  <a:srgbClr val="000000"/>
                </a:solidFill>
                <a:ea typeface="Times New Roman" panose="02020603050405020304" pitchFamily="18" charset="0"/>
                <a:cs typeface="Calibri" panose="020F0502020204030204" pitchFamily="34" charset="0"/>
              </a:rPr>
              <a:t>: il modulo offre una panoramica dei certificati prossimi alla scadenza o già scaduti. Il medico può qui effettuare operazioni di rinnovo o conferma</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 1/1</a:t>
            </a:r>
            <a:endParaRPr lang="en-GB" sz="2400" b="1" dirty="0">
              <a:solidFill>
                <a:srgbClr val="003D6A"/>
              </a:solidFill>
            </a:endParaRPr>
          </a:p>
          <a:p>
            <a:endParaRPr lang="en-GB" sz="2000" b="1" dirty="0">
              <a:solidFill>
                <a:srgbClr val="003D6A"/>
              </a:solidFill>
            </a:endParaRPr>
          </a:p>
        </p:txBody>
      </p:sp>
      <p:pic>
        <p:nvPicPr>
          <p:cNvPr id="7" name="Immagine 6">
            <a:extLst>
              <a:ext uri="{FF2B5EF4-FFF2-40B4-BE49-F238E27FC236}">
                <a16:creationId xmlns:a16="http://schemas.microsoft.com/office/drawing/2014/main" id="{2335549A-D460-FDAF-7408-6DE4519EBAE8}"/>
              </a:ext>
            </a:extLst>
          </p:cNvPr>
          <p:cNvPicPr>
            <a:picLocks noChangeAspect="1"/>
          </p:cNvPicPr>
          <p:nvPr/>
        </p:nvPicPr>
        <p:blipFill>
          <a:blip r:embed="rId2"/>
          <a:stretch>
            <a:fillRect/>
          </a:stretch>
        </p:blipFill>
        <p:spPr>
          <a:xfrm>
            <a:off x="5376298" y="1420140"/>
            <a:ext cx="6624920"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02478" y="1420140"/>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medico certificatore un metodo per accedere rapidamente ai certificati emessi/presi in carico da lui, semplificando il processo di gestione e consultazione degli stessi.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1/16</a:t>
            </a:r>
            <a:endParaRPr lang="en-GB" sz="2400" b="1" dirty="0">
              <a:solidFill>
                <a:srgbClr val="003D6A"/>
              </a:solidFill>
            </a:endParaRPr>
          </a:p>
          <a:p>
            <a:endParaRPr lang="en-GB" sz="2000" b="1" dirty="0">
              <a:solidFill>
                <a:srgbClr val="003D6A"/>
              </a:solidFill>
            </a:endParaRPr>
          </a:p>
        </p:txBody>
      </p:sp>
      <p:pic>
        <p:nvPicPr>
          <p:cNvPr id="7" name="Immagine 6">
            <a:extLst>
              <a:ext uri="{FF2B5EF4-FFF2-40B4-BE49-F238E27FC236}">
                <a16:creationId xmlns:a16="http://schemas.microsoft.com/office/drawing/2014/main" id="{8686148B-1247-DAA2-8F5E-F9DA62F52C5D}"/>
              </a:ext>
            </a:extLst>
          </p:cNvPr>
          <p:cNvPicPr>
            <a:picLocks noChangeAspect="1"/>
          </p:cNvPicPr>
          <p:nvPr/>
        </p:nvPicPr>
        <p:blipFill>
          <a:blip r:embed="rId2"/>
          <a:stretch>
            <a:fillRect/>
          </a:stretch>
        </p:blipFill>
        <p:spPr>
          <a:xfrm>
            <a:off x="5399690" y="1420140"/>
            <a:ext cx="6589831" cy="3240000"/>
          </a:xfrm>
          <a:prstGeom prst="rect">
            <a:avLst/>
          </a:prstGeom>
        </p:spPr>
      </p:pic>
      <p:sp>
        <p:nvSpPr>
          <p:cNvPr id="2" name="CasellaDiTesto 1">
            <a:extLst>
              <a:ext uri="{FF2B5EF4-FFF2-40B4-BE49-F238E27FC236}">
                <a16:creationId xmlns:a16="http://schemas.microsoft.com/office/drawing/2014/main" id="{60C479F6-40B7-10B3-4952-383A9EBB0BF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0782" y="1404579"/>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Stato Certificato e Periodo di validità,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2/16</a:t>
            </a:r>
            <a:endParaRPr lang="en-GB" sz="2400" b="1" dirty="0">
              <a:solidFill>
                <a:srgbClr val="003D6A"/>
              </a:solidFill>
            </a:endParaRPr>
          </a:p>
          <a:p>
            <a:endParaRPr lang="en-GB" sz="2000" b="1" dirty="0">
              <a:solidFill>
                <a:srgbClr val="003D6A"/>
              </a:solidFill>
            </a:endParaRPr>
          </a:p>
        </p:txBody>
      </p:sp>
      <p:pic>
        <p:nvPicPr>
          <p:cNvPr id="10" name="Immagine 9">
            <a:extLst>
              <a:ext uri="{FF2B5EF4-FFF2-40B4-BE49-F238E27FC236}">
                <a16:creationId xmlns:a16="http://schemas.microsoft.com/office/drawing/2014/main" id="{6EFCBD1A-FB40-7464-6888-8F5CC1184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298" y="1395054"/>
            <a:ext cx="6624920" cy="3240000"/>
          </a:xfrm>
          <a:prstGeom prst="rect">
            <a:avLst/>
          </a:prstGeom>
        </p:spPr>
      </p:pic>
      <p:sp>
        <p:nvSpPr>
          <p:cNvPr id="2" name="CasellaDiTesto 1">
            <a:extLst>
              <a:ext uri="{FF2B5EF4-FFF2-40B4-BE49-F238E27FC236}">
                <a16:creationId xmlns:a16="http://schemas.microsoft.com/office/drawing/2014/main" id="{12B09C9A-4C65-8F53-1AC6-E3188B9E2AC6}"/>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368358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3/16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66479"/>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br>
              <a:rPr lang="it-IT" sz="1400" dirty="0">
                <a:solidFill>
                  <a:srgbClr val="000000"/>
                </a:solidFill>
                <a:ea typeface="Times New Roman" panose="02020603050405020304" pitchFamily="18" charset="0"/>
                <a:cs typeface="Calibri" panose="020F0502020204030204" pitchFamily="34" charset="0"/>
              </a:rPr>
            </a:b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se selezionato consente di visualizzare, in sola lettura, il dettaglio del certificato.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il dettaglio.</a:t>
            </a:r>
          </a:p>
        </p:txBody>
      </p:sp>
      <p:pic>
        <p:nvPicPr>
          <p:cNvPr id="6" name="Immagine 5">
            <a:extLst>
              <a:ext uri="{FF2B5EF4-FFF2-40B4-BE49-F238E27FC236}">
                <a16:creationId xmlns:a16="http://schemas.microsoft.com/office/drawing/2014/main" id="{0C2DC0E5-D2DC-933A-517B-97EDC7255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608" y="1366479"/>
            <a:ext cx="6568955" cy="3240000"/>
          </a:xfrm>
          <a:prstGeom prst="rect">
            <a:avLst/>
          </a:prstGeom>
        </p:spPr>
      </p:pic>
      <p:grpSp>
        <p:nvGrpSpPr>
          <p:cNvPr id="2" name="Gruppo 1">
            <a:extLst>
              <a:ext uri="{FF2B5EF4-FFF2-40B4-BE49-F238E27FC236}">
                <a16:creationId xmlns:a16="http://schemas.microsoft.com/office/drawing/2014/main" id="{00C2B643-C07D-6E96-979B-83B7D23D5D02}"/>
              </a:ext>
            </a:extLst>
          </p:cNvPr>
          <p:cNvGrpSpPr/>
          <p:nvPr/>
        </p:nvGrpSpPr>
        <p:grpSpPr>
          <a:xfrm>
            <a:off x="7202337" y="3257550"/>
            <a:ext cx="3932388" cy="2543175"/>
            <a:chOff x="7202337" y="3257550"/>
            <a:chExt cx="3932388" cy="2543175"/>
          </a:xfrm>
        </p:grpSpPr>
        <p:pic>
          <p:nvPicPr>
            <p:cNvPr id="10" name="Immagine 9">
              <a:extLst>
                <a:ext uri="{FF2B5EF4-FFF2-40B4-BE49-F238E27FC236}">
                  <a16:creationId xmlns:a16="http://schemas.microsoft.com/office/drawing/2014/main" id="{F27A84F3-BAD8-0BC3-412C-DE06CB943F44}"/>
                </a:ext>
              </a:extLst>
            </p:cNvPr>
            <p:cNvPicPr>
              <a:picLocks noChangeAspect="1"/>
            </p:cNvPicPr>
            <p:nvPr/>
          </p:nvPicPr>
          <p:blipFill rotWithShape="1">
            <a:blip r:embed="rId3"/>
            <a:srcRect r="4114" b="5039"/>
            <a:stretch/>
          </p:blipFill>
          <p:spPr>
            <a:xfrm>
              <a:off x="7202337" y="3752850"/>
              <a:ext cx="3541863" cy="2047875"/>
            </a:xfrm>
            <a:prstGeom prst="rect">
              <a:avLst/>
            </a:prstGeom>
            <a:ln>
              <a:solidFill>
                <a:schemeClr val="tx1"/>
              </a:solidFill>
            </a:ln>
          </p:spPr>
        </p:pic>
        <p:cxnSp>
          <p:nvCxnSpPr>
            <p:cNvPr id="12" name="Connettore diritto 11">
              <a:extLst>
                <a:ext uri="{FF2B5EF4-FFF2-40B4-BE49-F238E27FC236}">
                  <a16:creationId xmlns:a16="http://schemas.microsoft.com/office/drawing/2014/main" id="{4AD3B408-75E0-F272-1F8F-8C3EACC21D0A}"/>
                </a:ext>
              </a:extLst>
            </p:cNvPr>
            <p:cNvCxnSpPr>
              <a:cxnSpLocks/>
            </p:cNvCxnSpPr>
            <p:nvPr/>
          </p:nvCxnSpPr>
          <p:spPr>
            <a:xfrm flipH="1">
              <a:off x="9696450" y="3257550"/>
              <a:ext cx="1438275"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Ovale 3">
            <a:extLst>
              <a:ext uri="{FF2B5EF4-FFF2-40B4-BE49-F238E27FC236}">
                <a16:creationId xmlns:a16="http://schemas.microsoft.com/office/drawing/2014/main" id="{A33D4417-238E-4AC3-A007-B1B2E5F293E9}"/>
              </a:ext>
            </a:extLst>
          </p:cNvPr>
          <p:cNvSpPr/>
          <p:nvPr/>
        </p:nvSpPr>
        <p:spPr>
          <a:xfrm>
            <a:off x="10291762" y="4189976"/>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5" name="Ovale 4">
            <a:extLst>
              <a:ext uri="{FF2B5EF4-FFF2-40B4-BE49-F238E27FC236}">
                <a16:creationId xmlns:a16="http://schemas.microsoft.com/office/drawing/2014/main" id="{29E1894F-3580-30C1-4802-07184582CBB5}"/>
              </a:ext>
            </a:extLst>
          </p:cNvPr>
          <p:cNvSpPr/>
          <p:nvPr/>
        </p:nvSpPr>
        <p:spPr>
          <a:xfrm>
            <a:off x="1053715" y="216197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8" name="CasellaDiTesto 7">
            <a:extLst>
              <a:ext uri="{FF2B5EF4-FFF2-40B4-BE49-F238E27FC236}">
                <a16:creationId xmlns:a16="http://schemas.microsoft.com/office/drawing/2014/main" id="{ACD5AE9B-411B-71FD-3143-982DE0A08521}"/>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56910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Medico Certificatore Unità Operativa HUB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0149" y="1366479"/>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marL="342900" indent="-342900">
              <a:lnSpc>
                <a:spcPct val="150000"/>
              </a:lnSpc>
              <a:buAutoNum type="arabicPeriod"/>
            </a:pP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il dettaglio del certificato è suddiviso in più blocchi:</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 (figura successiva)</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 (figura successiva)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6" name="Immagine 5">
            <a:extLst>
              <a:ext uri="{FF2B5EF4-FFF2-40B4-BE49-F238E27FC236}">
                <a16:creationId xmlns:a16="http://schemas.microsoft.com/office/drawing/2014/main" id="{20A4C5F5-50F7-A833-2A11-541332C20D14}"/>
              </a:ext>
            </a:extLst>
          </p:cNvPr>
          <p:cNvPicPr>
            <a:picLocks noChangeAspect="1"/>
          </p:cNvPicPr>
          <p:nvPr/>
        </p:nvPicPr>
        <p:blipFill>
          <a:blip r:embed="rId2"/>
          <a:stretch>
            <a:fillRect/>
          </a:stretch>
        </p:blipFill>
        <p:spPr>
          <a:xfrm>
            <a:off x="5395032" y="1357870"/>
            <a:ext cx="6596819" cy="3240000"/>
          </a:xfrm>
          <a:prstGeom prst="rect">
            <a:avLst/>
          </a:prstGeom>
        </p:spPr>
      </p:pic>
      <p:sp>
        <p:nvSpPr>
          <p:cNvPr id="2" name="CasellaDiTesto 1">
            <a:extLst>
              <a:ext uri="{FF2B5EF4-FFF2-40B4-BE49-F238E27FC236}">
                <a16:creationId xmlns:a16="http://schemas.microsoft.com/office/drawing/2014/main" id="{3CA61C7E-05A9-725F-ECB3-1E11F45C1A7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413388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66479"/>
            <a:ext cx="4994734" cy="102842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All’interno della stessa funzionalità, è disponibile il pulsante di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Stampa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presente al fondo della schermata, attraverso cui è possibile effettuare la stampa del certificato interessato.</a:t>
            </a:r>
          </a:p>
        </p:txBody>
      </p:sp>
      <p:pic>
        <p:nvPicPr>
          <p:cNvPr id="10" name="Immagine 9">
            <a:extLst>
              <a:ext uri="{FF2B5EF4-FFF2-40B4-BE49-F238E27FC236}">
                <a16:creationId xmlns:a16="http://schemas.microsoft.com/office/drawing/2014/main" id="{DA7D5DF8-C754-4EEF-1C96-6759282CC1EB}"/>
              </a:ext>
            </a:extLst>
          </p:cNvPr>
          <p:cNvPicPr>
            <a:picLocks noChangeAspect="1"/>
          </p:cNvPicPr>
          <p:nvPr/>
        </p:nvPicPr>
        <p:blipFill>
          <a:blip r:embed="rId2"/>
          <a:stretch>
            <a:fillRect/>
          </a:stretch>
        </p:blipFill>
        <p:spPr>
          <a:xfrm>
            <a:off x="5413608" y="1366479"/>
            <a:ext cx="6568955" cy="3240000"/>
          </a:xfrm>
          <a:prstGeom prst="rect">
            <a:avLst/>
          </a:prstGeom>
        </p:spPr>
      </p:pic>
      <p:sp>
        <p:nvSpPr>
          <p:cNvPr id="2" name="CasellaDiTesto 1">
            <a:extLst>
              <a:ext uri="{FF2B5EF4-FFF2-40B4-BE49-F238E27FC236}">
                <a16:creationId xmlns:a16="http://schemas.microsoft.com/office/drawing/2014/main" id="{E55A1C8F-929F-6EC4-59D9-50BB085D1F8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418289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6/16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a:t>
            </a:r>
            <a:endParaRPr lang="it-IT" sz="1400" dirty="0">
              <a:solidFill>
                <a:srgbClr val="000000"/>
              </a:solidFill>
              <a:ea typeface="Times New Roman" panose="02020603050405020304" pitchFamily="18" charset="0"/>
              <a:cs typeface="Calibri" panose="020F0502020204030204" pitchFamily="34" charset="0"/>
            </a:endParaRPr>
          </a:p>
        </p:txBody>
      </p:sp>
      <p:pic>
        <p:nvPicPr>
          <p:cNvPr id="2" name="Immagine 1">
            <a:extLst>
              <a:ext uri="{FF2B5EF4-FFF2-40B4-BE49-F238E27FC236}">
                <a16:creationId xmlns:a16="http://schemas.microsoft.com/office/drawing/2014/main" id="{4265BA36-57C5-AC31-33ED-B6B53A58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608" y="1395054"/>
            <a:ext cx="6568955" cy="3240000"/>
          </a:xfrm>
          <a:prstGeom prst="rect">
            <a:avLst/>
          </a:prstGeom>
        </p:spPr>
      </p:pic>
      <p:grpSp>
        <p:nvGrpSpPr>
          <p:cNvPr id="4" name="Gruppo 3">
            <a:extLst>
              <a:ext uri="{FF2B5EF4-FFF2-40B4-BE49-F238E27FC236}">
                <a16:creationId xmlns:a16="http://schemas.microsoft.com/office/drawing/2014/main" id="{9B49F623-0834-E3BC-0C23-FB3C2AFC4882}"/>
              </a:ext>
            </a:extLst>
          </p:cNvPr>
          <p:cNvGrpSpPr/>
          <p:nvPr/>
        </p:nvGrpSpPr>
        <p:grpSpPr>
          <a:xfrm>
            <a:off x="7202337" y="3105150"/>
            <a:ext cx="3932388" cy="2695575"/>
            <a:chOff x="7202337" y="3105150"/>
            <a:chExt cx="3932388" cy="2695575"/>
          </a:xfrm>
        </p:grpSpPr>
        <p:pic>
          <p:nvPicPr>
            <p:cNvPr id="5" name="Immagine 4">
              <a:extLst>
                <a:ext uri="{FF2B5EF4-FFF2-40B4-BE49-F238E27FC236}">
                  <a16:creationId xmlns:a16="http://schemas.microsoft.com/office/drawing/2014/main" id="{D52C3925-2832-A8D4-682D-1ADD055FB7BC}"/>
                </a:ext>
              </a:extLst>
            </p:cNvPr>
            <p:cNvPicPr>
              <a:picLocks noChangeAspect="1"/>
            </p:cNvPicPr>
            <p:nvPr/>
          </p:nvPicPr>
          <p:blipFill rotWithShape="1">
            <a:blip r:embed="rId3"/>
            <a:srcRect r="4114" b="5039"/>
            <a:stretch/>
          </p:blipFill>
          <p:spPr>
            <a:xfrm>
              <a:off x="7202337" y="3752850"/>
              <a:ext cx="3541863" cy="2047875"/>
            </a:xfrm>
            <a:prstGeom prst="rect">
              <a:avLst/>
            </a:prstGeom>
            <a:ln>
              <a:solidFill>
                <a:schemeClr val="tx1"/>
              </a:solidFill>
            </a:ln>
          </p:spPr>
        </p:pic>
        <p:cxnSp>
          <p:nvCxnSpPr>
            <p:cNvPr id="6" name="Connettore diritto 5">
              <a:extLst>
                <a:ext uri="{FF2B5EF4-FFF2-40B4-BE49-F238E27FC236}">
                  <a16:creationId xmlns:a16="http://schemas.microsoft.com/office/drawing/2014/main" id="{7C7D673C-01A6-7738-B4EA-970687002B2B}"/>
                </a:ext>
              </a:extLst>
            </p:cNvPr>
            <p:cNvCxnSpPr>
              <a:cxnSpLocks/>
            </p:cNvCxnSpPr>
            <p:nvPr/>
          </p:nvCxnSpPr>
          <p:spPr>
            <a:xfrm flipH="1">
              <a:off x="9696450" y="3105150"/>
              <a:ext cx="1438275" cy="638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e 7">
            <a:extLst>
              <a:ext uri="{FF2B5EF4-FFF2-40B4-BE49-F238E27FC236}">
                <a16:creationId xmlns:a16="http://schemas.microsoft.com/office/drawing/2014/main" id="{B2C32CF3-113E-65DA-2309-20A94DFB5911}"/>
              </a:ext>
            </a:extLst>
          </p:cNvPr>
          <p:cNvSpPr/>
          <p:nvPr/>
        </p:nvSpPr>
        <p:spPr>
          <a:xfrm>
            <a:off x="10291762" y="4990076"/>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10" name="Ovale 9">
            <a:extLst>
              <a:ext uri="{FF2B5EF4-FFF2-40B4-BE49-F238E27FC236}">
                <a16:creationId xmlns:a16="http://schemas.microsoft.com/office/drawing/2014/main" id="{EAFFD5E9-25F8-F4C9-7D2F-F16282EF1376}"/>
              </a:ext>
            </a:extLst>
          </p:cNvPr>
          <p:cNvSpPr/>
          <p:nvPr/>
        </p:nvSpPr>
        <p:spPr>
          <a:xfrm>
            <a:off x="1120792" y="217372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11" name="CasellaDiTesto 10">
            <a:extLst>
              <a:ext uri="{FF2B5EF4-FFF2-40B4-BE49-F238E27FC236}">
                <a16:creationId xmlns:a16="http://schemas.microsoft.com/office/drawing/2014/main" id="{B46698A8-9AE1-4C22-9915-CCCEC3040AA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18735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7/16</a:t>
            </a:r>
            <a:endParaRPr lang="en-GB" sz="2400" b="1" dirty="0">
              <a:solidFill>
                <a:srgbClr val="003D6A"/>
              </a:solidFill>
            </a:endParaRPr>
          </a:p>
        </p:txBody>
      </p:sp>
      <p:pic>
        <p:nvPicPr>
          <p:cNvPr id="5" name="Immagine 4">
            <a:extLst>
              <a:ext uri="{FF2B5EF4-FFF2-40B4-BE49-F238E27FC236}">
                <a16:creationId xmlns:a16="http://schemas.microsoft.com/office/drawing/2014/main" id="{33E610B2-1435-B9DE-0FEB-F290A2BF7103}"/>
              </a:ext>
            </a:extLst>
          </p:cNvPr>
          <p:cNvPicPr>
            <a:picLocks noChangeAspect="1"/>
          </p:cNvPicPr>
          <p:nvPr/>
        </p:nvPicPr>
        <p:blipFill>
          <a:blip r:embed="rId2"/>
          <a:stretch>
            <a:fillRect/>
          </a:stretch>
        </p:blipFill>
        <p:spPr>
          <a:xfrm>
            <a:off x="5399690" y="1395054"/>
            <a:ext cx="6589831" cy="3240000"/>
          </a:xfrm>
          <a:prstGeom prst="rect">
            <a:avLst/>
          </a:prstGeom>
        </p:spPr>
      </p:pic>
      <p:sp>
        <p:nvSpPr>
          <p:cNvPr id="6" name="Rettangolo 5">
            <a:extLst>
              <a:ext uri="{FF2B5EF4-FFF2-40B4-BE49-F238E27FC236}">
                <a16:creationId xmlns:a16="http://schemas.microsoft.com/office/drawing/2014/main" id="{A51A662F-E0A6-4494-5657-2922FDFBA04A}"/>
              </a:ext>
            </a:extLst>
          </p:cNvPr>
          <p:cNvSpPr/>
          <p:nvPr/>
        </p:nvSpPr>
        <p:spPr>
          <a:xfrm>
            <a:off x="202478" y="13950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si utilizza l’operazione </a:t>
            </a:r>
            <a:r>
              <a:rPr lang="it-IT" sz="1400" b="1" dirty="0">
                <a:solidFill>
                  <a:schemeClr val="accent1">
                    <a:lumMod val="75000"/>
                  </a:schemeClr>
                </a:solidFill>
                <a:cs typeface="Calibri" panose="020F0502020204030204" pitchFamily="34" charset="0"/>
              </a:rPr>
              <a:t>'Visualizza</a:t>
            </a:r>
            <a:r>
              <a:rPr lang="it-IT" sz="1400" dirty="0">
                <a:solidFill>
                  <a:srgbClr val="000000"/>
                </a:solidFill>
                <a:cs typeface="Calibri" panose="020F0502020204030204" pitchFamily="34" charset="0"/>
              </a:rPr>
              <a:t>' attraverso cui è possibile visualizzare l’intero dettaglio del certificato.</a:t>
            </a:r>
          </a:p>
          <a:p>
            <a:pPr>
              <a:lnSpc>
                <a:spcPct val="150000"/>
              </a:lnSpc>
            </a:pPr>
            <a:endParaRPr lang="it-IT" sz="1400" dirty="0">
              <a:solidFill>
                <a:srgbClr val="000000"/>
              </a:solidFill>
              <a:cs typeface="Calibri" panose="020F0502020204030204" pitchFamily="34" charset="0"/>
            </a:endParaRPr>
          </a:p>
          <a:p>
            <a:pPr>
              <a:lnSpc>
                <a:spcPct val="150000"/>
              </a:lnSpc>
            </a:pPr>
            <a:r>
              <a:rPr lang="it-IT" sz="1400" dirty="0">
                <a:solidFill>
                  <a:srgbClr val="000000"/>
                </a:solidFill>
                <a:cs typeface="Calibri" panose="020F0502020204030204" pitchFamily="34" charset="0"/>
              </a:rPr>
              <a:t>Per l’operazione descritta, è presente il pulsante </a:t>
            </a:r>
            <a:r>
              <a:rPr lang="it-IT" sz="1400" b="1" dirty="0">
                <a:solidFill>
                  <a:schemeClr val="accent1">
                    <a:lumMod val="75000"/>
                  </a:schemeClr>
                </a:solidFill>
                <a:cs typeface="Calibri" panose="020F0502020204030204" pitchFamily="34" charset="0"/>
              </a:rPr>
              <a:t>'Indietro</a:t>
            </a:r>
            <a:r>
              <a:rPr lang="it-IT" sz="1400" dirty="0">
                <a:solidFill>
                  <a:srgbClr val="000000"/>
                </a:solidFill>
                <a:cs typeface="Calibri" panose="020F0502020204030204" pitchFamily="34" charset="0"/>
              </a:rPr>
              <a:t>' per tornare alla precedente interfaccia.</a:t>
            </a:r>
          </a:p>
        </p:txBody>
      </p:sp>
      <p:sp>
        <p:nvSpPr>
          <p:cNvPr id="2" name="CasellaDiTesto 1">
            <a:extLst>
              <a:ext uri="{FF2B5EF4-FFF2-40B4-BE49-F238E27FC236}">
                <a16:creationId xmlns:a16="http://schemas.microsoft.com/office/drawing/2014/main" id="{5916F044-392A-72CC-E2DA-3539A70F1811}"/>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55500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8/16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29757"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sono disponibili, oltre le operazioni appena elencate, altre due opzioni: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1. Modifica Certificato</a:t>
            </a:r>
            <a:r>
              <a:rPr lang="it-IT" sz="1400" dirty="0">
                <a:solidFill>
                  <a:srgbClr val="000000"/>
                </a:solidFill>
                <a:ea typeface="Times New Roman" panose="02020603050405020304" pitchFamily="18" charset="0"/>
                <a:cs typeface="Calibri" panose="020F0502020204030204" pitchFamily="34" charset="0"/>
              </a:rPr>
              <a:t>: consente dapprima di visualizzare, in sola lettura, il dettaglio del certificato.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visualizzato i dettagli del certificato, l'utente ha la possibilità di effettuare diverse azioni.</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(slide successiva)</a:t>
            </a:r>
          </a:p>
        </p:txBody>
      </p:sp>
      <p:pic>
        <p:nvPicPr>
          <p:cNvPr id="2" name="Immagine 1">
            <a:extLst>
              <a:ext uri="{FF2B5EF4-FFF2-40B4-BE49-F238E27FC236}">
                <a16:creationId xmlns:a16="http://schemas.microsoft.com/office/drawing/2014/main" id="{DBAC44FF-23F9-79B9-C8FD-1B92E90F1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608" y="1356954"/>
            <a:ext cx="6568955" cy="3240000"/>
          </a:xfrm>
          <a:prstGeom prst="rect">
            <a:avLst/>
          </a:prstGeom>
        </p:spPr>
      </p:pic>
      <p:grpSp>
        <p:nvGrpSpPr>
          <p:cNvPr id="4" name="Gruppo 3">
            <a:extLst>
              <a:ext uri="{FF2B5EF4-FFF2-40B4-BE49-F238E27FC236}">
                <a16:creationId xmlns:a16="http://schemas.microsoft.com/office/drawing/2014/main" id="{C294E986-395B-1A6E-440A-58A6BF97D689}"/>
              </a:ext>
            </a:extLst>
          </p:cNvPr>
          <p:cNvGrpSpPr/>
          <p:nvPr/>
        </p:nvGrpSpPr>
        <p:grpSpPr>
          <a:xfrm>
            <a:off x="7202337" y="3255318"/>
            <a:ext cx="3951438" cy="2554932"/>
            <a:chOff x="7202337" y="3245793"/>
            <a:chExt cx="3951438" cy="2554932"/>
          </a:xfrm>
        </p:grpSpPr>
        <p:pic>
          <p:nvPicPr>
            <p:cNvPr id="6" name="Immagine 5">
              <a:extLst>
                <a:ext uri="{FF2B5EF4-FFF2-40B4-BE49-F238E27FC236}">
                  <a16:creationId xmlns:a16="http://schemas.microsoft.com/office/drawing/2014/main" id="{58368CE9-F47F-D3A5-E684-2F562F72D5E2}"/>
                </a:ext>
              </a:extLst>
            </p:cNvPr>
            <p:cNvPicPr>
              <a:picLocks noChangeAspect="1"/>
            </p:cNvPicPr>
            <p:nvPr/>
          </p:nvPicPr>
          <p:blipFill rotWithShape="1">
            <a:blip r:embed="rId3"/>
            <a:srcRect r="4114" b="5039"/>
            <a:stretch/>
          </p:blipFill>
          <p:spPr>
            <a:xfrm>
              <a:off x="7202337" y="3752850"/>
              <a:ext cx="3541863" cy="2047875"/>
            </a:xfrm>
            <a:prstGeom prst="rect">
              <a:avLst/>
            </a:prstGeom>
            <a:ln>
              <a:solidFill>
                <a:schemeClr val="tx1"/>
              </a:solidFill>
            </a:ln>
          </p:spPr>
        </p:pic>
        <p:cxnSp>
          <p:nvCxnSpPr>
            <p:cNvPr id="8" name="Connettore diritto 7">
              <a:extLst>
                <a:ext uri="{FF2B5EF4-FFF2-40B4-BE49-F238E27FC236}">
                  <a16:creationId xmlns:a16="http://schemas.microsoft.com/office/drawing/2014/main" id="{A52953CB-DB0D-F66A-E70E-D70BBCCD0492}"/>
                </a:ext>
              </a:extLst>
            </p:cNvPr>
            <p:cNvCxnSpPr>
              <a:cxnSpLocks/>
            </p:cNvCxnSpPr>
            <p:nvPr/>
          </p:nvCxnSpPr>
          <p:spPr>
            <a:xfrm flipH="1">
              <a:off x="9696450" y="3245793"/>
              <a:ext cx="1457325" cy="49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e 10">
            <a:extLst>
              <a:ext uri="{FF2B5EF4-FFF2-40B4-BE49-F238E27FC236}">
                <a16:creationId xmlns:a16="http://schemas.microsoft.com/office/drawing/2014/main" id="{2A7D070A-E9AC-161F-F1A6-2BDC8CA58BC0}"/>
              </a:ext>
            </a:extLst>
          </p:cNvPr>
          <p:cNvSpPr/>
          <p:nvPr/>
        </p:nvSpPr>
        <p:spPr>
          <a:xfrm>
            <a:off x="10291762" y="461860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12" name="Ovale 11">
            <a:extLst>
              <a:ext uri="{FF2B5EF4-FFF2-40B4-BE49-F238E27FC236}">
                <a16:creationId xmlns:a16="http://schemas.microsoft.com/office/drawing/2014/main" id="{0F31F994-EA18-FDC0-6024-038ABF5B825B}"/>
              </a:ext>
            </a:extLst>
          </p:cNvPr>
          <p:cNvSpPr/>
          <p:nvPr/>
        </p:nvSpPr>
        <p:spPr>
          <a:xfrm>
            <a:off x="1072197" y="212253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5" name="CasellaDiTesto 4">
            <a:extLst>
              <a:ext uri="{FF2B5EF4-FFF2-40B4-BE49-F238E27FC236}">
                <a16:creationId xmlns:a16="http://schemas.microsoft.com/office/drawing/2014/main" id="{30A75A6E-2140-AE36-69D1-611F2F24F4B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361697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36879" y="1356954"/>
            <a:ext cx="4994734" cy="1674754"/>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prima azione è rappresentata dal pulsante</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 ‘</a:t>
            </a:r>
            <a:r>
              <a:rPr lang="it-IT" sz="1400" i="1" dirty="0">
                <a:solidFill>
                  <a:srgbClr val="000000"/>
                </a:solidFill>
                <a:ea typeface="Times New Roman" panose="02020603050405020304" pitchFamily="18" charset="0"/>
                <a:cs typeface="Calibri" panose="020F0502020204030204" pitchFamily="34" charset="0"/>
              </a:rPr>
              <a:t>Interrompi certificato</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1.1 “Interrompi Certificato” </a:t>
            </a:r>
            <a:r>
              <a:rPr lang="it-IT" sz="1400" dirty="0">
                <a:solidFill>
                  <a:srgbClr val="000000"/>
                </a:solidFill>
                <a:ea typeface="Times New Roman" panose="02020603050405020304" pitchFamily="18" charset="0"/>
                <a:cs typeface="Calibri" panose="020F0502020204030204" pitchFamily="34" charset="0"/>
              </a:rPr>
              <a:t>permette all'operatore di interrompere il certificato selezionato e visualizzato.</a:t>
            </a:r>
          </a:p>
        </p:txBody>
      </p:sp>
      <p:sp>
        <p:nvSpPr>
          <p:cNvPr id="22" name="Ovale 21">
            <a:extLst>
              <a:ext uri="{FF2B5EF4-FFF2-40B4-BE49-F238E27FC236}">
                <a16:creationId xmlns:a16="http://schemas.microsoft.com/office/drawing/2014/main" id="{847174A1-628C-A959-96BD-16928D02CD85}"/>
              </a:ext>
            </a:extLst>
          </p:cNvPr>
          <p:cNvSpPr/>
          <p:nvPr/>
        </p:nvSpPr>
        <p:spPr>
          <a:xfrm>
            <a:off x="1022032" y="2075412"/>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pic>
        <p:nvPicPr>
          <p:cNvPr id="4" name="Immagine 3">
            <a:extLst>
              <a:ext uri="{FF2B5EF4-FFF2-40B4-BE49-F238E27FC236}">
                <a16:creationId xmlns:a16="http://schemas.microsoft.com/office/drawing/2014/main" id="{9DC08E5F-B6D7-B173-3066-FBF5864F1AF2}"/>
              </a:ext>
            </a:extLst>
          </p:cNvPr>
          <p:cNvPicPr>
            <a:picLocks noChangeAspect="1"/>
          </p:cNvPicPr>
          <p:nvPr/>
        </p:nvPicPr>
        <p:blipFill>
          <a:blip r:embed="rId2"/>
          <a:stretch>
            <a:fillRect/>
          </a:stretch>
        </p:blipFill>
        <p:spPr>
          <a:xfrm>
            <a:off x="5468492" y="1356954"/>
            <a:ext cx="6486628" cy="3140217"/>
          </a:xfrm>
          <a:prstGeom prst="rect">
            <a:avLst/>
          </a:prstGeom>
          <a:ln>
            <a:solidFill>
              <a:schemeClr val="tx1"/>
            </a:solidFill>
          </a:ln>
        </p:spPr>
      </p:pic>
      <p:pic>
        <p:nvPicPr>
          <p:cNvPr id="8" name="Immagine 7">
            <a:extLst>
              <a:ext uri="{FF2B5EF4-FFF2-40B4-BE49-F238E27FC236}">
                <a16:creationId xmlns:a16="http://schemas.microsoft.com/office/drawing/2014/main" id="{C2EEAE40-5E0A-AD95-B076-48367B16871B}"/>
              </a:ext>
            </a:extLst>
          </p:cNvPr>
          <p:cNvPicPr>
            <a:picLocks noChangeAspect="1"/>
          </p:cNvPicPr>
          <p:nvPr/>
        </p:nvPicPr>
        <p:blipFill>
          <a:blip r:embed="rId3"/>
          <a:stretch>
            <a:fillRect/>
          </a:stretch>
        </p:blipFill>
        <p:spPr>
          <a:xfrm>
            <a:off x="6063360" y="4625087"/>
            <a:ext cx="5891760" cy="1027004"/>
          </a:xfrm>
          <a:prstGeom prst="rect">
            <a:avLst/>
          </a:prstGeom>
          <a:ln>
            <a:solidFill>
              <a:schemeClr val="tx1"/>
            </a:solidFill>
          </a:ln>
        </p:spPr>
      </p:pic>
      <p:sp>
        <p:nvSpPr>
          <p:cNvPr id="23" name="Ovale 22">
            <a:extLst>
              <a:ext uri="{FF2B5EF4-FFF2-40B4-BE49-F238E27FC236}">
                <a16:creationId xmlns:a16="http://schemas.microsoft.com/office/drawing/2014/main" id="{0956539D-795B-395F-DE68-7FCD939311EC}"/>
              </a:ext>
            </a:extLst>
          </p:cNvPr>
          <p:cNvSpPr/>
          <p:nvPr/>
        </p:nvSpPr>
        <p:spPr>
          <a:xfrm>
            <a:off x="9434512" y="366812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
        <p:nvSpPr>
          <p:cNvPr id="12" name="Ovale 11">
            <a:extLst>
              <a:ext uri="{FF2B5EF4-FFF2-40B4-BE49-F238E27FC236}">
                <a16:creationId xmlns:a16="http://schemas.microsoft.com/office/drawing/2014/main" id="{D31AD713-4C1F-D2E7-513F-03DBA2AD40C2}"/>
              </a:ext>
            </a:extLst>
          </p:cNvPr>
          <p:cNvSpPr/>
          <p:nvPr/>
        </p:nvSpPr>
        <p:spPr>
          <a:xfrm>
            <a:off x="7243762" y="4814907"/>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
        <p:nvSpPr>
          <p:cNvPr id="14" name="Rettangolo 13">
            <a:extLst>
              <a:ext uri="{FF2B5EF4-FFF2-40B4-BE49-F238E27FC236}">
                <a16:creationId xmlns:a16="http://schemas.microsoft.com/office/drawing/2014/main" id="{06246274-580F-BD90-05C6-5A9B000A17B4}"/>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9/16</a:t>
            </a:r>
            <a:endParaRPr lang="en-GB" sz="2400" b="1" dirty="0">
              <a:solidFill>
                <a:srgbClr val="003D6A"/>
              </a:solidFill>
            </a:endParaRPr>
          </a:p>
        </p:txBody>
      </p:sp>
      <p:sp>
        <p:nvSpPr>
          <p:cNvPr id="2" name="CasellaDiTesto 1">
            <a:extLst>
              <a:ext uri="{FF2B5EF4-FFF2-40B4-BE49-F238E27FC236}">
                <a16:creationId xmlns:a16="http://schemas.microsoft.com/office/drawing/2014/main" id="{F8EDC4F5-010D-48F7-1C40-77D9B60DC38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146763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10/16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Interruzione, verrà visualizzata la maschera mostrata in figura. L’azione permette all'operatore di interrompere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interruzione</a:t>
            </a:r>
            <a:r>
              <a:rPr lang="it-IT" sz="1400" dirty="0">
                <a:solidFill>
                  <a:srgbClr val="000000"/>
                </a:solidFill>
                <a:ea typeface="Times New Roman" panose="02020603050405020304" pitchFamily="18" charset="0"/>
                <a:cs typeface="Calibri" panose="020F0502020204030204" pitchFamily="34" charset="0"/>
              </a:rPr>
              <a:t>, data in cui si desidera interrompere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l'interruzione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l'interruzione, il certificato assumerà lo stato "CHIUSO" e non sarà più modificabile.</a:t>
            </a:r>
          </a:p>
        </p:txBody>
      </p:sp>
      <p:pic>
        <p:nvPicPr>
          <p:cNvPr id="4" name="Immagine 3">
            <a:extLst>
              <a:ext uri="{FF2B5EF4-FFF2-40B4-BE49-F238E27FC236}">
                <a16:creationId xmlns:a16="http://schemas.microsoft.com/office/drawing/2014/main" id="{6D54EB24-599A-BDC3-FD55-69A57132788D}"/>
              </a:ext>
            </a:extLst>
          </p:cNvPr>
          <p:cNvPicPr>
            <a:picLocks noChangeAspect="1"/>
          </p:cNvPicPr>
          <p:nvPr/>
        </p:nvPicPr>
        <p:blipFill>
          <a:blip r:embed="rId2"/>
          <a:stretch>
            <a:fillRect/>
          </a:stretch>
        </p:blipFill>
        <p:spPr>
          <a:xfrm>
            <a:off x="5376298" y="1356954"/>
            <a:ext cx="6624920" cy="3240000"/>
          </a:xfrm>
          <a:prstGeom prst="rect">
            <a:avLst/>
          </a:prstGeom>
        </p:spPr>
      </p:pic>
      <p:sp>
        <p:nvSpPr>
          <p:cNvPr id="2" name="CasellaDiTesto 1">
            <a:extLst>
              <a:ext uri="{FF2B5EF4-FFF2-40B4-BE49-F238E27FC236}">
                <a16:creationId xmlns:a16="http://schemas.microsoft.com/office/drawing/2014/main" id="{FF46F477-D320-6AA4-5CC4-CFF180F7609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4257517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a:extLst>
              <a:ext uri="{FF2B5EF4-FFF2-40B4-BE49-F238E27FC236}">
                <a16:creationId xmlns:a16="http://schemas.microsoft.com/office/drawing/2014/main" id="{1D0D0E0A-56C8-B904-50D9-83C84E4A436B}"/>
              </a:ext>
            </a:extLst>
          </p:cNvPr>
          <p:cNvSpPr/>
          <p:nvPr/>
        </p:nvSpPr>
        <p:spPr>
          <a:xfrm>
            <a:off x="1142682" y="2109191"/>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2" name="Rettangolo 1">
            <a:extLst>
              <a:ext uri="{FF2B5EF4-FFF2-40B4-BE49-F238E27FC236}">
                <a16:creationId xmlns:a16="http://schemas.microsoft.com/office/drawing/2014/main" id="{20C0767F-ACDF-E4AD-E3B1-97046342E81E}"/>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11/16</a:t>
            </a:r>
            <a:endParaRPr lang="en-GB" sz="2400" b="1" dirty="0">
              <a:solidFill>
                <a:srgbClr val="003D6A"/>
              </a:solidFill>
            </a:endParaRPr>
          </a:p>
        </p:txBody>
      </p:sp>
      <p:pic>
        <p:nvPicPr>
          <p:cNvPr id="4" name="Immagine 3">
            <a:extLst>
              <a:ext uri="{FF2B5EF4-FFF2-40B4-BE49-F238E27FC236}">
                <a16:creationId xmlns:a16="http://schemas.microsoft.com/office/drawing/2014/main" id="{EC12070D-C18A-7A03-4817-1103AE3B22B0}"/>
              </a:ext>
            </a:extLst>
          </p:cNvPr>
          <p:cNvPicPr>
            <a:picLocks noChangeAspect="1"/>
          </p:cNvPicPr>
          <p:nvPr/>
        </p:nvPicPr>
        <p:blipFill>
          <a:blip r:embed="rId2"/>
          <a:stretch>
            <a:fillRect/>
          </a:stretch>
        </p:blipFill>
        <p:spPr>
          <a:xfrm>
            <a:off x="5468492" y="1318854"/>
            <a:ext cx="6486628" cy="3140217"/>
          </a:xfrm>
          <a:prstGeom prst="rect">
            <a:avLst/>
          </a:prstGeom>
          <a:ln>
            <a:solidFill>
              <a:schemeClr val="tx1"/>
            </a:solidFill>
          </a:ln>
        </p:spPr>
      </p:pic>
      <p:sp>
        <p:nvSpPr>
          <p:cNvPr id="10" name="Ovale 9">
            <a:extLst>
              <a:ext uri="{FF2B5EF4-FFF2-40B4-BE49-F238E27FC236}">
                <a16:creationId xmlns:a16="http://schemas.microsoft.com/office/drawing/2014/main" id="{8581AA85-B13A-7176-C291-8CEB2D45BC1F}"/>
              </a:ext>
            </a:extLst>
          </p:cNvPr>
          <p:cNvSpPr/>
          <p:nvPr/>
        </p:nvSpPr>
        <p:spPr>
          <a:xfrm>
            <a:off x="9417843" y="3657101"/>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pic>
        <p:nvPicPr>
          <p:cNvPr id="14" name="Immagine 13">
            <a:extLst>
              <a:ext uri="{FF2B5EF4-FFF2-40B4-BE49-F238E27FC236}">
                <a16:creationId xmlns:a16="http://schemas.microsoft.com/office/drawing/2014/main" id="{A290E518-CFD3-F4DD-9445-820EAE31CF09}"/>
              </a:ext>
            </a:extLst>
          </p:cNvPr>
          <p:cNvPicPr>
            <a:picLocks noChangeAspect="1"/>
          </p:cNvPicPr>
          <p:nvPr/>
        </p:nvPicPr>
        <p:blipFill>
          <a:blip r:embed="rId3"/>
          <a:stretch>
            <a:fillRect/>
          </a:stretch>
        </p:blipFill>
        <p:spPr>
          <a:xfrm>
            <a:off x="6096000" y="4621452"/>
            <a:ext cx="5891760" cy="1027004"/>
          </a:xfrm>
          <a:prstGeom prst="rect">
            <a:avLst/>
          </a:prstGeom>
          <a:ln>
            <a:solidFill>
              <a:schemeClr val="tx1"/>
            </a:solidFill>
          </a:ln>
        </p:spPr>
      </p:pic>
      <p:sp>
        <p:nvSpPr>
          <p:cNvPr id="15" name="Ovale 14">
            <a:extLst>
              <a:ext uri="{FF2B5EF4-FFF2-40B4-BE49-F238E27FC236}">
                <a16:creationId xmlns:a16="http://schemas.microsoft.com/office/drawing/2014/main" id="{4C77BE27-4021-AA7A-FBBE-1221D9583BC5}"/>
              </a:ext>
            </a:extLst>
          </p:cNvPr>
          <p:cNvSpPr/>
          <p:nvPr/>
        </p:nvSpPr>
        <p:spPr>
          <a:xfrm>
            <a:off x="7295221" y="4786891"/>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5" name="Rettangolo 4">
            <a:extLst>
              <a:ext uri="{FF2B5EF4-FFF2-40B4-BE49-F238E27FC236}">
                <a16:creationId xmlns:a16="http://schemas.microsoft.com/office/drawing/2014/main" id="{880F64FF-A683-E717-8705-43E312BEB44A}"/>
              </a:ext>
            </a:extLst>
          </p:cNvPr>
          <p:cNvSpPr/>
          <p:nvPr/>
        </p:nvSpPr>
        <p:spPr>
          <a:xfrm>
            <a:off x="236879" y="13569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seconda azione è rappresentata dal pulsante</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 ‘</a:t>
            </a:r>
            <a:r>
              <a:rPr lang="it-IT" sz="1400" i="1" dirty="0">
                <a:solidFill>
                  <a:srgbClr val="000000"/>
                </a:solidFill>
                <a:ea typeface="Times New Roman" panose="02020603050405020304" pitchFamily="18" charset="0"/>
                <a:cs typeface="Calibri" panose="020F0502020204030204" pitchFamily="34" charset="0"/>
              </a:rPr>
              <a:t>Annulla certificato</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b="1"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1.2  “Annulla Certificato” </a:t>
            </a:r>
            <a:r>
              <a:rPr lang="it-IT" sz="1400" dirty="0">
                <a:solidFill>
                  <a:srgbClr val="000000"/>
                </a:solidFill>
                <a:cs typeface="Calibri" panose="020F0502020204030204" pitchFamily="34" charset="0"/>
              </a:rPr>
              <a:t>consente all'operatore di annullare il certificato, utilizzando il pulsante in oggetto si aprirà la maschera presente nella prossima slide.</a:t>
            </a:r>
          </a:p>
        </p:txBody>
      </p:sp>
      <p:sp>
        <p:nvSpPr>
          <p:cNvPr id="6" name="CasellaDiTesto 5">
            <a:extLst>
              <a:ext uri="{FF2B5EF4-FFF2-40B4-BE49-F238E27FC236}">
                <a16:creationId xmlns:a16="http://schemas.microsoft.com/office/drawing/2014/main" id="{B5682505-1BA7-6D23-7328-8FC917E1B01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362487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6F4ECC4-47B8-25FE-0281-60D8888F9409}"/>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12/16</a:t>
            </a:r>
            <a:endParaRPr lang="en-GB" sz="2400" b="1" dirty="0">
              <a:solidFill>
                <a:srgbClr val="003D6A"/>
              </a:solidFill>
            </a:endParaRPr>
          </a:p>
        </p:txBody>
      </p:sp>
      <p:pic>
        <p:nvPicPr>
          <p:cNvPr id="12" name="Immagine 11">
            <a:extLst>
              <a:ext uri="{FF2B5EF4-FFF2-40B4-BE49-F238E27FC236}">
                <a16:creationId xmlns:a16="http://schemas.microsoft.com/office/drawing/2014/main" id="{64A51957-378C-688C-563C-0B6AAF88FA77}"/>
              </a:ext>
            </a:extLst>
          </p:cNvPr>
          <p:cNvPicPr>
            <a:picLocks noChangeAspect="1"/>
          </p:cNvPicPr>
          <p:nvPr/>
        </p:nvPicPr>
        <p:blipFill>
          <a:blip r:embed="rId2"/>
          <a:stretch>
            <a:fillRect/>
          </a:stretch>
        </p:blipFill>
        <p:spPr>
          <a:xfrm>
            <a:off x="5343126" y="1337904"/>
            <a:ext cx="6674678" cy="3240000"/>
          </a:xfrm>
          <a:prstGeom prst="rect">
            <a:avLst/>
          </a:prstGeom>
        </p:spPr>
      </p:pic>
      <p:sp>
        <p:nvSpPr>
          <p:cNvPr id="2" name="Rettangolo 1">
            <a:extLst>
              <a:ext uri="{FF2B5EF4-FFF2-40B4-BE49-F238E27FC236}">
                <a16:creationId xmlns:a16="http://schemas.microsoft.com/office/drawing/2014/main" id="{AD38A5F3-4C01-62A5-4650-86BA56ECDBA9}"/>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Annullamento, verrà visualizzata la maschera mostrata in figura. L’azione permette all'operatore di annullare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annullamento</a:t>
            </a:r>
            <a:r>
              <a:rPr lang="it-IT" sz="1400" dirty="0">
                <a:solidFill>
                  <a:srgbClr val="000000"/>
                </a:solidFill>
                <a:ea typeface="Times New Roman" panose="02020603050405020304" pitchFamily="18" charset="0"/>
                <a:cs typeface="Calibri" panose="020F0502020204030204" pitchFamily="34" charset="0"/>
              </a:rPr>
              <a:t>, data in cui si desidera annullare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l’annullamento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l’annullamento, il certificato assumerà lo stato "ANNULLATO" e non sarà più modificabile.</a:t>
            </a:r>
          </a:p>
        </p:txBody>
      </p:sp>
      <p:sp>
        <p:nvSpPr>
          <p:cNvPr id="4" name="CasellaDiTesto 3">
            <a:extLst>
              <a:ext uri="{FF2B5EF4-FFF2-40B4-BE49-F238E27FC236}">
                <a16:creationId xmlns:a16="http://schemas.microsoft.com/office/drawing/2014/main" id="{9AA2A94A-891A-406A-1B45-F7B466459E0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840165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F7279FB6-9D60-831C-C8CE-CC5C97AFB22A}"/>
              </a:ext>
            </a:extLst>
          </p:cNvPr>
          <p:cNvSpPr/>
          <p:nvPr/>
        </p:nvSpPr>
        <p:spPr>
          <a:xfrm>
            <a:off x="236879"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L’ultima azione è rappresentata dal pulsante</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 ‘</a:t>
            </a:r>
            <a:r>
              <a:rPr lang="it-IT" sz="1400" i="1" dirty="0">
                <a:solidFill>
                  <a:srgbClr val="000000"/>
                </a:solidFill>
                <a:ea typeface="Times New Roman" panose="02020603050405020304" pitchFamily="18" charset="0"/>
                <a:cs typeface="Calibri" panose="020F0502020204030204" pitchFamily="34" charset="0"/>
              </a:rPr>
              <a:t>Modifica diagnosi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cs typeface="Calibri" panose="020F0502020204030204" pitchFamily="34" charset="0"/>
              </a:rPr>
              <a:t>1.3  “Modifica diagnosi” </a:t>
            </a:r>
            <a:r>
              <a:rPr lang="it-IT" sz="1400" dirty="0">
                <a:solidFill>
                  <a:srgbClr val="000000"/>
                </a:solidFill>
                <a:cs typeface="Calibri" panose="020F0502020204030204" pitchFamily="34" charset="0"/>
              </a:rPr>
              <a:t>consente all'operatore di modificare una diagnosi considerata non corretta. Questo processo comporta la chiusura del certificato modificato, la storicizzazione dello stesso con motivo di interruzione "Diagnosi Modificata" e l'apertura di un nuovo certificato con gli stessi identificativi ma con i dati relativi alla malattia aggiornati.</a:t>
            </a:r>
          </a:p>
        </p:txBody>
      </p:sp>
      <p:sp>
        <p:nvSpPr>
          <p:cNvPr id="15" name="Ovale 14">
            <a:extLst>
              <a:ext uri="{FF2B5EF4-FFF2-40B4-BE49-F238E27FC236}">
                <a16:creationId xmlns:a16="http://schemas.microsoft.com/office/drawing/2014/main" id="{53110EA6-5818-D733-1C96-C4E67D8F8694}"/>
              </a:ext>
            </a:extLst>
          </p:cNvPr>
          <p:cNvSpPr/>
          <p:nvPr/>
        </p:nvSpPr>
        <p:spPr>
          <a:xfrm>
            <a:off x="1215072" y="2115558"/>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sp>
        <p:nvSpPr>
          <p:cNvPr id="5" name="Rettangolo 4">
            <a:extLst>
              <a:ext uri="{FF2B5EF4-FFF2-40B4-BE49-F238E27FC236}">
                <a16:creationId xmlns:a16="http://schemas.microsoft.com/office/drawing/2014/main" id="{0507C118-9889-66D4-3BCB-063555AE2C6D}"/>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13/16</a:t>
            </a:r>
            <a:endParaRPr lang="en-GB" sz="2400" b="1" dirty="0">
              <a:solidFill>
                <a:srgbClr val="003D6A"/>
              </a:solidFill>
            </a:endParaRPr>
          </a:p>
        </p:txBody>
      </p:sp>
      <p:pic>
        <p:nvPicPr>
          <p:cNvPr id="6" name="Immagine 5">
            <a:extLst>
              <a:ext uri="{FF2B5EF4-FFF2-40B4-BE49-F238E27FC236}">
                <a16:creationId xmlns:a16="http://schemas.microsoft.com/office/drawing/2014/main" id="{D39EEB09-C666-9FE8-1B5B-1BB9C4850A28}"/>
              </a:ext>
            </a:extLst>
          </p:cNvPr>
          <p:cNvPicPr>
            <a:picLocks noChangeAspect="1"/>
          </p:cNvPicPr>
          <p:nvPr/>
        </p:nvPicPr>
        <p:blipFill>
          <a:blip r:embed="rId3"/>
          <a:stretch>
            <a:fillRect/>
          </a:stretch>
        </p:blipFill>
        <p:spPr>
          <a:xfrm>
            <a:off x="5468492" y="1328379"/>
            <a:ext cx="6486628" cy="3140217"/>
          </a:xfrm>
          <a:prstGeom prst="rect">
            <a:avLst/>
          </a:prstGeom>
          <a:ln>
            <a:solidFill>
              <a:schemeClr val="tx1"/>
            </a:solidFill>
          </a:ln>
        </p:spPr>
      </p:pic>
      <p:sp>
        <p:nvSpPr>
          <p:cNvPr id="8" name="Ovale 7">
            <a:extLst>
              <a:ext uri="{FF2B5EF4-FFF2-40B4-BE49-F238E27FC236}">
                <a16:creationId xmlns:a16="http://schemas.microsoft.com/office/drawing/2014/main" id="{480FCC3C-AA6B-FA24-084C-A49439C6B893}"/>
              </a:ext>
            </a:extLst>
          </p:cNvPr>
          <p:cNvSpPr/>
          <p:nvPr/>
        </p:nvSpPr>
        <p:spPr>
          <a:xfrm>
            <a:off x="11210491" y="3654469"/>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pic>
        <p:nvPicPr>
          <p:cNvPr id="17" name="Immagine 16">
            <a:extLst>
              <a:ext uri="{FF2B5EF4-FFF2-40B4-BE49-F238E27FC236}">
                <a16:creationId xmlns:a16="http://schemas.microsoft.com/office/drawing/2014/main" id="{F3CD9DF9-8E42-A972-F164-D6A1BAC11E50}"/>
              </a:ext>
            </a:extLst>
          </p:cNvPr>
          <p:cNvPicPr>
            <a:picLocks noChangeAspect="1"/>
          </p:cNvPicPr>
          <p:nvPr/>
        </p:nvPicPr>
        <p:blipFill>
          <a:blip r:embed="rId4"/>
          <a:stretch>
            <a:fillRect/>
          </a:stretch>
        </p:blipFill>
        <p:spPr>
          <a:xfrm>
            <a:off x="6063360" y="4598989"/>
            <a:ext cx="5891760" cy="1027004"/>
          </a:xfrm>
          <a:prstGeom prst="rect">
            <a:avLst/>
          </a:prstGeom>
          <a:ln>
            <a:solidFill>
              <a:schemeClr val="tx1"/>
            </a:solidFill>
          </a:ln>
        </p:spPr>
      </p:pic>
      <p:sp>
        <p:nvSpPr>
          <p:cNvPr id="18" name="Ovale 17">
            <a:extLst>
              <a:ext uri="{FF2B5EF4-FFF2-40B4-BE49-F238E27FC236}">
                <a16:creationId xmlns:a16="http://schemas.microsoft.com/office/drawing/2014/main" id="{C3387563-5AC1-8ED8-190E-2B7A8568E254}"/>
              </a:ext>
            </a:extLst>
          </p:cNvPr>
          <p:cNvSpPr/>
          <p:nvPr/>
        </p:nvSpPr>
        <p:spPr>
          <a:xfrm>
            <a:off x="10915216" y="5542432"/>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sp>
        <p:nvSpPr>
          <p:cNvPr id="2" name="CasellaDiTesto 1">
            <a:extLst>
              <a:ext uri="{FF2B5EF4-FFF2-40B4-BE49-F238E27FC236}">
                <a16:creationId xmlns:a16="http://schemas.microsoft.com/office/drawing/2014/main" id="{4283FC19-46EA-8798-4B3F-F1D68EC267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35063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14/16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8419" y="1319770"/>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cs typeface="Calibri" panose="020F0502020204030204" pitchFamily="34" charset="0"/>
              </a:rPr>
              <a:t>Dopo l’inserimento della nuova malattia, per confermare le modifiche, è necessario utilizzare il pulsante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Salva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cs typeface="Calibri" panose="020F0502020204030204" pitchFamily="34" charset="0"/>
              </a:rPr>
              <a:t>presente nell'interfaccia o tornare alla schermata precedente tramite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br>
              <a:rPr lang="it-IT" sz="1400" b="1" kern="1200" dirty="0">
                <a:solidFill>
                  <a:srgbClr val="012B51"/>
                </a:solidFill>
                <a:effectLst/>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Al momento del salvataggio di un certificato di cui è stata modificata la diagnosi, il sistema prevede l’invio al paziente del modulo dell’informativa sul trattamento dei dati personali se il contatto email risulta essere presente a sistema, altrimenti sarà resa disponibile la possibilità di effettuare il download del PDF dell'Informativa al Trattamento dei Dati Personali.</a:t>
            </a:r>
            <a:br>
              <a:rPr lang="it-IT" sz="1400" dirty="0">
                <a:solidFill>
                  <a:srgbClr val="000000"/>
                </a:solidFill>
                <a:ea typeface="Times New Roman" panose="02020603050405020304" pitchFamily="18" charset="0"/>
                <a:cs typeface="Calibri" panose="020F0502020204030204" pitchFamily="34" charset="0"/>
              </a:rPr>
            </a:br>
            <a:endParaRPr lang="it-IT" sz="1400" dirty="0">
              <a:solidFill>
                <a:srgbClr val="000000"/>
              </a:solidFill>
              <a:cs typeface="Calibri" panose="020F0502020204030204" pitchFamily="34" charset="0"/>
            </a:endParaRPr>
          </a:p>
        </p:txBody>
      </p:sp>
      <p:pic>
        <p:nvPicPr>
          <p:cNvPr id="6" name="Immagine 5">
            <a:extLst>
              <a:ext uri="{FF2B5EF4-FFF2-40B4-BE49-F238E27FC236}">
                <a16:creationId xmlns:a16="http://schemas.microsoft.com/office/drawing/2014/main" id="{01B573F6-0E8C-DE73-D395-D20EBE26F18A}"/>
              </a:ext>
            </a:extLst>
          </p:cNvPr>
          <p:cNvPicPr>
            <a:picLocks noChangeAspect="1"/>
          </p:cNvPicPr>
          <p:nvPr/>
        </p:nvPicPr>
        <p:blipFill>
          <a:blip r:embed="rId2"/>
          <a:stretch>
            <a:fillRect/>
          </a:stretch>
        </p:blipFill>
        <p:spPr>
          <a:xfrm>
            <a:off x="6174239" y="1319770"/>
            <a:ext cx="5882553" cy="2880000"/>
          </a:xfrm>
          <a:prstGeom prst="rect">
            <a:avLst/>
          </a:prstGeom>
          <a:ln>
            <a:solidFill>
              <a:schemeClr val="tx1"/>
            </a:solidFill>
          </a:ln>
        </p:spPr>
      </p:pic>
      <p:pic>
        <p:nvPicPr>
          <p:cNvPr id="12" name="Immagine 11">
            <a:extLst>
              <a:ext uri="{FF2B5EF4-FFF2-40B4-BE49-F238E27FC236}">
                <a16:creationId xmlns:a16="http://schemas.microsoft.com/office/drawing/2014/main" id="{3D578142-8CD7-6907-FB7B-9D21E326FA68}"/>
              </a:ext>
            </a:extLst>
          </p:cNvPr>
          <p:cNvPicPr>
            <a:picLocks noChangeAspect="1"/>
          </p:cNvPicPr>
          <p:nvPr/>
        </p:nvPicPr>
        <p:blipFill>
          <a:blip r:embed="rId3"/>
          <a:stretch>
            <a:fillRect/>
          </a:stretch>
        </p:blipFill>
        <p:spPr>
          <a:xfrm>
            <a:off x="5507798" y="3429000"/>
            <a:ext cx="5933047" cy="2880000"/>
          </a:xfrm>
          <a:prstGeom prst="rect">
            <a:avLst/>
          </a:prstGeom>
          <a:ln>
            <a:solidFill>
              <a:schemeClr val="tx1"/>
            </a:solidFill>
          </a:ln>
        </p:spPr>
      </p:pic>
      <p:sp>
        <p:nvSpPr>
          <p:cNvPr id="2" name="CasellaDiTesto 1">
            <a:extLst>
              <a:ext uri="{FF2B5EF4-FFF2-40B4-BE49-F238E27FC236}">
                <a16:creationId xmlns:a16="http://schemas.microsoft.com/office/drawing/2014/main" id="{DF783861-7CC6-8759-E510-74682968F50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439715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0782" y="1337904"/>
            <a:ext cx="4994734" cy="370607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t>Solo per i certificati </a:t>
            </a:r>
            <a:r>
              <a:rPr lang="it-IT" sz="1400" b="1" dirty="0"/>
              <a:t>SCADUTI</a:t>
            </a:r>
            <a:r>
              <a:rPr lang="it-IT" sz="1400" dirty="0"/>
              <a:t>, attraverso l’azione di </a:t>
            </a:r>
            <a:r>
              <a:rPr lang="it-IT" sz="1400" b="1" dirty="0"/>
              <a:t>Modifica Certificato</a:t>
            </a:r>
            <a:r>
              <a:rPr lang="it-IT" sz="1400" dirty="0"/>
              <a:t>, il medico certificatore Hub che ha emesso quel certificato, potrà effettuare l’azione di rinnovo come mostrato in figura.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 </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Rinnova Certificato</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presente come pulsante nella stessa interfaccia ma nella parte inferiore. Confermare l’operazione selezionando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altrimenti selezionare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 per annullarla.</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Si precisa che tale azione è legata alle malattie che hanno come identificativo un numero di occorrenze di rinnovo e/o una durata in mesi.</a:t>
            </a:r>
          </a:p>
        </p:txBody>
      </p:sp>
      <p:pic>
        <p:nvPicPr>
          <p:cNvPr id="4" name="Immagine 3">
            <a:extLst>
              <a:ext uri="{FF2B5EF4-FFF2-40B4-BE49-F238E27FC236}">
                <a16:creationId xmlns:a16="http://schemas.microsoft.com/office/drawing/2014/main" id="{C17142A8-EF45-FED4-1694-EE0B57C32F4C}"/>
              </a:ext>
            </a:extLst>
          </p:cNvPr>
          <p:cNvPicPr>
            <a:picLocks noChangeAspect="1"/>
          </p:cNvPicPr>
          <p:nvPr/>
        </p:nvPicPr>
        <p:blipFill>
          <a:blip r:embed="rId2"/>
          <a:stretch>
            <a:fillRect/>
          </a:stretch>
        </p:blipFill>
        <p:spPr>
          <a:xfrm>
            <a:off x="5376298" y="1337904"/>
            <a:ext cx="6624920" cy="3240000"/>
          </a:xfrm>
          <a:prstGeom prst="rect">
            <a:avLst/>
          </a:prstGeom>
        </p:spPr>
      </p:pic>
      <p:sp>
        <p:nvSpPr>
          <p:cNvPr id="5" name="Rettangolo 4">
            <a:extLst>
              <a:ext uri="{FF2B5EF4-FFF2-40B4-BE49-F238E27FC236}">
                <a16:creationId xmlns:a16="http://schemas.microsoft.com/office/drawing/2014/main" id="{E9AFEC44-DF4A-3598-1306-BC594A49CEC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Rinnova Certificato 15/16</a:t>
            </a:r>
            <a:endParaRPr lang="en-GB" sz="2400" b="1" dirty="0">
              <a:solidFill>
                <a:srgbClr val="003D6A"/>
              </a:solidFill>
            </a:endParaRPr>
          </a:p>
        </p:txBody>
      </p:sp>
      <p:sp>
        <p:nvSpPr>
          <p:cNvPr id="7" name="Freccia destra con strisce 6">
            <a:extLst>
              <a:ext uri="{FF2B5EF4-FFF2-40B4-BE49-F238E27FC236}">
                <a16:creationId xmlns:a16="http://schemas.microsoft.com/office/drawing/2014/main" id="{C6E3D13D-2A48-49E5-DD29-E8924563CE3C}"/>
              </a:ext>
            </a:extLst>
          </p:cNvPr>
          <p:cNvSpPr/>
          <p:nvPr/>
        </p:nvSpPr>
        <p:spPr>
          <a:xfrm>
            <a:off x="914400" y="2841169"/>
            <a:ext cx="295274" cy="25612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destra con strisce 7">
            <a:extLst>
              <a:ext uri="{FF2B5EF4-FFF2-40B4-BE49-F238E27FC236}">
                <a16:creationId xmlns:a16="http://schemas.microsoft.com/office/drawing/2014/main" id="{D044D044-FF29-452C-2107-E4DE1EEAAB26}"/>
              </a:ext>
            </a:extLst>
          </p:cNvPr>
          <p:cNvSpPr/>
          <p:nvPr/>
        </p:nvSpPr>
        <p:spPr>
          <a:xfrm>
            <a:off x="10619158" y="4044451"/>
            <a:ext cx="295274" cy="25612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A44C8804-CB0E-8D32-8D43-F7F9E5F48DA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297487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Certificato 16/16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4331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sono disponibili oltre le operazioni appena elencate altre due opzioni: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2.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permette di effettuare il download del certificato di diagnosi. Si precisa che se il certificato è stato già stampato, questo sarà considerato un duplicato e sarà riportata sulla stampa la dicitura “Duplicato”.</a:t>
            </a:r>
          </a:p>
        </p:txBody>
      </p:sp>
      <p:pic>
        <p:nvPicPr>
          <p:cNvPr id="2" name="Immagine 1">
            <a:extLst>
              <a:ext uri="{FF2B5EF4-FFF2-40B4-BE49-F238E27FC236}">
                <a16:creationId xmlns:a16="http://schemas.microsoft.com/office/drawing/2014/main" id="{C97FC819-1D54-A38C-FC84-8F3C37F36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608" y="1433154"/>
            <a:ext cx="6568955" cy="3240000"/>
          </a:xfrm>
          <a:prstGeom prst="rect">
            <a:avLst/>
          </a:prstGeom>
        </p:spPr>
      </p:pic>
      <p:grpSp>
        <p:nvGrpSpPr>
          <p:cNvPr id="6" name="Gruppo 5">
            <a:extLst>
              <a:ext uri="{FF2B5EF4-FFF2-40B4-BE49-F238E27FC236}">
                <a16:creationId xmlns:a16="http://schemas.microsoft.com/office/drawing/2014/main" id="{AD5435BC-6C3F-E369-DE69-3A9F4EBE5C89}"/>
              </a:ext>
            </a:extLst>
          </p:cNvPr>
          <p:cNvGrpSpPr/>
          <p:nvPr/>
        </p:nvGrpSpPr>
        <p:grpSpPr>
          <a:xfrm>
            <a:off x="7202337" y="3143642"/>
            <a:ext cx="3941913" cy="2666608"/>
            <a:chOff x="7202337" y="3134117"/>
            <a:chExt cx="3941913" cy="2666608"/>
          </a:xfrm>
        </p:grpSpPr>
        <p:pic>
          <p:nvPicPr>
            <p:cNvPr id="8" name="Immagine 7">
              <a:extLst>
                <a:ext uri="{FF2B5EF4-FFF2-40B4-BE49-F238E27FC236}">
                  <a16:creationId xmlns:a16="http://schemas.microsoft.com/office/drawing/2014/main" id="{959A4FA0-06BC-9AF5-1CF0-40E4E5CF4A69}"/>
                </a:ext>
              </a:extLst>
            </p:cNvPr>
            <p:cNvPicPr>
              <a:picLocks noChangeAspect="1"/>
            </p:cNvPicPr>
            <p:nvPr/>
          </p:nvPicPr>
          <p:blipFill rotWithShape="1">
            <a:blip r:embed="rId3"/>
            <a:srcRect r="4114" b="5039"/>
            <a:stretch/>
          </p:blipFill>
          <p:spPr>
            <a:xfrm>
              <a:off x="7202337" y="3752850"/>
              <a:ext cx="3541863" cy="2047875"/>
            </a:xfrm>
            <a:prstGeom prst="rect">
              <a:avLst/>
            </a:prstGeom>
            <a:ln>
              <a:solidFill>
                <a:schemeClr val="tx1"/>
              </a:solidFill>
            </a:ln>
          </p:spPr>
        </p:pic>
        <p:cxnSp>
          <p:nvCxnSpPr>
            <p:cNvPr id="10" name="Connettore diritto 9">
              <a:extLst>
                <a:ext uri="{FF2B5EF4-FFF2-40B4-BE49-F238E27FC236}">
                  <a16:creationId xmlns:a16="http://schemas.microsoft.com/office/drawing/2014/main" id="{36A665C8-4A68-2287-0152-CF945D6574AE}"/>
                </a:ext>
              </a:extLst>
            </p:cNvPr>
            <p:cNvCxnSpPr>
              <a:cxnSpLocks/>
            </p:cNvCxnSpPr>
            <p:nvPr/>
          </p:nvCxnSpPr>
          <p:spPr>
            <a:xfrm flipH="1">
              <a:off x="9696450" y="3134117"/>
              <a:ext cx="1447800" cy="609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e 10">
            <a:extLst>
              <a:ext uri="{FF2B5EF4-FFF2-40B4-BE49-F238E27FC236}">
                <a16:creationId xmlns:a16="http://schemas.microsoft.com/office/drawing/2014/main" id="{91867D75-2AA9-57DD-EA60-26E21511AA10}"/>
              </a:ext>
            </a:extLst>
          </p:cNvPr>
          <p:cNvSpPr/>
          <p:nvPr/>
        </p:nvSpPr>
        <p:spPr>
          <a:xfrm>
            <a:off x="1032192" y="220166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12" name="Ovale 11">
            <a:extLst>
              <a:ext uri="{FF2B5EF4-FFF2-40B4-BE49-F238E27FC236}">
                <a16:creationId xmlns:a16="http://schemas.microsoft.com/office/drawing/2014/main" id="{9F7D09DD-2B85-023E-7758-A392F21FCFD0}"/>
              </a:ext>
            </a:extLst>
          </p:cNvPr>
          <p:cNvSpPr/>
          <p:nvPr/>
        </p:nvSpPr>
        <p:spPr>
          <a:xfrm>
            <a:off x="10201275" y="537722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4" name="CasellaDiTesto 3">
            <a:extLst>
              <a:ext uri="{FF2B5EF4-FFF2-40B4-BE49-F238E27FC236}">
                <a16:creationId xmlns:a16="http://schemas.microsoft.com/office/drawing/2014/main" id="{648A9803-84DB-A013-C4AC-DBF353EA8F5B}"/>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009427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C368912-BCE1-5DDD-6A4A-75FBF46C3B42}"/>
              </a:ext>
            </a:extLst>
          </p:cNvPr>
          <p:cNvSpPr txBox="1"/>
          <p:nvPr/>
        </p:nvSpPr>
        <p:spPr>
          <a:xfrm>
            <a:off x="348790" y="256051"/>
            <a:ext cx="9431079" cy="461665"/>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400" b="1" dirty="0">
                <a:solidFill>
                  <a:schemeClr val="bg1"/>
                </a:solidFill>
                <a:latin typeface="+mn-lt"/>
              </a:rPr>
              <a:t>Profilo </a:t>
            </a:r>
            <a:r>
              <a:rPr lang="it-IT" sz="2400" b="1" dirty="0" err="1">
                <a:solidFill>
                  <a:schemeClr val="bg1"/>
                </a:solidFill>
                <a:latin typeface="+mn-lt"/>
              </a:rPr>
              <a:t>applcativo</a:t>
            </a:r>
            <a:r>
              <a:rPr lang="it-IT" sz="2400" b="1" dirty="0">
                <a:solidFill>
                  <a:schemeClr val="bg1"/>
                </a:solidFill>
                <a:latin typeface="+mn-lt"/>
              </a:rPr>
              <a:t> – Medico Certificatore Unità Operativa HUB 12/</a:t>
            </a:r>
          </a:p>
        </p:txBody>
      </p:sp>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1/17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medico un metodo per emettere un certificato di diagnosi per un assistito presente nell’Anagrafica Regionale affetto da malattia rara o per un assistito extraregione presente sul Sistema TS.</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Al fine di emettere un certificato, l’utente dovrà effettuare la ricerca dell’assistito mediante l’inserimento del parametro di input, quale</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Una volta effettuata la ricerca, comparirà l’assistito nel box sottostante sotto i campi Asl di Iscrizione, Distretto di Iscrizione, Cognome, Nome, con i valori corrispondenti all’assistito cercato.</a:t>
            </a:r>
          </a:p>
        </p:txBody>
      </p:sp>
      <p:pic>
        <p:nvPicPr>
          <p:cNvPr id="5" name="Immagine 4">
            <a:extLst>
              <a:ext uri="{FF2B5EF4-FFF2-40B4-BE49-F238E27FC236}">
                <a16:creationId xmlns:a16="http://schemas.microsoft.com/office/drawing/2014/main" id="{E6616C15-5A42-D355-7336-E8F13879D17C}"/>
              </a:ext>
            </a:extLst>
          </p:cNvPr>
          <p:cNvPicPr>
            <a:picLocks noChangeAspect="1"/>
          </p:cNvPicPr>
          <p:nvPr/>
        </p:nvPicPr>
        <p:blipFill>
          <a:blip r:embed="rId2"/>
          <a:stretch>
            <a:fillRect/>
          </a:stretch>
        </p:blipFill>
        <p:spPr>
          <a:xfrm>
            <a:off x="5366870" y="1366479"/>
            <a:ext cx="6639061" cy="3240000"/>
          </a:xfrm>
          <a:prstGeom prst="rect">
            <a:avLst/>
          </a:prstGeom>
        </p:spPr>
      </p:pic>
      <p:sp>
        <p:nvSpPr>
          <p:cNvPr id="4" name="CasellaDiTesto 3">
            <a:extLst>
              <a:ext uri="{FF2B5EF4-FFF2-40B4-BE49-F238E27FC236}">
                <a16:creationId xmlns:a16="http://schemas.microsoft.com/office/drawing/2014/main" id="{0BA36485-0D78-C9F8-BCC6-0D5FE3A7421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4052483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Dettagli Assistito 2/17 </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86011" y="1357870"/>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Dettagli Assistito</a:t>
            </a:r>
            <a:r>
              <a:rPr lang="it-IT" sz="1400" dirty="0">
                <a:solidFill>
                  <a:srgbClr val="000000"/>
                </a:solidFill>
                <a:ea typeface="Times New Roman" panose="02020603050405020304" pitchFamily="18" charset="0"/>
                <a:cs typeface="Calibri" panose="020F0502020204030204" pitchFamily="34" charset="0"/>
              </a:rPr>
              <a:t>: consente di visualizzare, in sola lettura, i dettagli dell’assistito recuperati attraverso i servizi esposti.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In particolare, i dettagli dell’assistito sono suddivisi in quattro sezioni: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Anagrafica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Residenza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Domicilio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Asl di Iscrizione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sp>
        <p:nvSpPr>
          <p:cNvPr id="13" name="Ovale 12">
            <a:extLst>
              <a:ext uri="{FF2B5EF4-FFF2-40B4-BE49-F238E27FC236}">
                <a16:creationId xmlns:a16="http://schemas.microsoft.com/office/drawing/2014/main" id="{396CE9F6-E243-F078-B754-B71E138E4258}"/>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6" name="Immagine 5">
            <a:extLst>
              <a:ext uri="{FF2B5EF4-FFF2-40B4-BE49-F238E27FC236}">
                <a16:creationId xmlns:a16="http://schemas.microsoft.com/office/drawing/2014/main" id="{1E1E9613-B671-755B-8700-103EA187B080}"/>
              </a:ext>
            </a:extLst>
          </p:cNvPr>
          <p:cNvPicPr>
            <a:picLocks noChangeAspect="1"/>
          </p:cNvPicPr>
          <p:nvPr/>
        </p:nvPicPr>
        <p:blipFill>
          <a:blip r:embed="rId2"/>
          <a:stretch>
            <a:fillRect/>
          </a:stretch>
        </p:blipFill>
        <p:spPr>
          <a:xfrm>
            <a:off x="5366756" y="1357870"/>
            <a:ext cx="6639232" cy="3240000"/>
          </a:xfrm>
          <a:prstGeom prst="rect">
            <a:avLst/>
          </a:prstGeom>
        </p:spPr>
      </p:pic>
      <p:pic>
        <p:nvPicPr>
          <p:cNvPr id="5" name="Immagine 4">
            <a:extLst>
              <a:ext uri="{FF2B5EF4-FFF2-40B4-BE49-F238E27FC236}">
                <a16:creationId xmlns:a16="http://schemas.microsoft.com/office/drawing/2014/main" id="{DE813599-29B6-76CB-5BFE-4E41A4204464}"/>
              </a:ext>
            </a:extLst>
          </p:cNvPr>
          <p:cNvPicPr>
            <a:picLocks noChangeAspect="1"/>
          </p:cNvPicPr>
          <p:nvPr/>
        </p:nvPicPr>
        <p:blipFill>
          <a:blip r:embed="rId3"/>
          <a:stretch>
            <a:fillRect/>
          </a:stretch>
        </p:blipFill>
        <p:spPr>
          <a:xfrm>
            <a:off x="7053265" y="5015835"/>
            <a:ext cx="3086052" cy="1359249"/>
          </a:xfrm>
          <a:prstGeom prst="rect">
            <a:avLst/>
          </a:prstGeom>
          <a:ln>
            <a:solidFill>
              <a:schemeClr val="tx1"/>
            </a:solidFill>
          </a:ln>
        </p:spPr>
      </p:pic>
      <p:cxnSp>
        <p:nvCxnSpPr>
          <p:cNvPr id="10" name="Connettore diritto 9">
            <a:extLst>
              <a:ext uri="{FF2B5EF4-FFF2-40B4-BE49-F238E27FC236}">
                <a16:creationId xmlns:a16="http://schemas.microsoft.com/office/drawing/2014/main" id="{D6648F50-D108-5B1C-F2A8-B68E36F5978D}"/>
              </a:ext>
            </a:extLst>
          </p:cNvPr>
          <p:cNvCxnSpPr>
            <a:cxnSpLocks/>
          </p:cNvCxnSpPr>
          <p:nvPr/>
        </p:nvCxnSpPr>
        <p:spPr>
          <a:xfrm flipH="1">
            <a:off x="9096329" y="3686175"/>
            <a:ext cx="895350" cy="1324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D262996B-9429-355B-3A44-86696F2CEAE7}"/>
              </a:ext>
            </a:extLst>
          </p:cNvPr>
          <p:cNvSpPr/>
          <p:nvPr/>
        </p:nvSpPr>
        <p:spPr>
          <a:xfrm>
            <a:off x="9991679" y="520871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2" name="CasellaDiTesto 1">
            <a:extLst>
              <a:ext uri="{FF2B5EF4-FFF2-40B4-BE49-F238E27FC236}">
                <a16:creationId xmlns:a16="http://schemas.microsoft.com/office/drawing/2014/main" id="{6441E5B4-8689-41DD-9173-1FD3E7905B5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81027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3/17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86011" y="13379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br>
              <a:rPr lang="it-IT" sz="1400" b="1" dirty="0">
                <a:solidFill>
                  <a:srgbClr val="000000"/>
                </a:solidFill>
                <a:ea typeface="Times New Roman" panose="02020603050405020304" pitchFamily="18" charset="0"/>
                <a:cs typeface="Calibri" panose="020F0502020204030204" pitchFamily="34" charset="0"/>
              </a:rPr>
            </a:br>
            <a:r>
              <a:rPr lang="it-IT" sz="1400" b="1" dirty="0">
                <a:solidFill>
                  <a:srgbClr val="000000"/>
                </a:solidFill>
                <a:ea typeface="Times New Roman" panose="02020603050405020304" pitchFamily="18" charset="0"/>
                <a:cs typeface="Calibri" panose="020F0502020204030204" pitchFamily="34" charset="0"/>
              </a:rPr>
              <a:t>2. Prendi in Carico/Inserisci Certificato</a:t>
            </a:r>
            <a:r>
              <a:rPr lang="it-IT" sz="1400" dirty="0">
                <a:solidFill>
                  <a:srgbClr val="000000"/>
                </a:solidFill>
                <a:ea typeface="Times New Roman" panose="02020603050405020304" pitchFamily="18" charset="0"/>
                <a:cs typeface="Calibri" panose="020F0502020204030204" pitchFamily="34" charset="0"/>
              </a:rPr>
              <a:t>: consente di intraprendere il processo di inserimento di un nuovo certificato. Per poter procedere con l’emissione, l’utente dovrà necessariamente visualizzare, in sola lettura, le informazioni presenti nell’interfaccia di “Dettagli Assistito” relative all’anagrafica del paziente di interesse come precedentemente illustrato e un’ulteriore sezione “Contatti Assistito”.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 caso in cui i contatti non dovessero essere presenti, non aggiornati o errati, il sistema permette l’inserimento dei nuovi mediante le box di inserimento. Tali contatti andranno ad aggiornare il Sistema di Gestione delle Malattie Rare ma non aggiorneranno l’Anagrafica centrale.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è spiegata la maschera relativa all’Aggiornamento dei Contatti.</a:t>
            </a:r>
          </a:p>
        </p:txBody>
      </p:sp>
      <p:sp>
        <p:nvSpPr>
          <p:cNvPr id="12" name="Ovale 11">
            <a:extLst>
              <a:ext uri="{FF2B5EF4-FFF2-40B4-BE49-F238E27FC236}">
                <a16:creationId xmlns:a16="http://schemas.microsoft.com/office/drawing/2014/main" id="{C6FE3DBF-72FB-6120-4E2E-D1E94CFAAE07}"/>
              </a:ext>
            </a:extLst>
          </p:cNvPr>
          <p:cNvSpPr/>
          <p:nvPr/>
        </p:nvSpPr>
        <p:spPr>
          <a:xfrm>
            <a:off x="280256" y="1446796"/>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2" name="Immagine 1">
            <a:extLst>
              <a:ext uri="{FF2B5EF4-FFF2-40B4-BE49-F238E27FC236}">
                <a16:creationId xmlns:a16="http://schemas.microsoft.com/office/drawing/2014/main" id="{AE53C809-AACB-9F8F-085E-BFDE86DCFC59}"/>
              </a:ext>
            </a:extLst>
          </p:cNvPr>
          <p:cNvPicPr>
            <a:picLocks noChangeAspect="1"/>
          </p:cNvPicPr>
          <p:nvPr/>
        </p:nvPicPr>
        <p:blipFill>
          <a:blip r:embed="rId2"/>
          <a:stretch>
            <a:fillRect/>
          </a:stretch>
        </p:blipFill>
        <p:spPr>
          <a:xfrm>
            <a:off x="5366756" y="1357870"/>
            <a:ext cx="6639232" cy="3240000"/>
          </a:xfrm>
          <a:prstGeom prst="rect">
            <a:avLst/>
          </a:prstGeom>
        </p:spPr>
      </p:pic>
      <p:pic>
        <p:nvPicPr>
          <p:cNvPr id="5" name="Immagine 4">
            <a:extLst>
              <a:ext uri="{FF2B5EF4-FFF2-40B4-BE49-F238E27FC236}">
                <a16:creationId xmlns:a16="http://schemas.microsoft.com/office/drawing/2014/main" id="{8D3DF5B8-2E9C-8E8B-FB4C-586825878C90}"/>
              </a:ext>
            </a:extLst>
          </p:cNvPr>
          <p:cNvPicPr>
            <a:picLocks noChangeAspect="1"/>
          </p:cNvPicPr>
          <p:nvPr/>
        </p:nvPicPr>
        <p:blipFill>
          <a:blip r:embed="rId3"/>
          <a:stretch>
            <a:fillRect/>
          </a:stretch>
        </p:blipFill>
        <p:spPr>
          <a:xfrm>
            <a:off x="7053265" y="5015835"/>
            <a:ext cx="3086052" cy="1359249"/>
          </a:xfrm>
          <a:prstGeom prst="rect">
            <a:avLst/>
          </a:prstGeom>
          <a:ln>
            <a:solidFill>
              <a:schemeClr val="tx1"/>
            </a:solidFill>
          </a:ln>
        </p:spPr>
      </p:pic>
      <p:cxnSp>
        <p:nvCxnSpPr>
          <p:cNvPr id="10" name="Connettore diritto 9">
            <a:extLst>
              <a:ext uri="{FF2B5EF4-FFF2-40B4-BE49-F238E27FC236}">
                <a16:creationId xmlns:a16="http://schemas.microsoft.com/office/drawing/2014/main" id="{ABDD806C-914B-736C-7012-77C3F6CCFDF9}"/>
              </a:ext>
            </a:extLst>
          </p:cNvPr>
          <p:cNvCxnSpPr>
            <a:cxnSpLocks/>
          </p:cNvCxnSpPr>
          <p:nvPr/>
        </p:nvCxnSpPr>
        <p:spPr>
          <a:xfrm flipH="1">
            <a:off x="9096329" y="3791108"/>
            <a:ext cx="895350" cy="12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e 12">
            <a:extLst>
              <a:ext uri="{FF2B5EF4-FFF2-40B4-BE49-F238E27FC236}">
                <a16:creationId xmlns:a16="http://schemas.microsoft.com/office/drawing/2014/main" id="{D096649E-CCD8-1BAC-A916-DEDDD2DA7436}"/>
              </a:ext>
            </a:extLst>
          </p:cNvPr>
          <p:cNvSpPr/>
          <p:nvPr/>
        </p:nvSpPr>
        <p:spPr>
          <a:xfrm>
            <a:off x="9991679" y="5549750"/>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4" name="CasellaDiTesto 3">
            <a:extLst>
              <a:ext uri="{FF2B5EF4-FFF2-40B4-BE49-F238E27FC236}">
                <a16:creationId xmlns:a16="http://schemas.microsoft.com/office/drawing/2014/main" id="{5751945F-6F5A-936D-7FC4-72A237BA193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627565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 Aggiornamento Contatti 4/17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76581" y="13379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Prendi in Carico/Inserisci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I contatti se presenti sono ricavati dall’Anagrafica degli Assistiti di Sinfonia o, se inseriti successivamente dal ruolo di Amministratore di sistema, sono ricavati dallo stesso sistema di Gestione delle Malattie Rare. Nel caso in cui i contatti non dovessero essere presenti, non aggiornati, errati, il sistema permette l’inserimento dei nuovi mediante le box di inserimento, quali:</a:t>
            </a:r>
          </a:p>
          <a:p>
            <a:pPr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Telefonico</a:t>
            </a:r>
            <a:r>
              <a:rPr lang="it-IT" sz="1400" dirty="0">
                <a:solidFill>
                  <a:srgbClr val="000000"/>
                </a:solidFill>
                <a:cs typeface="Calibri" panose="020F0502020204030204" pitchFamily="34" charset="0"/>
              </a:rPr>
              <a:t>: inserire il recapito telefonico dell’assistito</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Caregiver</a:t>
            </a:r>
            <a:r>
              <a:rPr lang="it-IT" sz="1400" dirty="0">
                <a:ea typeface="Times New Roman" panose="02020603050405020304" pitchFamily="18" charset="0"/>
                <a:cs typeface="Calibri" panose="020F0502020204030204" pitchFamily="34" charset="0"/>
              </a:rPr>
              <a:t>: consente di inserire un secondo recapito telefonico, ad esempio quello di un caregiver.</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Email</a:t>
            </a:r>
            <a:r>
              <a:rPr lang="it-IT" sz="1400" dirty="0">
                <a:ea typeface="Times New Roman" panose="02020603050405020304" pitchFamily="18" charset="0"/>
                <a:cs typeface="Calibri" panose="020F0502020204030204" pitchFamily="34" charset="0"/>
              </a:rPr>
              <a:t>: consente di inserire l'indirizzo email dell'assistito. L'email verrà utilizzata per inviare l'informativa relativa al trattamento dei dati personali.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5" name="Immagine 4">
            <a:extLst>
              <a:ext uri="{FF2B5EF4-FFF2-40B4-BE49-F238E27FC236}">
                <a16:creationId xmlns:a16="http://schemas.microsoft.com/office/drawing/2014/main" id="{0C556AD2-6895-53CC-68D6-6693DE499982}"/>
              </a:ext>
            </a:extLst>
          </p:cNvPr>
          <p:cNvPicPr>
            <a:picLocks noChangeAspect="1"/>
          </p:cNvPicPr>
          <p:nvPr/>
        </p:nvPicPr>
        <p:blipFill>
          <a:blip r:embed="rId2"/>
          <a:stretch>
            <a:fillRect/>
          </a:stretch>
        </p:blipFill>
        <p:spPr>
          <a:xfrm>
            <a:off x="5347896" y="1337904"/>
            <a:ext cx="6667524" cy="3240000"/>
          </a:xfrm>
          <a:prstGeom prst="rect">
            <a:avLst/>
          </a:prstGeom>
        </p:spPr>
      </p:pic>
      <p:sp>
        <p:nvSpPr>
          <p:cNvPr id="2" name="CasellaDiTesto 1">
            <a:extLst>
              <a:ext uri="{FF2B5EF4-FFF2-40B4-BE49-F238E27FC236}">
                <a16:creationId xmlns:a16="http://schemas.microsoft.com/office/drawing/2014/main" id="{7131DAAA-A872-98B6-034F-2782C9FB583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3089788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 Aggiornamento Contatti 5/17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69889" y="13379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Prendi in Carico/Inserisci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Qualora i contatti non siano comunicati dal paziente, oppure il paziente si rifiuti di fornire tali informazioni, o ancora il medico non li compili, per procedere all’inserimento di un nuovo certificato sarà necessario: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contatto email, selezionare la casella di controllo accanto alla dicitura: "Il paziente non acconsente alla fornitura dei suoi contatti email per consentire l'invio di comunicazioni via email".</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recapito telefonico, selezionare la casella di controllo accanto alla dicitura: "Il paziente non acconsente alla fornitura dei suoi contatti telefonici".</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6" name="Immagine 5">
            <a:extLst>
              <a:ext uri="{FF2B5EF4-FFF2-40B4-BE49-F238E27FC236}">
                <a16:creationId xmlns:a16="http://schemas.microsoft.com/office/drawing/2014/main" id="{E289FF53-209D-6AA6-7DED-D56EFBAEF6D5}"/>
              </a:ext>
            </a:extLst>
          </p:cNvPr>
          <p:cNvPicPr>
            <a:picLocks noChangeAspect="1"/>
          </p:cNvPicPr>
          <p:nvPr/>
        </p:nvPicPr>
        <p:blipFill>
          <a:blip r:embed="rId3"/>
          <a:stretch>
            <a:fillRect/>
          </a:stretch>
        </p:blipFill>
        <p:spPr>
          <a:xfrm>
            <a:off x="5356224" y="4729716"/>
            <a:ext cx="6767487" cy="1597879"/>
          </a:xfrm>
          <a:prstGeom prst="rect">
            <a:avLst/>
          </a:prstGeom>
          <a:ln>
            <a:solidFill>
              <a:schemeClr val="tx1"/>
            </a:solidFill>
          </a:ln>
        </p:spPr>
      </p:pic>
      <p:pic>
        <p:nvPicPr>
          <p:cNvPr id="10" name="Immagine 9">
            <a:extLst>
              <a:ext uri="{FF2B5EF4-FFF2-40B4-BE49-F238E27FC236}">
                <a16:creationId xmlns:a16="http://schemas.microsoft.com/office/drawing/2014/main" id="{891D720D-9AA4-D172-5375-F12BE96BF192}"/>
              </a:ext>
            </a:extLst>
          </p:cNvPr>
          <p:cNvPicPr>
            <a:picLocks noChangeAspect="1"/>
          </p:cNvPicPr>
          <p:nvPr/>
        </p:nvPicPr>
        <p:blipFill>
          <a:blip r:embed="rId4"/>
          <a:stretch>
            <a:fillRect/>
          </a:stretch>
        </p:blipFill>
        <p:spPr>
          <a:xfrm>
            <a:off x="5293872" y="1337904"/>
            <a:ext cx="6840000" cy="3323813"/>
          </a:xfrm>
          <a:prstGeom prst="rect">
            <a:avLst/>
          </a:prstGeom>
          <a:ln>
            <a:solidFill>
              <a:schemeClr val="tx1"/>
            </a:solidFill>
          </a:ln>
        </p:spPr>
      </p:pic>
      <p:sp>
        <p:nvSpPr>
          <p:cNvPr id="16" name="Triangolo isoscele 15">
            <a:extLst>
              <a:ext uri="{FF2B5EF4-FFF2-40B4-BE49-F238E27FC236}">
                <a16:creationId xmlns:a16="http://schemas.microsoft.com/office/drawing/2014/main" id="{9DC94B75-B7B8-479B-3FE7-B038D216A5FB}"/>
              </a:ext>
            </a:extLst>
          </p:cNvPr>
          <p:cNvSpPr/>
          <p:nvPr/>
        </p:nvSpPr>
        <p:spPr>
          <a:xfrm>
            <a:off x="5594302" y="5010150"/>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17" name="Triangolo isoscele 16">
            <a:extLst>
              <a:ext uri="{FF2B5EF4-FFF2-40B4-BE49-F238E27FC236}">
                <a16:creationId xmlns:a16="http://schemas.microsoft.com/office/drawing/2014/main" id="{3B293DFE-7C48-46B4-3934-31701998BE8D}"/>
              </a:ext>
            </a:extLst>
          </p:cNvPr>
          <p:cNvSpPr/>
          <p:nvPr/>
        </p:nvSpPr>
        <p:spPr>
          <a:xfrm>
            <a:off x="6777307" y="3403600"/>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2" name="CasellaDiTesto 1">
            <a:extLst>
              <a:ext uri="{FF2B5EF4-FFF2-40B4-BE49-F238E27FC236}">
                <a16:creationId xmlns:a16="http://schemas.microsoft.com/office/drawing/2014/main" id="{5D067E62-0C4F-78AD-271C-418595040F9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142032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 Aggiornamento Contatti 6/17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58291" y="133790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Prendi in Carico/Inserisci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È importante sottolineare che l’email dell’assistito è necessaria per inviare l’Informativa sul Trattamento dei Dati all’assistito stesso e per informarlo dell’avvenuta emissione del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Pertanto, se il campo email non viene compilato, sarà obbligatorio scaricare, attraverso opportuno pulsante, il PDF relativo all’Informativa sul Trattamento dei Dati Personali, che consentirà di consegnare in formato cartaceo l’Informativa all’assistito.</a:t>
            </a:r>
          </a:p>
        </p:txBody>
      </p:sp>
      <p:pic>
        <p:nvPicPr>
          <p:cNvPr id="4" name="Immagine 3">
            <a:extLst>
              <a:ext uri="{FF2B5EF4-FFF2-40B4-BE49-F238E27FC236}">
                <a16:creationId xmlns:a16="http://schemas.microsoft.com/office/drawing/2014/main" id="{20BB124B-CD93-C3DF-CE3A-A3D1F024B99A}"/>
              </a:ext>
            </a:extLst>
          </p:cNvPr>
          <p:cNvPicPr>
            <a:picLocks noChangeAspect="1"/>
          </p:cNvPicPr>
          <p:nvPr/>
        </p:nvPicPr>
        <p:blipFill>
          <a:blip r:embed="rId2"/>
          <a:stretch>
            <a:fillRect/>
          </a:stretch>
        </p:blipFill>
        <p:spPr>
          <a:xfrm>
            <a:off x="2742959" y="4423853"/>
            <a:ext cx="5563082" cy="1409822"/>
          </a:xfrm>
          <a:prstGeom prst="rect">
            <a:avLst/>
          </a:prstGeom>
          <a:ln>
            <a:solidFill>
              <a:schemeClr val="tx1"/>
            </a:solidFill>
          </a:ln>
        </p:spPr>
      </p:pic>
      <p:pic>
        <p:nvPicPr>
          <p:cNvPr id="6" name="Immagine 5">
            <a:extLst>
              <a:ext uri="{FF2B5EF4-FFF2-40B4-BE49-F238E27FC236}">
                <a16:creationId xmlns:a16="http://schemas.microsoft.com/office/drawing/2014/main" id="{B456C6B8-1AFA-6846-1B9F-A990D8DA5538}"/>
              </a:ext>
            </a:extLst>
          </p:cNvPr>
          <p:cNvPicPr>
            <a:picLocks noChangeAspect="1"/>
          </p:cNvPicPr>
          <p:nvPr/>
        </p:nvPicPr>
        <p:blipFill>
          <a:blip r:embed="rId3"/>
          <a:stretch>
            <a:fillRect/>
          </a:stretch>
        </p:blipFill>
        <p:spPr>
          <a:xfrm>
            <a:off x="8486775" y="1570054"/>
            <a:ext cx="3253480" cy="2371869"/>
          </a:xfrm>
          <a:prstGeom prst="rect">
            <a:avLst/>
          </a:prstGeom>
        </p:spPr>
      </p:pic>
      <p:cxnSp>
        <p:nvCxnSpPr>
          <p:cNvPr id="10" name="Connettore diritto 9">
            <a:extLst>
              <a:ext uri="{FF2B5EF4-FFF2-40B4-BE49-F238E27FC236}">
                <a16:creationId xmlns:a16="http://schemas.microsoft.com/office/drawing/2014/main" id="{F0F84349-9531-C51B-8E6A-BE362E8FE331}"/>
              </a:ext>
            </a:extLst>
          </p:cNvPr>
          <p:cNvCxnSpPr>
            <a:cxnSpLocks/>
          </p:cNvCxnSpPr>
          <p:nvPr/>
        </p:nvCxnSpPr>
        <p:spPr>
          <a:xfrm flipH="1">
            <a:off x="5972175" y="2736939"/>
            <a:ext cx="2514600" cy="1667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F68E7A4E-3A1A-D8BA-EFE5-F46978DF425C}"/>
              </a:ext>
            </a:extLst>
          </p:cNvPr>
          <p:cNvPicPr>
            <a:picLocks noChangeAspect="1"/>
          </p:cNvPicPr>
          <p:nvPr/>
        </p:nvPicPr>
        <p:blipFill>
          <a:blip r:embed="rId4"/>
          <a:stretch>
            <a:fillRect/>
          </a:stretch>
        </p:blipFill>
        <p:spPr>
          <a:xfrm>
            <a:off x="5518529" y="3048001"/>
            <a:ext cx="3820028" cy="381000"/>
          </a:xfrm>
          <a:prstGeom prst="rect">
            <a:avLst/>
          </a:prstGeom>
        </p:spPr>
      </p:pic>
      <p:sp>
        <p:nvSpPr>
          <p:cNvPr id="2" name="Triangolo isoscele 1">
            <a:extLst>
              <a:ext uri="{FF2B5EF4-FFF2-40B4-BE49-F238E27FC236}">
                <a16:creationId xmlns:a16="http://schemas.microsoft.com/office/drawing/2014/main" id="{5285981A-E88B-7008-AE31-3AFF559DB152}"/>
              </a:ext>
            </a:extLst>
          </p:cNvPr>
          <p:cNvSpPr/>
          <p:nvPr/>
        </p:nvSpPr>
        <p:spPr>
          <a:xfrm>
            <a:off x="5791199" y="283581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5" name="CasellaDiTesto 4">
            <a:extLst>
              <a:ext uri="{FF2B5EF4-FFF2-40B4-BE49-F238E27FC236}">
                <a16:creationId xmlns:a16="http://schemas.microsoft.com/office/drawing/2014/main" id="{3B96AD57-223C-BAB2-C65A-DFEB7E1974AB}"/>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060018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6581" y="1357870"/>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ea typeface="Times New Roman" panose="02020603050405020304" pitchFamily="18" charset="0"/>
                <a:cs typeface="Calibri" panose="020F0502020204030204" pitchFamily="34" charset="0"/>
              </a:rPr>
              <a:t>Una volta visualizzato il Dettaglio dell'Assistito e aggiornati/inseriti i contatti, spuntate le caselle di controllo e, nel caso occorra, scaricato il PDF dell'Informativa sul Trattamento dei Dati Personali, si potrà procedere all'emissione mediante il bottone </a:t>
            </a:r>
            <a:r>
              <a:rPr lang="it-IT" sz="1400" b="1" dirty="0">
                <a:solidFill>
                  <a:srgbClr val="012B51"/>
                </a:solidFill>
                <a:ea typeface="Times New Roman" panose="02020603050405020304" pitchFamily="18" charset="0"/>
                <a:cs typeface="Calibri" panose="020F0502020204030204" pitchFamily="34" charset="0"/>
              </a:rPr>
              <a:t>'Procedi</a:t>
            </a:r>
            <a:r>
              <a:rPr lang="it-IT" sz="1400" dirty="0">
                <a:solidFill>
                  <a:sysClr val="windowText" lastClr="000000"/>
                </a:solidFill>
                <a:ea typeface="Times New Roman" panose="02020603050405020304" pitchFamily="18" charset="0"/>
                <a:cs typeface="Calibri" panose="020F0502020204030204" pitchFamily="34" charset="0"/>
              </a:rPr>
              <a:t>', annullare il processo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ysClr val="windowText" lastClr="000000"/>
                </a:solidFill>
                <a:ea typeface="Times New Roman" panose="02020603050405020304" pitchFamily="18" charset="0"/>
                <a:cs typeface="Calibri" panose="020F0502020204030204" pitchFamily="34" charset="0"/>
              </a:rPr>
              <a:t>' oppure tornare alla schermata precedente mediante il bottone </a:t>
            </a:r>
            <a:r>
              <a:rPr lang="it-IT" sz="1400" b="1" dirty="0">
                <a:solidFill>
                  <a:srgbClr val="012B51"/>
                </a:solidFill>
                <a:ea typeface="Times New Roman" panose="02020603050405020304" pitchFamily="18" charset="0"/>
                <a:cs typeface="Calibri" panose="020F0502020204030204" pitchFamily="34" charset="0"/>
              </a:rPr>
              <a:t>'Indietro</a:t>
            </a:r>
            <a:r>
              <a:rPr lang="it-IT" sz="1400" dirty="0">
                <a:solidFill>
                  <a:sysClr val="windowText" lastClr="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E4B75115-67A3-5D4D-686D-63A8284EB10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7/17</a:t>
            </a:r>
            <a:endParaRPr lang="en-GB" sz="2400" b="1" dirty="0">
              <a:solidFill>
                <a:srgbClr val="003D6A"/>
              </a:solidFill>
            </a:endParaRPr>
          </a:p>
        </p:txBody>
      </p:sp>
      <p:pic>
        <p:nvPicPr>
          <p:cNvPr id="5" name="Immagine 4">
            <a:extLst>
              <a:ext uri="{FF2B5EF4-FFF2-40B4-BE49-F238E27FC236}">
                <a16:creationId xmlns:a16="http://schemas.microsoft.com/office/drawing/2014/main" id="{527839EF-97F5-992E-5AC6-C40451FB13E7}"/>
              </a:ext>
            </a:extLst>
          </p:cNvPr>
          <p:cNvPicPr>
            <a:picLocks noChangeAspect="1"/>
          </p:cNvPicPr>
          <p:nvPr/>
        </p:nvPicPr>
        <p:blipFill>
          <a:blip r:embed="rId2"/>
          <a:stretch>
            <a:fillRect/>
          </a:stretch>
        </p:blipFill>
        <p:spPr>
          <a:xfrm>
            <a:off x="5347896" y="1357870"/>
            <a:ext cx="6667523" cy="3240000"/>
          </a:xfrm>
          <a:prstGeom prst="rect">
            <a:avLst/>
          </a:prstGeom>
          <a:ln>
            <a:solidFill>
              <a:schemeClr val="tx1"/>
            </a:solidFill>
          </a:ln>
        </p:spPr>
      </p:pic>
      <p:sp>
        <p:nvSpPr>
          <p:cNvPr id="2" name="CasellaDiTesto 1">
            <a:extLst>
              <a:ext uri="{FF2B5EF4-FFF2-40B4-BE49-F238E27FC236}">
                <a16:creationId xmlns:a16="http://schemas.microsoft.com/office/drawing/2014/main" id="{9B4CEC3B-3C27-4BEA-9DA9-85B8A4D2DDA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03580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Medico Certificatore Unità Operativa HUB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4966" y="13950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a:t>
            </a:r>
            <a:r>
              <a:rPr lang="it-IT" sz="1400" dirty="0">
                <a:solidFill>
                  <a:sysClr val="windowText" lastClr="000000"/>
                </a:solidFill>
                <a:cs typeface="Calibri" panose="020F0502020204030204" pitchFamily="34" charset="0"/>
              </a:rPr>
              <a:t>: il campo verrà valorizzato una volta utilizzata l’icona lente. Cliccando sull'icona, si aprirà una maschera che consente di ricercare la malattia inserendo almeno 5 caratteri. Dopo aver individuato la malattia desiderata, è possibile selezionarla, confermandola con il relativo pulsante.</a:t>
            </a:r>
          </a:p>
          <a:p>
            <a:pPr indent="-342900">
              <a:lnSpc>
                <a:spcPct val="150000"/>
              </a:lnSpc>
              <a:buFont typeface="Symbol" panose="05050102010706020507" pitchFamily="18" charset="2"/>
              <a:buChar char=""/>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Nella slide successiva il dettaglio della maschera.</a:t>
            </a:r>
          </a:p>
        </p:txBody>
      </p:sp>
      <p:sp>
        <p:nvSpPr>
          <p:cNvPr id="4" name="Rettangolo 3">
            <a:extLst>
              <a:ext uri="{FF2B5EF4-FFF2-40B4-BE49-F238E27FC236}">
                <a16:creationId xmlns:a16="http://schemas.microsoft.com/office/drawing/2014/main" id="{CC227AA2-07B5-135C-A123-37FD825341B6}"/>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8/17</a:t>
            </a:r>
            <a:endParaRPr lang="en-GB" sz="2400" b="1" dirty="0">
              <a:solidFill>
                <a:srgbClr val="003D6A"/>
              </a:solidFill>
            </a:endParaRPr>
          </a:p>
        </p:txBody>
      </p:sp>
      <p:pic>
        <p:nvPicPr>
          <p:cNvPr id="6" name="Immagine 5">
            <a:extLst>
              <a:ext uri="{FF2B5EF4-FFF2-40B4-BE49-F238E27FC236}">
                <a16:creationId xmlns:a16="http://schemas.microsoft.com/office/drawing/2014/main" id="{AED8D0C6-B30B-EBCA-EED7-9B37DEA37BA9}"/>
              </a:ext>
            </a:extLst>
          </p:cNvPr>
          <p:cNvPicPr>
            <a:picLocks noChangeAspect="1"/>
          </p:cNvPicPr>
          <p:nvPr/>
        </p:nvPicPr>
        <p:blipFill>
          <a:blip r:embed="rId3"/>
          <a:stretch>
            <a:fillRect/>
          </a:stretch>
        </p:blipFill>
        <p:spPr>
          <a:xfrm>
            <a:off x="6168524" y="1414104"/>
            <a:ext cx="5857731" cy="2880000"/>
          </a:xfrm>
          <a:prstGeom prst="rect">
            <a:avLst/>
          </a:prstGeom>
        </p:spPr>
      </p:pic>
      <p:pic>
        <p:nvPicPr>
          <p:cNvPr id="10" name="Immagine 9">
            <a:extLst>
              <a:ext uri="{FF2B5EF4-FFF2-40B4-BE49-F238E27FC236}">
                <a16:creationId xmlns:a16="http://schemas.microsoft.com/office/drawing/2014/main" id="{9B71C2D4-76C5-3A08-D9FE-642CC63D561A}"/>
              </a:ext>
            </a:extLst>
          </p:cNvPr>
          <p:cNvPicPr>
            <a:picLocks noChangeAspect="1"/>
          </p:cNvPicPr>
          <p:nvPr/>
        </p:nvPicPr>
        <p:blipFill>
          <a:blip r:embed="rId4"/>
          <a:stretch>
            <a:fillRect/>
          </a:stretch>
        </p:blipFill>
        <p:spPr>
          <a:xfrm>
            <a:off x="5485724" y="3462372"/>
            <a:ext cx="5857731" cy="2880000"/>
          </a:xfrm>
          <a:prstGeom prst="rect">
            <a:avLst/>
          </a:prstGeom>
        </p:spPr>
      </p:pic>
      <p:sp>
        <p:nvSpPr>
          <p:cNvPr id="2" name="CasellaDiTesto 1">
            <a:extLst>
              <a:ext uri="{FF2B5EF4-FFF2-40B4-BE49-F238E27FC236}">
                <a16:creationId xmlns:a16="http://schemas.microsoft.com/office/drawing/2014/main" id="{AB81795A-7066-DD59-A799-58BA3E7949D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393853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18566" y="141410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 maschera permetterà di visualizzare informazioni sulla malattia, come la </a:t>
            </a:r>
            <a:r>
              <a:rPr lang="it-IT" sz="1400" b="1" dirty="0">
                <a:solidFill>
                  <a:sysClr val="windowText" lastClr="000000"/>
                </a:solidFill>
                <a:cs typeface="Calibri" panose="020F0502020204030204" pitchFamily="34" charset="0"/>
              </a:rPr>
              <a:t>Descrizione</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ICD9</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ORPHA</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numero massimo di occorrenze di rinnovo</a:t>
            </a:r>
            <a:r>
              <a:rPr lang="it-IT" sz="1400" dirty="0">
                <a:solidFill>
                  <a:sysClr val="windowText" lastClr="000000"/>
                </a:solidFill>
                <a:cs typeface="Calibri" panose="020F0502020204030204" pitchFamily="34" charset="0"/>
              </a:rPr>
              <a:t>, la </a:t>
            </a:r>
            <a:r>
              <a:rPr lang="it-IT" sz="1400" b="1" dirty="0">
                <a:solidFill>
                  <a:sysClr val="windowText" lastClr="000000"/>
                </a:solidFill>
                <a:cs typeface="Calibri" panose="020F0502020204030204" pitchFamily="34" charset="0"/>
              </a:rPr>
              <a:t>durata del certificato in mesi </a:t>
            </a:r>
            <a:r>
              <a:rPr lang="it-IT" sz="1400" dirty="0">
                <a:solidFill>
                  <a:sysClr val="windowText" lastClr="000000"/>
                </a:solidFill>
                <a:cs typeface="Calibri" panose="020F0502020204030204" pitchFamily="34" charset="0"/>
              </a:rPr>
              <a:t>e la </a:t>
            </a:r>
            <a:r>
              <a:rPr lang="it-IT" sz="1400" b="1" dirty="0">
                <a:solidFill>
                  <a:sysClr val="windowText" lastClr="000000"/>
                </a:solidFill>
                <a:cs typeface="Calibri" panose="020F0502020204030204" pitchFamily="34" charset="0"/>
              </a:rPr>
              <a:t>rete di appartenenza</a:t>
            </a:r>
            <a:r>
              <a:rPr lang="it-IT" sz="1400" dirty="0">
                <a:solidFill>
                  <a:sysClr val="windowText" lastClr="000000"/>
                </a:solidFill>
                <a:cs typeface="Calibri" panose="020F0502020204030204" pitchFamily="34" charset="0"/>
              </a:rPr>
              <a:t>. </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Se la malattia è quella interessata, si utilizza il bottone </a:t>
            </a:r>
            <a:r>
              <a:rPr lang="it-IT" sz="1400" b="1" dirty="0">
                <a:solidFill>
                  <a:srgbClr val="012B51"/>
                </a:solidFill>
                <a:cs typeface="Calibri" panose="020F0502020204030204" pitchFamily="34" charset="0"/>
              </a:rPr>
              <a:t>'Conferma</a:t>
            </a:r>
            <a:r>
              <a:rPr lang="it-IT" sz="1400" dirty="0">
                <a:solidFill>
                  <a:sysClr val="windowText" lastClr="000000"/>
                </a:solidFill>
                <a:cs typeface="Calibri" panose="020F0502020204030204" pitchFamily="34" charset="0"/>
              </a:rPr>
              <a:t>’, in questo modo il campo 'Malattia' sarà valorizzato automaticamente.</a:t>
            </a:r>
          </a:p>
        </p:txBody>
      </p:sp>
      <p:sp>
        <p:nvSpPr>
          <p:cNvPr id="4" name="Rettangolo 3">
            <a:extLst>
              <a:ext uri="{FF2B5EF4-FFF2-40B4-BE49-F238E27FC236}">
                <a16:creationId xmlns:a16="http://schemas.microsoft.com/office/drawing/2014/main" id="{CC227AA2-07B5-135C-A123-37FD825341B6}"/>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9/17</a:t>
            </a:r>
            <a:endParaRPr lang="en-GB" sz="2400" b="1" dirty="0">
              <a:solidFill>
                <a:srgbClr val="003D6A"/>
              </a:solidFill>
            </a:endParaRPr>
          </a:p>
        </p:txBody>
      </p:sp>
      <p:pic>
        <p:nvPicPr>
          <p:cNvPr id="6" name="Immagine 5">
            <a:extLst>
              <a:ext uri="{FF2B5EF4-FFF2-40B4-BE49-F238E27FC236}">
                <a16:creationId xmlns:a16="http://schemas.microsoft.com/office/drawing/2014/main" id="{3DE71D17-B489-0F4A-6D1F-D3367D2BAEB6}"/>
              </a:ext>
            </a:extLst>
          </p:cNvPr>
          <p:cNvPicPr>
            <a:picLocks noChangeAspect="1"/>
          </p:cNvPicPr>
          <p:nvPr/>
        </p:nvPicPr>
        <p:blipFill rotWithShape="1">
          <a:blip r:embed="rId2"/>
          <a:srcRect r="31894" b="28699"/>
          <a:stretch/>
        </p:blipFill>
        <p:spPr>
          <a:xfrm>
            <a:off x="5631866" y="1414103"/>
            <a:ext cx="6241569" cy="3240000"/>
          </a:xfrm>
          <a:prstGeom prst="rect">
            <a:avLst/>
          </a:prstGeom>
          <a:ln>
            <a:solidFill>
              <a:schemeClr val="tx1"/>
            </a:solidFill>
          </a:ln>
        </p:spPr>
      </p:pic>
      <p:sp>
        <p:nvSpPr>
          <p:cNvPr id="2" name="CasellaDiTesto 1">
            <a:extLst>
              <a:ext uri="{FF2B5EF4-FFF2-40B4-BE49-F238E27FC236}">
                <a16:creationId xmlns:a16="http://schemas.microsoft.com/office/drawing/2014/main" id="{8E38AEFE-C0B8-2471-E31B-63765DF54BB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506233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8428" y="1356954"/>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dietetici:</a:t>
            </a:r>
            <a:r>
              <a:rPr lang="it-IT" sz="1400" b="1" dirty="0">
                <a:solidFill>
                  <a:srgbClr val="0070C0"/>
                </a:solidFill>
                <a:cs typeface="Calibri" panose="020F0502020204030204" pitchFamily="34" charset="0"/>
              </a:rPr>
              <a:t>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elemento di input per consentire all'utente di selezionare una sola opzione da un insieme di opzioni mutuamente esclusive.</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farmaco orfano: </a:t>
            </a:r>
            <a:r>
              <a:rPr lang="it-IT" sz="1400" dirty="0">
                <a:solidFill>
                  <a:sysClr val="windowText" lastClr="000000"/>
                </a:solidFill>
                <a:cs typeface="Calibri" panose="020F0502020204030204" pitchFamily="34" charset="0"/>
              </a:rPr>
              <a:t>analogamente al caso precedente, 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permettere all'utente di selezionare tra "SI" o "NO". Se l'utente seleziona "SI", una casella di testo viene abilitata per l'inserimento del nome del farmaco orfano.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Nome farmaco: </a:t>
            </a:r>
            <a:r>
              <a:rPr lang="it-IT" sz="1400" dirty="0">
                <a:solidFill>
                  <a:sysClr val="windowText" lastClr="000000"/>
                </a:solidFill>
                <a:cs typeface="Calibri" panose="020F0502020204030204" pitchFamily="34" charset="0"/>
              </a:rPr>
              <a:t>casella di testo abilitata per inserire il nome del farmaco specifico nel caso di usa farmaco orfano "SI".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dispositivi medici: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opzioni mutuamente esclusive.</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altri prodotti: </a:t>
            </a:r>
            <a:r>
              <a:rPr lang="it-IT" sz="1400" dirty="0">
                <a:solidFill>
                  <a:sysClr val="windowText" lastClr="000000"/>
                </a:solidFill>
                <a:ea typeface="Times New Roman" panose="02020603050405020304" pitchFamily="18" charset="0"/>
                <a:cs typeface="Calibri" panose="020F0502020204030204" pitchFamily="34" charset="0"/>
              </a:rPr>
              <a:t>si utilizza la casella di testo per consentire all'utente di inserire manualmente l'utilizzo di eventuali alte informazioni.</a:t>
            </a:r>
          </a:p>
        </p:txBody>
      </p:sp>
      <p:sp>
        <p:nvSpPr>
          <p:cNvPr id="4" name="Rettangolo 3">
            <a:extLst>
              <a:ext uri="{FF2B5EF4-FFF2-40B4-BE49-F238E27FC236}">
                <a16:creationId xmlns:a16="http://schemas.microsoft.com/office/drawing/2014/main" id="{C7E90EE9-B233-F82E-2FC2-35AACD6E8EC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10/17</a:t>
            </a:r>
            <a:endParaRPr lang="en-GB" sz="2400" b="1" dirty="0">
              <a:solidFill>
                <a:srgbClr val="003D6A"/>
              </a:solidFill>
            </a:endParaRPr>
          </a:p>
        </p:txBody>
      </p:sp>
      <p:pic>
        <p:nvPicPr>
          <p:cNvPr id="6" name="Immagine 5">
            <a:extLst>
              <a:ext uri="{FF2B5EF4-FFF2-40B4-BE49-F238E27FC236}">
                <a16:creationId xmlns:a16="http://schemas.microsoft.com/office/drawing/2014/main" id="{B7BF5B1F-F6FE-B1F1-2A0E-ADA5248780E8}"/>
              </a:ext>
            </a:extLst>
          </p:cNvPr>
          <p:cNvPicPr>
            <a:picLocks noChangeAspect="1"/>
          </p:cNvPicPr>
          <p:nvPr/>
        </p:nvPicPr>
        <p:blipFill>
          <a:blip r:embed="rId2"/>
          <a:stretch>
            <a:fillRect/>
          </a:stretch>
        </p:blipFill>
        <p:spPr>
          <a:xfrm>
            <a:off x="5371590" y="1356954"/>
            <a:ext cx="6631983" cy="3240000"/>
          </a:xfrm>
          <a:prstGeom prst="rect">
            <a:avLst/>
          </a:prstGeom>
        </p:spPr>
      </p:pic>
      <p:sp>
        <p:nvSpPr>
          <p:cNvPr id="2" name="CasellaDiTesto 1">
            <a:extLst>
              <a:ext uri="{FF2B5EF4-FFF2-40B4-BE49-F238E27FC236}">
                <a16:creationId xmlns:a16="http://schemas.microsoft.com/office/drawing/2014/main" id="{CC726C60-9615-F4EE-A79E-ED274B304F4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699095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8960" y="137600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	</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Codice Esenzione: </a:t>
            </a:r>
            <a:r>
              <a:rPr lang="it-IT" sz="1400" dirty="0">
                <a:solidFill>
                  <a:sysClr val="windowText" lastClr="000000"/>
                </a:solidFill>
                <a:cs typeface="Calibri" panose="020F0502020204030204" pitchFamily="34" charset="0"/>
              </a:rPr>
              <a:t>mediante la malattia precedentemente inserita dall’utente, il sistema compila automaticamente il codice esenzione relativo.</a:t>
            </a:r>
          </a:p>
          <a:p>
            <a:pPr>
              <a:lnSpc>
                <a:spcPct val="150000"/>
              </a:lnSpc>
            </a:pPr>
            <a:endParaRPr lang="it-IT" sz="1400" dirty="0">
              <a:solidFill>
                <a:sysClr val="windowText" lastClr="000000"/>
              </a:solidFill>
              <a:cs typeface="Calibri" panose="020F0502020204030204" pitchFamily="34" charset="0"/>
            </a:endParaRPr>
          </a:p>
          <a:p>
            <a:pPr marL="342900"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 di Riferimento: </a:t>
            </a:r>
            <a:r>
              <a:rPr lang="it-IT" sz="1400" dirty="0">
                <a:solidFill>
                  <a:sysClr val="windowText" lastClr="000000"/>
                </a:solidFill>
                <a:cs typeface="Calibri" panose="020F0502020204030204" pitchFamily="34" charset="0"/>
              </a:rPr>
              <a:t>mediante la malattia precedentemente inserita dall’utente, il sistema compila automaticamente la malattia di riferimento relativa</a:t>
            </a:r>
          </a:p>
        </p:txBody>
      </p:sp>
      <p:sp>
        <p:nvSpPr>
          <p:cNvPr id="4" name="Rettangolo 3">
            <a:extLst>
              <a:ext uri="{FF2B5EF4-FFF2-40B4-BE49-F238E27FC236}">
                <a16:creationId xmlns:a16="http://schemas.microsoft.com/office/drawing/2014/main" id="{CCA8361F-E52D-DA1F-EB62-3CF7A131B66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11/17</a:t>
            </a:r>
            <a:endParaRPr lang="en-GB" sz="2400" b="1" dirty="0">
              <a:solidFill>
                <a:srgbClr val="003D6A"/>
              </a:solidFill>
            </a:endParaRPr>
          </a:p>
        </p:txBody>
      </p:sp>
      <p:pic>
        <p:nvPicPr>
          <p:cNvPr id="6" name="Immagine 5">
            <a:extLst>
              <a:ext uri="{FF2B5EF4-FFF2-40B4-BE49-F238E27FC236}">
                <a16:creationId xmlns:a16="http://schemas.microsoft.com/office/drawing/2014/main" id="{DDFC2A66-F260-138B-20C8-787658BA2649}"/>
              </a:ext>
            </a:extLst>
          </p:cNvPr>
          <p:cNvPicPr>
            <a:picLocks noChangeAspect="1"/>
          </p:cNvPicPr>
          <p:nvPr/>
        </p:nvPicPr>
        <p:blipFill>
          <a:blip r:embed="rId2"/>
          <a:stretch>
            <a:fillRect/>
          </a:stretch>
        </p:blipFill>
        <p:spPr>
          <a:xfrm>
            <a:off x="5352654" y="1376004"/>
            <a:ext cx="6660385" cy="3240000"/>
          </a:xfrm>
          <a:prstGeom prst="rect">
            <a:avLst/>
          </a:prstGeom>
        </p:spPr>
      </p:pic>
      <p:sp>
        <p:nvSpPr>
          <p:cNvPr id="2" name="CasellaDiTesto 1">
            <a:extLst>
              <a:ext uri="{FF2B5EF4-FFF2-40B4-BE49-F238E27FC236}">
                <a16:creationId xmlns:a16="http://schemas.microsoft.com/office/drawing/2014/main" id="{DFE3FEB5-1D10-325A-9398-3DAAC77AC74D}"/>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543501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69411" y="14141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Primo Centro che ha effettuato la diagnosi: </a:t>
            </a:r>
            <a:r>
              <a:rPr lang="it-IT" sz="1400" dirty="0">
                <a:solidFill>
                  <a:sysClr val="windowText" lastClr="000000"/>
                </a:solidFill>
                <a:cs typeface="Calibri" panose="020F0502020204030204" pitchFamily="34" charset="0"/>
              </a:rPr>
              <a:t>si inserisce mediante una casella di testo per indicare il nome del primo centro medico che ha effettuato la diagnosi della malattia</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esordio malattia</a:t>
            </a:r>
            <a:r>
              <a:rPr lang="it-IT" sz="1400" dirty="0">
                <a:solidFill>
                  <a:sysClr val="windowText" lastClr="000000"/>
                </a:solidFill>
                <a:cs typeface="Calibri" panose="020F0502020204030204" pitchFamily="34" charset="0"/>
              </a:rPr>
              <a:t>: utilizzando il selettore delle date, l'utente può inserire la data in termini di mese/anno dell'esordio della malattia</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diagnosi: </a:t>
            </a:r>
            <a:r>
              <a:rPr lang="it-IT" sz="1400" dirty="0">
                <a:solidFill>
                  <a:sysClr val="windowText" lastClr="000000"/>
                </a:solidFill>
                <a:cs typeface="Calibri" panose="020F0502020204030204" pitchFamily="34" charset="0"/>
              </a:rPr>
              <a:t>mediante il selettore delle date, l'utente può inserire la data della diagnosi della malattia in termini di giorno/mese/anno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Fonte dati esordio: </a:t>
            </a:r>
            <a:r>
              <a:rPr lang="it-IT" sz="1400" dirty="0">
                <a:solidFill>
                  <a:sysClr val="windowText" lastClr="000000"/>
                </a:solidFill>
                <a:cs typeface="Calibri" panose="020F0502020204030204" pitchFamily="34" charset="0"/>
              </a:rPr>
              <a:t>si utilizza la casella di checkbox per specificare la fonte attraverso cui sono stati ricevuti i dati sull'esordio. L'utente può selezionare tra le opzioni "Riferiti dal paziente" o "Da documentazione " oppure selezionarle entrambe.</a:t>
            </a:r>
          </a:p>
        </p:txBody>
      </p:sp>
      <p:sp>
        <p:nvSpPr>
          <p:cNvPr id="4" name="Rettangolo 3">
            <a:extLst>
              <a:ext uri="{FF2B5EF4-FFF2-40B4-BE49-F238E27FC236}">
                <a16:creationId xmlns:a16="http://schemas.microsoft.com/office/drawing/2014/main" id="{17F97E35-DA0E-4652-E4F5-6D1CA4D4BD0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12/17</a:t>
            </a:r>
            <a:endParaRPr lang="en-GB" sz="2400" b="1" dirty="0">
              <a:solidFill>
                <a:srgbClr val="003D6A"/>
              </a:solidFill>
            </a:endParaRPr>
          </a:p>
        </p:txBody>
      </p:sp>
      <p:pic>
        <p:nvPicPr>
          <p:cNvPr id="2" name="Immagine 1">
            <a:extLst>
              <a:ext uri="{FF2B5EF4-FFF2-40B4-BE49-F238E27FC236}">
                <a16:creationId xmlns:a16="http://schemas.microsoft.com/office/drawing/2014/main" id="{675EF4EC-9B49-77ED-AD2F-A41055E78624}"/>
              </a:ext>
            </a:extLst>
          </p:cNvPr>
          <p:cNvPicPr>
            <a:picLocks noChangeAspect="1"/>
          </p:cNvPicPr>
          <p:nvPr/>
        </p:nvPicPr>
        <p:blipFill>
          <a:blip r:embed="rId2"/>
          <a:stretch>
            <a:fillRect/>
          </a:stretch>
        </p:blipFill>
        <p:spPr>
          <a:xfrm>
            <a:off x="5333556" y="1385529"/>
            <a:ext cx="6689032" cy="3240000"/>
          </a:xfrm>
          <a:prstGeom prst="rect">
            <a:avLst/>
          </a:prstGeom>
        </p:spPr>
      </p:pic>
      <p:sp>
        <p:nvSpPr>
          <p:cNvPr id="5" name="CasellaDiTesto 4">
            <a:extLst>
              <a:ext uri="{FF2B5EF4-FFF2-40B4-BE49-F238E27FC236}">
                <a16:creationId xmlns:a16="http://schemas.microsoft.com/office/drawing/2014/main" id="{1EC27392-021C-BD1A-68EE-68664392E8F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811496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Dati medico certificatore</a:t>
            </a:r>
            <a:r>
              <a:rPr lang="it-IT" sz="1400" dirty="0">
                <a:solidFill>
                  <a:sysClr val="windowText" lastClr="000000"/>
                </a:solidFill>
                <a:cs typeface="Calibri" panose="020F0502020204030204" pitchFamily="34" charset="0"/>
              </a:rPr>
              <a:t>: campi presenti, in sola lettura e non modificabili. È resa possibile la lettura dei dati quali Nome e Cognome del Medico Certificatore, dell’Unità Operativa, dello Stabilimento e dell’Istituto di Ricovero in cui presta servizio. Il Medico Certificatore corrisponde al Medico loggato e che sta effettuando l’operazione di inserimento. Si ricorda che il Medico Certificatore corrisponderà con il medico della Presa in Carico.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certificato: </a:t>
            </a:r>
            <a:r>
              <a:rPr lang="it-IT" sz="1400" dirty="0">
                <a:solidFill>
                  <a:sysClr val="windowText" lastClr="000000"/>
                </a:solidFill>
                <a:cs typeface="Calibri" panose="020F0502020204030204" pitchFamily="34" charset="0"/>
              </a:rPr>
              <a:t>campo presente in sola lettura e non modificabile. La data presente è la data di sistema e non potrà essere modificata. La data certificato corrisponderà alla data di emissione e alla data della presa in carico del certificato.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fine: </a:t>
            </a:r>
            <a:r>
              <a:rPr lang="it-IT" sz="1400" dirty="0">
                <a:solidFill>
                  <a:sysClr val="windowText" lastClr="000000"/>
                </a:solidFill>
                <a:cs typeface="Calibri" panose="020F0502020204030204" pitchFamily="34" charset="0"/>
              </a:rPr>
              <a:t>campo presente se la malattia lo prevede. È calcolato automaticamente dal sistema.</a:t>
            </a:r>
          </a:p>
        </p:txBody>
      </p:sp>
      <p:sp>
        <p:nvSpPr>
          <p:cNvPr id="4" name="Rettangolo 3">
            <a:extLst>
              <a:ext uri="{FF2B5EF4-FFF2-40B4-BE49-F238E27FC236}">
                <a16:creationId xmlns:a16="http://schemas.microsoft.com/office/drawing/2014/main" id="{EDC7B42F-A025-6382-C6CF-8667CD84D59A}"/>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13/17</a:t>
            </a:r>
            <a:endParaRPr lang="en-GB" sz="2400" b="1" dirty="0">
              <a:solidFill>
                <a:srgbClr val="003D6A"/>
              </a:solidFill>
            </a:endParaRPr>
          </a:p>
        </p:txBody>
      </p:sp>
      <p:pic>
        <p:nvPicPr>
          <p:cNvPr id="8" name="Immagine 7">
            <a:extLst>
              <a:ext uri="{FF2B5EF4-FFF2-40B4-BE49-F238E27FC236}">
                <a16:creationId xmlns:a16="http://schemas.microsoft.com/office/drawing/2014/main" id="{703497C4-3BF8-78F9-C943-804F8204D405}"/>
              </a:ext>
            </a:extLst>
          </p:cNvPr>
          <p:cNvPicPr>
            <a:picLocks noChangeAspect="1"/>
          </p:cNvPicPr>
          <p:nvPr/>
        </p:nvPicPr>
        <p:blipFill>
          <a:blip r:embed="rId2"/>
          <a:stretch>
            <a:fillRect/>
          </a:stretch>
        </p:blipFill>
        <p:spPr>
          <a:xfrm>
            <a:off x="5383198" y="1385529"/>
            <a:ext cx="6614569" cy="3240000"/>
          </a:xfrm>
          <a:prstGeom prst="rect">
            <a:avLst/>
          </a:prstGeom>
        </p:spPr>
      </p:pic>
      <p:sp>
        <p:nvSpPr>
          <p:cNvPr id="2" name="CasellaDiTesto 1">
            <a:extLst>
              <a:ext uri="{FF2B5EF4-FFF2-40B4-BE49-F238E27FC236}">
                <a16:creationId xmlns:a16="http://schemas.microsoft.com/office/drawing/2014/main" id="{E5CF7987-9E37-E674-BFAA-84B40C4112C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461273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Una volta terminato il processo di compilazione, mediante il pulsante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Salva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kern="1200" dirty="0">
                <a:effectLst/>
                <a:ea typeface="Times New Roman" panose="02020603050405020304" pitchFamily="18" charset="0"/>
                <a:cs typeface="Calibri" panose="020F0502020204030204" pitchFamily="34" charset="0"/>
              </a:rPr>
              <a:t>,</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dirty="0">
                <a:solidFill>
                  <a:sysClr val="windowText" lastClr="000000"/>
                </a:solidFill>
                <a:cs typeface="Calibri" panose="020F0502020204030204" pitchFamily="34" charset="0"/>
              </a:rPr>
              <a:t>l’utente potrà salvare il certificato creato, il sistema attribuirà a questo lo stato </a:t>
            </a:r>
            <a:r>
              <a:rPr lang="it-IT" sz="1400" b="1" dirty="0">
                <a:solidFill>
                  <a:sysClr val="windowText" lastClr="000000"/>
                </a:solidFill>
                <a:cs typeface="Calibri" panose="020F0502020204030204" pitchFamily="34" charset="0"/>
              </a:rPr>
              <a:t>VALIDO</a:t>
            </a:r>
            <a:r>
              <a:rPr lang="it-IT" sz="1400" dirty="0">
                <a:solidFill>
                  <a:sysClr val="windowText" lastClr="000000"/>
                </a:solidFill>
                <a:cs typeface="Calibri" panose="020F0502020204030204" pitchFamily="34" charset="0"/>
              </a:rPr>
              <a:t> e la tipologia </a:t>
            </a:r>
            <a:r>
              <a:rPr lang="it-IT" sz="1400" b="1" dirty="0">
                <a:solidFill>
                  <a:sysClr val="windowText" lastClr="000000"/>
                </a:solidFill>
                <a:cs typeface="Calibri" panose="020F0502020204030204" pitchFamily="34" charset="0"/>
              </a:rPr>
              <a:t>DEFINITIVO. </a:t>
            </a:r>
            <a:r>
              <a:rPr lang="it-IT" sz="1400" dirty="0">
                <a:solidFill>
                  <a:sysClr val="windowText" lastClr="000000"/>
                </a:solidFill>
                <a:cs typeface="Calibri" panose="020F0502020204030204" pitchFamily="34" charset="0"/>
              </a:rPr>
              <a:t>Al momento del salvataggio, il sistema prevede l’invio al paziente del modulo dell’informativa sul trattamento dei dati personali mediante email, se presente.</a:t>
            </a:r>
          </a:p>
          <a:p>
            <a:pPr>
              <a:lnSpc>
                <a:spcPct val="150000"/>
              </a:lnSpc>
            </a:pPr>
            <a:r>
              <a:rPr lang="it-IT" sz="1400" dirty="0">
                <a:solidFill>
                  <a:sysClr val="windowText" lastClr="000000"/>
                </a:solidFill>
                <a:cs typeface="Calibri" panose="020F0502020204030204" pitchFamily="34" charset="0"/>
              </a:rPr>
              <a:t>Si precisa che i certificati salvati in questa modalità non possono essere corretti, ma si potrà intervenire per interruzione, annullamento, rinnovo e modifica diagnosi.</a:t>
            </a:r>
          </a:p>
          <a:p>
            <a:pPr>
              <a:lnSpc>
                <a:spcPct val="150000"/>
              </a:lnSpc>
            </a:pPr>
            <a:r>
              <a:rPr lang="it-IT" sz="1400" dirty="0">
                <a:solidFill>
                  <a:sysClr val="windowText" lastClr="000000"/>
                </a:solidFill>
                <a:cs typeface="Calibri" panose="020F0502020204030204" pitchFamily="34" charset="0"/>
              </a:rPr>
              <a:t>Altrimenti mediante il pulsante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Salva bozza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kern="1200" dirty="0">
                <a:effectLst/>
                <a:ea typeface="Times New Roman" panose="02020603050405020304" pitchFamily="18" charset="0"/>
                <a:cs typeface="Calibri" panose="020F0502020204030204" pitchFamily="34" charset="0"/>
              </a:rPr>
              <a:t>,</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kern="1200" dirty="0">
                <a:effectLst/>
                <a:ea typeface="Times New Roman" panose="02020603050405020304" pitchFamily="18" charset="0"/>
                <a:cs typeface="Calibri" panose="020F0502020204030204" pitchFamily="34" charset="0"/>
              </a:rPr>
              <a:t>,</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dirty="0">
                <a:solidFill>
                  <a:sysClr val="windowText" lastClr="000000"/>
                </a:solidFill>
                <a:cs typeface="Calibri" panose="020F0502020204030204" pitchFamily="34" charset="0"/>
              </a:rPr>
              <a:t>l’utente potrà salvare il certificato creato,</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dirty="0">
                <a:solidFill>
                  <a:sysClr val="windowText" lastClr="000000"/>
                </a:solidFill>
                <a:cs typeface="Calibri" panose="020F0502020204030204" pitchFamily="34" charset="0"/>
              </a:rPr>
              <a:t>il sistema attribuirà a questo lo stato </a:t>
            </a:r>
            <a:r>
              <a:rPr lang="it-IT" sz="1400" b="1" dirty="0">
                <a:solidFill>
                  <a:sysClr val="windowText" lastClr="000000"/>
                </a:solidFill>
                <a:cs typeface="Calibri" panose="020F0502020204030204" pitchFamily="34" charset="0"/>
              </a:rPr>
              <a:t>BOZZA</a:t>
            </a:r>
            <a:r>
              <a:rPr lang="it-IT" sz="1400" dirty="0">
                <a:solidFill>
                  <a:sysClr val="windowText" lastClr="000000"/>
                </a:solidFill>
                <a:cs typeface="Calibri" panose="020F0502020204030204" pitchFamily="34" charset="0"/>
              </a:rPr>
              <a:t> e la tipologia </a:t>
            </a:r>
            <a:r>
              <a:rPr lang="it-IT" sz="1400" b="1" dirty="0">
                <a:solidFill>
                  <a:sysClr val="windowText" lastClr="000000"/>
                </a:solidFill>
                <a:cs typeface="Calibri" panose="020F0502020204030204" pitchFamily="34" charset="0"/>
              </a:rPr>
              <a:t>DEFINITIVO. </a:t>
            </a:r>
            <a:endParaRPr lang="it-IT" sz="1400" dirty="0">
              <a:solidFill>
                <a:sysClr val="windowText" lastClr="000000"/>
              </a:solidFill>
              <a:cs typeface="Calibri" panose="020F0502020204030204" pitchFamily="34" charset="0"/>
            </a:endParaRPr>
          </a:p>
        </p:txBody>
      </p:sp>
      <p:sp>
        <p:nvSpPr>
          <p:cNvPr id="4" name="Rettangolo 3">
            <a:extLst>
              <a:ext uri="{FF2B5EF4-FFF2-40B4-BE49-F238E27FC236}">
                <a16:creationId xmlns:a16="http://schemas.microsoft.com/office/drawing/2014/main" id="{1AA39873-C7F2-1098-F67F-7194F8A781F2}"/>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14/17</a:t>
            </a:r>
            <a:endParaRPr lang="en-GB" sz="2400" b="1" dirty="0">
              <a:solidFill>
                <a:srgbClr val="003D6A"/>
              </a:solidFill>
            </a:endParaRPr>
          </a:p>
        </p:txBody>
      </p:sp>
      <p:pic>
        <p:nvPicPr>
          <p:cNvPr id="5" name="Immagine 4">
            <a:extLst>
              <a:ext uri="{FF2B5EF4-FFF2-40B4-BE49-F238E27FC236}">
                <a16:creationId xmlns:a16="http://schemas.microsoft.com/office/drawing/2014/main" id="{3506B4E2-BC88-F602-AC4F-67FEC313C2E2}"/>
              </a:ext>
            </a:extLst>
          </p:cNvPr>
          <p:cNvPicPr>
            <a:picLocks noChangeAspect="1"/>
          </p:cNvPicPr>
          <p:nvPr/>
        </p:nvPicPr>
        <p:blipFill>
          <a:blip r:embed="rId2"/>
          <a:stretch>
            <a:fillRect/>
          </a:stretch>
        </p:blipFill>
        <p:spPr>
          <a:xfrm>
            <a:off x="5383198" y="1385529"/>
            <a:ext cx="6614569" cy="3240000"/>
          </a:xfrm>
          <a:prstGeom prst="rect">
            <a:avLst/>
          </a:prstGeom>
        </p:spPr>
      </p:pic>
      <p:sp>
        <p:nvSpPr>
          <p:cNvPr id="2" name="CasellaDiTesto 1">
            <a:extLst>
              <a:ext uri="{FF2B5EF4-FFF2-40B4-BE49-F238E27FC236}">
                <a16:creationId xmlns:a16="http://schemas.microsoft.com/office/drawing/2014/main" id="{ABFD6436-9783-564D-42F6-E7A1FC1B0B1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3116556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8428" y="141410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Completato il processo Prendi in Carico/Inserisci Certificato e salvato il certificato, l’utente potrà effettuare il download del Certificato appena creato mediante il pulsante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Stampa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L’utente potrà stampare il certificato anche in un secondo momento attraverso la funzionalità di “Ricerca Certificato” descritta nelle slide precedenti.</a:t>
            </a:r>
          </a:p>
          <a:p>
            <a:pPr>
              <a:lnSpc>
                <a:spcPct val="150000"/>
              </a:lnSpc>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Per tornare alla schermata precedente utilizzare il bottone </a:t>
            </a:r>
            <a:r>
              <a:rPr lang="it-IT" sz="1400" b="1" dirty="0">
                <a:solidFill>
                  <a:srgbClr val="012B51"/>
                </a:solidFill>
                <a:cs typeface="Calibri" panose="020F0502020204030204" pitchFamily="34" charset="0"/>
              </a:rPr>
              <a:t>'Indietro</a:t>
            </a:r>
            <a:r>
              <a:rPr lang="it-IT" sz="1400" dirty="0">
                <a:solidFill>
                  <a:sysClr val="windowText" lastClr="000000"/>
                </a:solidFill>
                <a:cs typeface="Calibri" panose="020F0502020204030204" pitchFamily="34" charset="0"/>
              </a:rPr>
              <a:t>'.</a:t>
            </a:r>
          </a:p>
        </p:txBody>
      </p:sp>
      <p:sp>
        <p:nvSpPr>
          <p:cNvPr id="4" name="Rettangolo 3">
            <a:extLst>
              <a:ext uri="{FF2B5EF4-FFF2-40B4-BE49-F238E27FC236}">
                <a16:creationId xmlns:a16="http://schemas.microsoft.com/office/drawing/2014/main" id="{BF2A0F09-D164-64CA-04CB-CFD03CF57A3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15/17</a:t>
            </a:r>
            <a:endParaRPr lang="en-GB" sz="2400" b="1" dirty="0">
              <a:solidFill>
                <a:srgbClr val="003D6A"/>
              </a:solidFill>
            </a:endParaRPr>
          </a:p>
        </p:txBody>
      </p:sp>
      <p:pic>
        <p:nvPicPr>
          <p:cNvPr id="6" name="Immagine 5">
            <a:extLst>
              <a:ext uri="{FF2B5EF4-FFF2-40B4-BE49-F238E27FC236}">
                <a16:creationId xmlns:a16="http://schemas.microsoft.com/office/drawing/2014/main" id="{D219A6CA-3FE5-DE74-C90C-785E21BB3DAF}"/>
              </a:ext>
            </a:extLst>
          </p:cNvPr>
          <p:cNvPicPr>
            <a:picLocks noChangeAspect="1"/>
          </p:cNvPicPr>
          <p:nvPr/>
        </p:nvPicPr>
        <p:blipFill>
          <a:blip r:embed="rId2"/>
          <a:stretch>
            <a:fillRect/>
          </a:stretch>
        </p:blipFill>
        <p:spPr>
          <a:xfrm>
            <a:off x="5371590" y="1414104"/>
            <a:ext cx="6631983" cy="3240000"/>
          </a:xfrm>
          <a:prstGeom prst="rect">
            <a:avLst/>
          </a:prstGeom>
        </p:spPr>
      </p:pic>
      <p:sp>
        <p:nvSpPr>
          <p:cNvPr id="2" name="CasellaDiTesto 1">
            <a:extLst>
              <a:ext uri="{FF2B5EF4-FFF2-40B4-BE49-F238E27FC236}">
                <a16:creationId xmlns:a16="http://schemas.microsoft.com/office/drawing/2014/main" id="{FF3D62F9-2CE8-9F95-7145-219E407595F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3954448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Storico Certificati 16/17 </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86011" y="137600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permette all'utente autorizzato di consultare l'elenco completo dei certificati associati a quel determinato codice assistito.</a:t>
            </a:r>
          </a:p>
        </p:txBody>
      </p:sp>
      <p:sp>
        <p:nvSpPr>
          <p:cNvPr id="2" name="Ovale 1">
            <a:extLst>
              <a:ext uri="{FF2B5EF4-FFF2-40B4-BE49-F238E27FC236}">
                <a16:creationId xmlns:a16="http://schemas.microsoft.com/office/drawing/2014/main" id="{AFF49F98-C0C9-4179-83F3-E8B454CF328B}"/>
              </a:ext>
            </a:extLst>
          </p:cNvPr>
          <p:cNvSpPr/>
          <p:nvPr/>
        </p:nvSpPr>
        <p:spPr>
          <a:xfrm>
            <a:off x="857247" y="281136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6" name="Immagine 5">
            <a:extLst>
              <a:ext uri="{FF2B5EF4-FFF2-40B4-BE49-F238E27FC236}">
                <a16:creationId xmlns:a16="http://schemas.microsoft.com/office/drawing/2014/main" id="{D9466B30-EA3D-7E3F-603F-8C0440D2C6C2}"/>
              </a:ext>
            </a:extLst>
          </p:cNvPr>
          <p:cNvPicPr>
            <a:picLocks noChangeAspect="1"/>
          </p:cNvPicPr>
          <p:nvPr/>
        </p:nvPicPr>
        <p:blipFill>
          <a:blip r:embed="rId2"/>
          <a:stretch>
            <a:fillRect/>
          </a:stretch>
        </p:blipFill>
        <p:spPr>
          <a:xfrm>
            <a:off x="5366756" y="1357870"/>
            <a:ext cx="6639232" cy="3240000"/>
          </a:xfrm>
          <a:prstGeom prst="rect">
            <a:avLst/>
          </a:prstGeom>
        </p:spPr>
      </p:pic>
      <p:pic>
        <p:nvPicPr>
          <p:cNvPr id="8" name="Immagine 7">
            <a:extLst>
              <a:ext uri="{FF2B5EF4-FFF2-40B4-BE49-F238E27FC236}">
                <a16:creationId xmlns:a16="http://schemas.microsoft.com/office/drawing/2014/main" id="{BB63449C-F6DF-3E09-ED40-FB96D6DBDFBB}"/>
              </a:ext>
            </a:extLst>
          </p:cNvPr>
          <p:cNvPicPr>
            <a:picLocks noChangeAspect="1"/>
          </p:cNvPicPr>
          <p:nvPr/>
        </p:nvPicPr>
        <p:blipFill>
          <a:blip r:embed="rId3"/>
          <a:stretch>
            <a:fillRect/>
          </a:stretch>
        </p:blipFill>
        <p:spPr>
          <a:xfrm>
            <a:off x="7053265" y="5015835"/>
            <a:ext cx="3086052" cy="1359249"/>
          </a:xfrm>
          <a:prstGeom prst="rect">
            <a:avLst/>
          </a:prstGeom>
          <a:ln>
            <a:solidFill>
              <a:schemeClr val="tx1"/>
            </a:solidFill>
          </a:ln>
        </p:spPr>
      </p:pic>
      <p:cxnSp>
        <p:nvCxnSpPr>
          <p:cNvPr id="11" name="Connettore diritto 10">
            <a:extLst>
              <a:ext uri="{FF2B5EF4-FFF2-40B4-BE49-F238E27FC236}">
                <a16:creationId xmlns:a16="http://schemas.microsoft.com/office/drawing/2014/main" id="{8609CFC0-0169-ADE5-3345-415BE4A83674}"/>
              </a:ext>
            </a:extLst>
          </p:cNvPr>
          <p:cNvCxnSpPr>
            <a:cxnSpLocks/>
          </p:cNvCxnSpPr>
          <p:nvPr/>
        </p:nvCxnSpPr>
        <p:spPr>
          <a:xfrm flipH="1">
            <a:off x="9096329" y="4063264"/>
            <a:ext cx="895350" cy="946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D262996B-9429-355B-3A44-86696F2CEAE7}"/>
              </a:ext>
            </a:extLst>
          </p:cNvPr>
          <p:cNvSpPr/>
          <p:nvPr/>
        </p:nvSpPr>
        <p:spPr>
          <a:xfrm>
            <a:off x="9991679" y="5885959"/>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4" name="CasellaDiTesto 3">
            <a:extLst>
              <a:ext uri="{FF2B5EF4-FFF2-40B4-BE49-F238E27FC236}">
                <a16:creationId xmlns:a16="http://schemas.microsoft.com/office/drawing/2014/main" id="{029AF886-8E89-AA03-12D1-DD3CB7ED6C0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519023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Storico Certificati 17/17 </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84800" y="137600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se selezionato il pulsante in oggetto comparirà una lista di certificati associati al singolo assistito; in particolare i seguenti dati: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Fiscale/STP/ENI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Stato Certificato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Periodo di validità</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pic>
        <p:nvPicPr>
          <p:cNvPr id="8" name="Immagine 7">
            <a:extLst>
              <a:ext uri="{FF2B5EF4-FFF2-40B4-BE49-F238E27FC236}">
                <a16:creationId xmlns:a16="http://schemas.microsoft.com/office/drawing/2014/main" id="{7DB6AF66-8612-C372-2529-9975405C8A46}"/>
              </a:ext>
            </a:extLst>
          </p:cNvPr>
          <p:cNvPicPr>
            <a:picLocks noChangeAspect="1"/>
          </p:cNvPicPr>
          <p:nvPr/>
        </p:nvPicPr>
        <p:blipFill>
          <a:blip r:embed="rId2"/>
          <a:stretch>
            <a:fillRect/>
          </a:stretch>
        </p:blipFill>
        <p:spPr>
          <a:xfrm>
            <a:off x="5364334" y="1376004"/>
            <a:ext cx="6642867" cy="3240000"/>
          </a:xfrm>
          <a:prstGeom prst="rect">
            <a:avLst/>
          </a:prstGeom>
          <a:ln>
            <a:solidFill>
              <a:schemeClr val="tx1"/>
            </a:solidFill>
          </a:ln>
        </p:spPr>
      </p:pic>
      <p:sp>
        <p:nvSpPr>
          <p:cNvPr id="2" name="CasellaDiTesto 1">
            <a:extLst>
              <a:ext uri="{FF2B5EF4-FFF2-40B4-BE49-F238E27FC236}">
                <a16:creationId xmlns:a16="http://schemas.microsoft.com/office/drawing/2014/main" id="{AC60DA69-701B-FFCA-BA1A-51DCBF9C018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92439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1335" y="13760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L’azione di Presa in Carico risulta possibile se l’Unità Operativa del medico loggato è abilitata all’emissione di un certificato per quella data malattia.</a:t>
            </a:r>
          </a:p>
          <a:p>
            <a:pPr>
              <a:lnSpc>
                <a:spcPct val="150000"/>
              </a:lnSpc>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L’azione di Presa in Carico è consentita alla valorizzazione del campo, quale:</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Codice Fiscale Assistito, STP, ENI: </a:t>
            </a:r>
            <a:r>
              <a:rPr lang="it-IT" sz="1400" dirty="0">
                <a:solidFill>
                  <a:srgbClr val="000000"/>
                </a:solidFill>
                <a:ea typeface="Times New Roman" panose="02020603050405020304" pitchFamily="18" charset="0"/>
                <a:cs typeface="Calibri" panose="020F0502020204030204" pitchFamily="34" charset="0"/>
              </a:rPr>
              <a:t>inserire il codice fiscale o un suo analogo relativo all'assistito interessato.</a:t>
            </a:r>
            <a:endParaRPr lang="it-IT" sz="1400" b="1" dirty="0">
              <a:solidFill>
                <a:srgbClr val="012B51"/>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Sarà così possibile avviare la ricerca utilizzando il bottone </a:t>
            </a:r>
            <a:r>
              <a:rPr lang="it-IT" sz="1400" b="1" dirty="0">
                <a:solidFill>
                  <a:srgbClr val="012B51"/>
                </a:solidFill>
                <a:cs typeface="Calibri" panose="020F0502020204030204" pitchFamily="34" charset="0"/>
              </a:rPr>
              <a:t>'Cerca</a:t>
            </a:r>
            <a:r>
              <a:rPr lang="it-IT" sz="1400" dirty="0">
                <a:solidFill>
                  <a:sysClr val="windowText" lastClr="000000"/>
                </a:solidFill>
                <a:cs typeface="Calibri" panose="020F0502020204030204" pitchFamily="34" charset="0"/>
              </a:rPr>
              <a:t>'. In alternativa, è possibile annullare il processo di ricerca utilizzando il bottone </a:t>
            </a:r>
            <a:r>
              <a:rPr lang="it-IT" sz="1400" b="1" dirty="0">
                <a:solidFill>
                  <a:srgbClr val="C00000"/>
                </a:solidFill>
                <a:cs typeface="Calibri" panose="020F0502020204030204" pitchFamily="34" charset="0"/>
              </a:rPr>
              <a:t>'Annulla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Una volta effettuata la ricerca, comparirà l’assistito nel box sottostante sotto i campi, quali Codice Fiscale Assistito, STP, ENI, Malattia, Esenzione, Periodi di riferimento (Da-a) con i valori corrispondenti all’assistito ricercato.</a:t>
            </a:r>
          </a:p>
        </p:txBody>
      </p:sp>
      <p:sp>
        <p:nvSpPr>
          <p:cNvPr id="4" name="Rettangolo 3">
            <a:extLst>
              <a:ext uri="{FF2B5EF4-FFF2-40B4-BE49-F238E27FC236}">
                <a16:creationId xmlns:a16="http://schemas.microsoft.com/office/drawing/2014/main" id="{3C47BE7B-8F01-C890-5ED4-BD897AC55CE2}"/>
              </a:ext>
            </a:extLst>
          </p:cNvPr>
          <p:cNvSpPr/>
          <p:nvPr/>
        </p:nvSpPr>
        <p:spPr>
          <a:xfrm>
            <a:off x="280256" y="896205"/>
            <a:ext cx="11776536" cy="461665"/>
          </a:xfrm>
          <a:prstGeom prst="rect">
            <a:avLst/>
          </a:prstGeom>
        </p:spPr>
        <p:txBody>
          <a:bodyPr wrap="square" lIns="91440" tIns="45720" rIns="91440" bIns="45720" anchor="t">
            <a:spAutoFit/>
          </a:bodyPr>
          <a:lstStyle/>
          <a:p>
            <a:r>
              <a:rPr lang="it-IT" sz="2400" b="1" dirty="0">
                <a:solidFill>
                  <a:srgbClr val="003D6A"/>
                </a:solidFill>
              </a:rPr>
              <a:t>Presa in Carico per un Certificato emesso IN Regione Campania 1/5</a:t>
            </a:r>
            <a:endParaRPr lang="en-GB" sz="2400" b="1" dirty="0">
              <a:solidFill>
                <a:srgbClr val="003D6A"/>
              </a:solidFill>
            </a:endParaRPr>
          </a:p>
        </p:txBody>
      </p:sp>
      <p:pic>
        <p:nvPicPr>
          <p:cNvPr id="5" name="Immagine 4">
            <a:extLst>
              <a:ext uri="{FF2B5EF4-FFF2-40B4-BE49-F238E27FC236}">
                <a16:creationId xmlns:a16="http://schemas.microsoft.com/office/drawing/2014/main" id="{5C4D0425-9E77-B8DF-C69F-E449C24128F9}"/>
              </a:ext>
            </a:extLst>
          </p:cNvPr>
          <p:cNvPicPr>
            <a:picLocks noChangeAspect="1"/>
          </p:cNvPicPr>
          <p:nvPr/>
        </p:nvPicPr>
        <p:blipFill>
          <a:blip r:embed="rId2"/>
          <a:stretch>
            <a:fillRect/>
          </a:stretch>
        </p:blipFill>
        <p:spPr>
          <a:xfrm>
            <a:off x="5357404" y="1376004"/>
            <a:ext cx="6653262" cy="3240000"/>
          </a:xfrm>
          <a:prstGeom prst="rect">
            <a:avLst/>
          </a:prstGeom>
        </p:spPr>
      </p:pic>
      <p:sp>
        <p:nvSpPr>
          <p:cNvPr id="2" name="CasellaDiTesto 1">
            <a:extLst>
              <a:ext uri="{FF2B5EF4-FFF2-40B4-BE49-F238E27FC236}">
                <a16:creationId xmlns:a16="http://schemas.microsoft.com/office/drawing/2014/main" id="{07796674-1770-5758-0699-5F0110687CE1}"/>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649731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39089" y="135518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Recuperato l’assistito di interesse, l’operatore potrà effettuare l’operazione di Presa in Carico del certificato/assistito attraverso il pulsante </a:t>
            </a:r>
            <a:r>
              <a:rPr lang="it-IT" sz="1400" b="1" dirty="0">
                <a:solidFill>
                  <a:srgbClr val="012B51"/>
                </a:solidFill>
                <a:cs typeface="Calibri" panose="020F0502020204030204" pitchFamily="34" charset="0"/>
              </a:rPr>
              <a:t>’Presa</a:t>
            </a:r>
            <a:r>
              <a:rPr lang="it-IT" sz="1400" dirty="0">
                <a:solidFill>
                  <a:sysClr val="windowText" lastClr="000000"/>
                </a:solidFill>
                <a:cs typeface="Calibri" panose="020F0502020204030204" pitchFamily="34" charset="0"/>
              </a:rPr>
              <a:t> </a:t>
            </a:r>
            <a:r>
              <a:rPr lang="it-IT" sz="1400" b="1" dirty="0">
                <a:solidFill>
                  <a:srgbClr val="012B51"/>
                </a:solidFill>
                <a:cs typeface="Calibri" panose="020F0502020204030204" pitchFamily="34" charset="0"/>
              </a:rPr>
              <a:t>in</a:t>
            </a:r>
            <a:r>
              <a:rPr lang="it-IT" sz="1400" dirty="0">
                <a:solidFill>
                  <a:sysClr val="windowText" lastClr="000000"/>
                </a:solidFill>
                <a:cs typeface="Calibri" panose="020F0502020204030204" pitchFamily="34" charset="0"/>
              </a:rPr>
              <a:t> </a:t>
            </a:r>
            <a:r>
              <a:rPr lang="it-IT" sz="1400" b="1" dirty="0" err="1">
                <a:solidFill>
                  <a:srgbClr val="012B51"/>
                </a:solidFill>
                <a:cs typeface="Calibri" panose="020F0502020204030204" pitchFamily="34" charset="0"/>
              </a:rPr>
              <a:t>carico</a:t>
            </a:r>
            <a:r>
              <a:rPr lang="it-IT" sz="1400" dirty="0" err="1">
                <a:solidFill>
                  <a:sysClr val="windowText" lastClr="000000"/>
                </a:solidFill>
                <a:cs typeface="Calibri" panose="020F0502020204030204" pitchFamily="34" charset="0"/>
              </a:rPr>
              <a:t>’</a:t>
            </a:r>
            <a:r>
              <a:rPr lang="it-IT" sz="1400" dirty="0">
                <a:solidFill>
                  <a:sysClr val="windowText" lastClr="000000"/>
                </a:solidFill>
                <a:cs typeface="Calibri" panose="020F0502020204030204" pitchFamily="34" charset="0"/>
              </a:rPr>
              <a:t>. Dovrà confermare l’azione mediante il pulsante “</a:t>
            </a:r>
            <a:r>
              <a:rPr lang="it-IT" sz="1400" b="1" dirty="0">
                <a:solidFill>
                  <a:sysClr val="windowText" lastClr="000000"/>
                </a:solidFill>
                <a:cs typeface="Calibri" panose="020F0502020204030204" pitchFamily="34" charset="0"/>
              </a:rPr>
              <a:t>Si</a:t>
            </a:r>
            <a:r>
              <a:rPr lang="it-IT" sz="1400" dirty="0">
                <a:solidFill>
                  <a:sysClr val="windowText" lastClr="000000"/>
                </a:solidFill>
                <a:cs typeface="Calibri" panose="020F0502020204030204" pitchFamily="34" charset="0"/>
              </a:rPr>
              <a:t>” oppure annullarla mediante il pulsante “</a:t>
            </a:r>
            <a:r>
              <a:rPr lang="it-IT" sz="1400" b="1" dirty="0">
                <a:solidFill>
                  <a:sysClr val="windowText" lastClr="000000"/>
                </a:solidFill>
                <a:cs typeface="Calibri" panose="020F0502020204030204" pitchFamily="34" charset="0"/>
              </a:rPr>
              <a:t>No</a:t>
            </a:r>
            <a:r>
              <a:rPr lang="it-IT" sz="1400" dirty="0">
                <a:solidFill>
                  <a:sysClr val="windowText" lastClr="000000"/>
                </a:solidFill>
                <a:cs typeface="Calibri" panose="020F0502020204030204" pitchFamily="34" charset="0"/>
              </a:rPr>
              <a:t>”. L’azione di conferma corrisponderà all’invio dell’email al paziente relativa al trattamento dei dati, quale “Informativa sul Trattamento dei Dati Personali” se il contatto email risulta essere presente, altrimenti sarà disponibile la possibilità di effettuare il download del PDF dell'Informativa sul Trattamento dei Dati Personali, in modo da poter consegnare l’Informativa in formato cartaceo.</a:t>
            </a:r>
          </a:p>
          <a:p>
            <a:pPr>
              <a:lnSpc>
                <a:spcPct val="150000"/>
              </a:lnSpc>
            </a:pPr>
            <a:r>
              <a:rPr lang="it-IT" sz="1400" dirty="0">
                <a:solidFill>
                  <a:sysClr val="windowText" lastClr="000000"/>
                </a:solidFill>
                <a:cs typeface="Calibri" panose="020F0502020204030204" pitchFamily="34" charset="0"/>
              </a:rPr>
              <a:t>Il sistema salverà l’ultimo medico della presa in carico, unico a detenere la visibilità del dettaglio del certificato e le azioni abilitate al certificato stesso.</a:t>
            </a:r>
          </a:p>
        </p:txBody>
      </p:sp>
      <p:pic>
        <p:nvPicPr>
          <p:cNvPr id="2" name="Immagine 1">
            <a:extLst>
              <a:ext uri="{FF2B5EF4-FFF2-40B4-BE49-F238E27FC236}">
                <a16:creationId xmlns:a16="http://schemas.microsoft.com/office/drawing/2014/main" id="{67E7E2E0-9871-6C5F-72B6-29D2C5A7F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912" y="1376004"/>
            <a:ext cx="6480000" cy="3131888"/>
          </a:xfrm>
          <a:prstGeom prst="rect">
            <a:avLst/>
          </a:prstGeom>
          <a:ln>
            <a:solidFill>
              <a:schemeClr val="tx1"/>
            </a:solidFill>
          </a:ln>
        </p:spPr>
      </p:pic>
      <p:pic>
        <p:nvPicPr>
          <p:cNvPr id="6" name="Immagine 5">
            <a:extLst>
              <a:ext uri="{FF2B5EF4-FFF2-40B4-BE49-F238E27FC236}">
                <a16:creationId xmlns:a16="http://schemas.microsoft.com/office/drawing/2014/main" id="{36D29570-4F6E-8F8F-068B-5F3B34DE84A2}"/>
              </a:ext>
            </a:extLst>
          </p:cNvPr>
          <p:cNvPicPr>
            <a:picLocks noChangeAspect="1"/>
          </p:cNvPicPr>
          <p:nvPr/>
        </p:nvPicPr>
        <p:blipFill>
          <a:blip r:embed="rId3"/>
          <a:stretch>
            <a:fillRect/>
          </a:stretch>
        </p:blipFill>
        <p:spPr>
          <a:xfrm>
            <a:off x="5819775" y="3947821"/>
            <a:ext cx="4756372" cy="2205428"/>
          </a:xfrm>
          <a:prstGeom prst="rect">
            <a:avLst/>
          </a:prstGeom>
          <a:ln>
            <a:solidFill>
              <a:schemeClr val="tx1"/>
            </a:solidFill>
          </a:ln>
        </p:spPr>
      </p:pic>
      <p:cxnSp>
        <p:nvCxnSpPr>
          <p:cNvPr id="7" name="Connettore diritto 6">
            <a:extLst>
              <a:ext uri="{FF2B5EF4-FFF2-40B4-BE49-F238E27FC236}">
                <a16:creationId xmlns:a16="http://schemas.microsoft.com/office/drawing/2014/main" id="{F13A8544-67C4-6BDE-2A88-8DFFDC70A9EE}"/>
              </a:ext>
            </a:extLst>
          </p:cNvPr>
          <p:cNvCxnSpPr>
            <a:cxnSpLocks/>
          </p:cNvCxnSpPr>
          <p:nvPr/>
        </p:nvCxnSpPr>
        <p:spPr>
          <a:xfrm flipH="1">
            <a:off x="9913620" y="2838450"/>
            <a:ext cx="1116330" cy="109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3FC60340-BB40-6171-4FCE-74549640A439}"/>
              </a:ext>
            </a:extLst>
          </p:cNvPr>
          <p:cNvSpPr/>
          <p:nvPr/>
        </p:nvSpPr>
        <p:spPr>
          <a:xfrm>
            <a:off x="280256" y="896205"/>
            <a:ext cx="11776536" cy="461665"/>
          </a:xfrm>
          <a:prstGeom prst="rect">
            <a:avLst/>
          </a:prstGeom>
        </p:spPr>
        <p:txBody>
          <a:bodyPr wrap="square" lIns="91440" tIns="45720" rIns="91440" bIns="45720" anchor="t">
            <a:spAutoFit/>
          </a:bodyPr>
          <a:lstStyle/>
          <a:p>
            <a:r>
              <a:rPr lang="it-IT" sz="2400" b="1" dirty="0">
                <a:solidFill>
                  <a:srgbClr val="003D6A"/>
                </a:solidFill>
              </a:rPr>
              <a:t>Presa in Carico per un Certificato emesso IN Regione Campania 2/5</a:t>
            </a:r>
            <a:endParaRPr lang="en-GB" sz="2400" b="1" dirty="0">
              <a:solidFill>
                <a:srgbClr val="003D6A"/>
              </a:solidFill>
            </a:endParaRPr>
          </a:p>
        </p:txBody>
      </p:sp>
      <p:sp>
        <p:nvSpPr>
          <p:cNvPr id="4" name="CasellaDiTesto 3">
            <a:extLst>
              <a:ext uri="{FF2B5EF4-FFF2-40B4-BE49-F238E27FC236}">
                <a16:creationId xmlns:a16="http://schemas.microsoft.com/office/drawing/2014/main" id="{16A32DC8-8FFF-0F74-0F8E-7F180947FB7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17106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1335" y="13760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L’azione di Presa in Carico risulta possibile se l’Unità Operativa del medico loggato è abilitata alla presa in carico di un certificato per quella data malattia.</a:t>
            </a:r>
          </a:p>
          <a:p>
            <a:pPr>
              <a:lnSpc>
                <a:spcPct val="150000"/>
              </a:lnSpc>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L’azione di Presa in Carico è consentita alla valorizzazione del campo, quale</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Codice Fiscale Assistito, STP, ENI: </a:t>
            </a:r>
            <a:r>
              <a:rPr lang="it-IT" sz="1400" dirty="0">
                <a:solidFill>
                  <a:srgbClr val="000000"/>
                </a:solidFill>
                <a:ea typeface="Times New Roman" panose="02020603050405020304" pitchFamily="18" charset="0"/>
                <a:cs typeface="Calibri" panose="020F0502020204030204" pitchFamily="34" charset="0"/>
              </a:rPr>
              <a:t>inserire il codice fiscale o un suo analogo relativo all'assistito interessato</a:t>
            </a:r>
            <a:endParaRPr lang="it-IT" sz="1400" b="1" dirty="0">
              <a:solidFill>
                <a:srgbClr val="012B51"/>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Sarà così possibile avviare la ricerca utilizzando il bottone </a:t>
            </a:r>
            <a:r>
              <a:rPr lang="it-IT" sz="1400" b="1" dirty="0">
                <a:solidFill>
                  <a:srgbClr val="012B51"/>
                </a:solidFill>
                <a:cs typeface="Calibri" panose="020F0502020204030204" pitchFamily="34" charset="0"/>
              </a:rPr>
              <a:t>'Cerca</a:t>
            </a:r>
            <a:r>
              <a:rPr lang="it-IT" sz="1400" dirty="0">
                <a:solidFill>
                  <a:sysClr val="windowText" lastClr="000000"/>
                </a:solidFill>
                <a:cs typeface="Calibri" panose="020F0502020204030204" pitchFamily="34" charset="0"/>
              </a:rPr>
              <a:t>'. In alternativa, è possibile annullare il processo di ricerca utilizzando il bottone </a:t>
            </a:r>
            <a:r>
              <a:rPr lang="it-IT" sz="1400" b="1" dirty="0">
                <a:solidFill>
                  <a:srgbClr val="C00000"/>
                </a:solidFill>
                <a:cs typeface="Calibri" panose="020F0502020204030204" pitchFamily="34" charset="0"/>
              </a:rPr>
              <a:t>'Annulla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Una volta effettuata la ricerca, comparirà l’assistito nel box sottostante sotto i campi, quali Codice Fiscale Assistito, STP, ENI, Malattia, Esenzione, Periodi di riferimento (Da-a) con i valori corrispondenti all’assistito ricercato.</a:t>
            </a:r>
          </a:p>
        </p:txBody>
      </p:sp>
      <p:sp>
        <p:nvSpPr>
          <p:cNvPr id="4" name="Rettangolo 3">
            <a:extLst>
              <a:ext uri="{FF2B5EF4-FFF2-40B4-BE49-F238E27FC236}">
                <a16:creationId xmlns:a16="http://schemas.microsoft.com/office/drawing/2014/main" id="{3C47BE7B-8F01-C890-5ED4-BD897AC55CE2}"/>
              </a:ext>
            </a:extLst>
          </p:cNvPr>
          <p:cNvSpPr/>
          <p:nvPr/>
        </p:nvSpPr>
        <p:spPr>
          <a:xfrm>
            <a:off x="280256" y="896205"/>
            <a:ext cx="11776536" cy="461665"/>
          </a:xfrm>
          <a:prstGeom prst="rect">
            <a:avLst/>
          </a:prstGeom>
        </p:spPr>
        <p:txBody>
          <a:bodyPr wrap="square" lIns="91440" tIns="45720" rIns="91440" bIns="45720" anchor="t">
            <a:spAutoFit/>
          </a:bodyPr>
          <a:lstStyle/>
          <a:p>
            <a:r>
              <a:rPr lang="it-IT" sz="2400" b="1" dirty="0">
                <a:solidFill>
                  <a:srgbClr val="003D6A"/>
                </a:solidFill>
              </a:rPr>
              <a:t>Presa in Carico per Certificato emesso FUORI Regione Campania 3/5</a:t>
            </a:r>
            <a:endParaRPr lang="en-GB" sz="2400" b="1" dirty="0">
              <a:solidFill>
                <a:srgbClr val="003D6A"/>
              </a:solidFill>
            </a:endParaRPr>
          </a:p>
        </p:txBody>
      </p:sp>
      <p:pic>
        <p:nvPicPr>
          <p:cNvPr id="5" name="Immagine 4">
            <a:extLst>
              <a:ext uri="{FF2B5EF4-FFF2-40B4-BE49-F238E27FC236}">
                <a16:creationId xmlns:a16="http://schemas.microsoft.com/office/drawing/2014/main" id="{5C4D0425-9E77-B8DF-C69F-E449C24128F9}"/>
              </a:ext>
            </a:extLst>
          </p:cNvPr>
          <p:cNvPicPr>
            <a:picLocks noChangeAspect="1"/>
          </p:cNvPicPr>
          <p:nvPr/>
        </p:nvPicPr>
        <p:blipFill>
          <a:blip r:embed="rId2"/>
          <a:stretch>
            <a:fillRect/>
          </a:stretch>
        </p:blipFill>
        <p:spPr>
          <a:xfrm>
            <a:off x="5357404" y="1376004"/>
            <a:ext cx="6653262" cy="3240000"/>
          </a:xfrm>
          <a:prstGeom prst="rect">
            <a:avLst/>
          </a:prstGeom>
        </p:spPr>
      </p:pic>
      <p:sp>
        <p:nvSpPr>
          <p:cNvPr id="2" name="CasellaDiTesto 1">
            <a:extLst>
              <a:ext uri="{FF2B5EF4-FFF2-40B4-BE49-F238E27FC236}">
                <a16:creationId xmlns:a16="http://schemas.microsoft.com/office/drawing/2014/main" id="{73EAC84C-4EBC-FECF-1D9C-CE7579CF6B0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236054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39089" y="135518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Recuperato l’assistito di interesse, l’operatore potrà effettuare l’operazione di Presa in Carico del certificato/assistito attraverso il pulsante </a:t>
            </a:r>
            <a:r>
              <a:rPr lang="it-IT" sz="1400" b="1" dirty="0">
                <a:solidFill>
                  <a:srgbClr val="012B51"/>
                </a:solidFill>
                <a:cs typeface="Calibri" panose="020F0502020204030204" pitchFamily="34" charset="0"/>
              </a:rPr>
              <a:t>’Presa</a:t>
            </a:r>
            <a:r>
              <a:rPr lang="it-IT" sz="1400" dirty="0">
                <a:solidFill>
                  <a:sysClr val="windowText" lastClr="000000"/>
                </a:solidFill>
                <a:cs typeface="Calibri" panose="020F0502020204030204" pitchFamily="34" charset="0"/>
              </a:rPr>
              <a:t> </a:t>
            </a:r>
            <a:r>
              <a:rPr lang="it-IT" sz="1400" b="1" dirty="0">
                <a:solidFill>
                  <a:srgbClr val="012B51"/>
                </a:solidFill>
                <a:cs typeface="Calibri" panose="020F0502020204030204" pitchFamily="34" charset="0"/>
              </a:rPr>
              <a:t>in</a:t>
            </a:r>
            <a:r>
              <a:rPr lang="it-IT" sz="1400" dirty="0">
                <a:solidFill>
                  <a:sysClr val="windowText" lastClr="000000"/>
                </a:solidFill>
                <a:cs typeface="Calibri" panose="020F0502020204030204" pitchFamily="34" charset="0"/>
              </a:rPr>
              <a:t> </a:t>
            </a:r>
            <a:r>
              <a:rPr lang="it-IT" sz="1400" b="1" dirty="0" err="1">
                <a:solidFill>
                  <a:srgbClr val="012B51"/>
                </a:solidFill>
                <a:cs typeface="Calibri" panose="020F0502020204030204" pitchFamily="34" charset="0"/>
              </a:rPr>
              <a:t>carico</a:t>
            </a:r>
            <a:r>
              <a:rPr lang="it-IT" sz="1400" dirty="0" err="1">
                <a:solidFill>
                  <a:sysClr val="windowText" lastClr="000000"/>
                </a:solidFill>
                <a:cs typeface="Calibri" panose="020F0502020204030204" pitchFamily="34" charset="0"/>
              </a:rPr>
              <a:t>’</a:t>
            </a:r>
            <a:r>
              <a:rPr lang="it-IT" sz="1400" dirty="0">
                <a:solidFill>
                  <a:sysClr val="windowText" lastClr="000000"/>
                </a:solidFill>
                <a:cs typeface="Calibri" panose="020F0502020204030204" pitchFamily="34" charset="0"/>
              </a:rPr>
              <a:t>. Dovrà confermare l’azione mediante il pulsante “</a:t>
            </a:r>
            <a:r>
              <a:rPr lang="it-IT" sz="1400" b="1" dirty="0">
                <a:solidFill>
                  <a:sysClr val="windowText" lastClr="000000"/>
                </a:solidFill>
                <a:cs typeface="Calibri" panose="020F0502020204030204" pitchFamily="34" charset="0"/>
              </a:rPr>
              <a:t>Si</a:t>
            </a:r>
            <a:r>
              <a:rPr lang="it-IT" sz="1400" dirty="0">
                <a:solidFill>
                  <a:sysClr val="windowText" lastClr="000000"/>
                </a:solidFill>
                <a:cs typeface="Calibri" panose="020F0502020204030204" pitchFamily="34" charset="0"/>
              </a:rPr>
              <a:t>” oppure annullarla mediante il pulsante “</a:t>
            </a:r>
            <a:r>
              <a:rPr lang="it-IT" sz="1400" b="1" dirty="0">
                <a:solidFill>
                  <a:sysClr val="windowText" lastClr="000000"/>
                </a:solidFill>
                <a:cs typeface="Calibri" panose="020F0502020204030204" pitchFamily="34" charset="0"/>
              </a:rPr>
              <a:t>No</a:t>
            </a:r>
            <a:r>
              <a:rPr lang="it-IT" sz="1400" dirty="0">
                <a:solidFill>
                  <a:sysClr val="windowText" lastClr="000000"/>
                </a:solidFill>
                <a:cs typeface="Calibri" panose="020F0502020204030204" pitchFamily="34" charset="0"/>
              </a:rPr>
              <a:t>”. L’azione di conferma corrisponderà all’invio dell’email al paziente relativa al trattamento dei dati, quale “Informativa sul Trattamento dei Dati Personali” se il contatto email risulta essere presente, altrimenti sarà disponibile la possibilità di effettuare il download del PDF dell'Informativa sul Trattamento dei Dati Personali, in modo da poter consegnare l’Informativa in formato cartaceo.</a:t>
            </a:r>
          </a:p>
          <a:p>
            <a:pPr>
              <a:lnSpc>
                <a:spcPct val="150000"/>
              </a:lnSpc>
            </a:pPr>
            <a:r>
              <a:rPr lang="it-IT" sz="1400" dirty="0">
                <a:solidFill>
                  <a:sysClr val="windowText" lastClr="000000"/>
                </a:solidFill>
                <a:cs typeface="Calibri" panose="020F0502020204030204" pitchFamily="34" charset="0"/>
              </a:rPr>
              <a:t>Il sistema salverà l’ultimo medico della presa in carico, unico a detenere la visibilità del dettaglio del certificato e le azioni abilitate al certificato stesso.</a:t>
            </a:r>
          </a:p>
        </p:txBody>
      </p:sp>
      <p:pic>
        <p:nvPicPr>
          <p:cNvPr id="2" name="Immagine 1">
            <a:extLst>
              <a:ext uri="{FF2B5EF4-FFF2-40B4-BE49-F238E27FC236}">
                <a16:creationId xmlns:a16="http://schemas.microsoft.com/office/drawing/2014/main" id="{67E7E2E0-9871-6C5F-72B6-29D2C5A7F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912" y="1376004"/>
            <a:ext cx="6480000" cy="3131888"/>
          </a:xfrm>
          <a:prstGeom prst="rect">
            <a:avLst/>
          </a:prstGeom>
          <a:ln>
            <a:solidFill>
              <a:schemeClr val="tx1"/>
            </a:solidFill>
          </a:ln>
        </p:spPr>
      </p:pic>
      <p:pic>
        <p:nvPicPr>
          <p:cNvPr id="6" name="Immagine 5">
            <a:extLst>
              <a:ext uri="{FF2B5EF4-FFF2-40B4-BE49-F238E27FC236}">
                <a16:creationId xmlns:a16="http://schemas.microsoft.com/office/drawing/2014/main" id="{36D29570-4F6E-8F8F-068B-5F3B34DE84A2}"/>
              </a:ext>
            </a:extLst>
          </p:cNvPr>
          <p:cNvPicPr>
            <a:picLocks noChangeAspect="1"/>
          </p:cNvPicPr>
          <p:nvPr/>
        </p:nvPicPr>
        <p:blipFill>
          <a:blip r:embed="rId3"/>
          <a:stretch>
            <a:fillRect/>
          </a:stretch>
        </p:blipFill>
        <p:spPr>
          <a:xfrm>
            <a:off x="5819775" y="3947821"/>
            <a:ext cx="4756372" cy="2205428"/>
          </a:xfrm>
          <a:prstGeom prst="rect">
            <a:avLst/>
          </a:prstGeom>
          <a:ln>
            <a:solidFill>
              <a:schemeClr val="tx1"/>
            </a:solidFill>
          </a:ln>
        </p:spPr>
      </p:pic>
      <p:cxnSp>
        <p:nvCxnSpPr>
          <p:cNvPr id="7" name="Connettore diritto 6">
            <a:extLst>
              <a:ext uri="{FF2B5EF4-FFF2-40B4-BE49-F238E27FC236}">
                <a16:creationId xmlns:a16="http://schemas.microsoft.com/office/drawing/2014/main" id="{F13A8544-67C4-6BDE-2A88-8DFFDC70A9EE}"/>
              </a:ext>
            </a:extLst>
          </p:cNvPr>
          <p:cNvCxnSpPr>
            <a:cxnSpLocks/>
          </p:cNvCxnSpPr>
          <p:nvPr/>
        </p:nvCxnSpPr>
        <p:spPr>
          <a:xfrm flipH="1">
            <a:off x="9913620" y="2870200"/>
            <a:ext cx="1069340" cy="1067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3FC60340-BB40-6171-4FCE-74549640A439}"/>
              </a:ext>
            </a:extLst>
          </p:cNvPr>
          <p:cNvSpPr/>
          <p:nvPr/>
        </p:nvSpPr>
        <p:spPr>
          <a:xfrm>
            <a:off x="280256" y="896205"/>
            <a:ext cx="11776536" cy="461665"/>
          </a:xfrm>
          <a:prstGeom prst="rect">
            <a:avLst/>
          </a:prstGeom>
        </p:spPr>
        <p:txBody>
          <a:bodyPr wrap="square" lIns="91440" tIns="45720" rIns="91440" bIns="45720" anchor="t">
            <a:spAutoFit/>
          </a:bodyPr>
          <a:lstStyle/>
          <a:p>
            <a:r>
              <a:rPr lang="it-IT" sz="2400" b="1" dirty="0">
                <a:solidFill>
                  <a:srgbClr val="003D6A"/>
                </a:solidFill>
              </a:rPr>
              <a:t>Presa in Carico per un Certificato emesso fuori dalla Regione Campania 4/5</a:t>
            </a:r>
            <a:endParaRPr lang="en-GB" sz="2400" b="1" dirty="0">
              <a:solidFill>
                <a:srgbClr val="003D6A"/>
              </a:solidFill>
            </a:endParaRPr>
          </a:p>
        </p:txBody>
      </p:sp>
      <p:sp>
        <p:nvSpPr>
          <p:cNvPr id="4" name="CasellaDiTesto 3">
            <a:extLst>
              <a:ext uri="{FF2B5EF4-FFF2-40B4-BE49-F238E27FC236}">
                <a16:creationId xmlns:a16="http://schemas.microsoft.com/office/drawing/2014/main" id="{4A8D70C0-CD61-EE3F-F08D-BBB1851C029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300894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39089" y="1355184"/>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Una volta effettuata la Presa in Carico di un certificato emesso al di fuori della Regione Campania e successivamente caricato nel sistema dai Referenti di Distretto o Referenti di Asl, il medico potrà visualizzarlo nella sua totalità.</a:t>
            </a:r>
          </a:p>
          <a:p>
            <a:pPr>
              <a:lnSpc>
                <a:spcPct val="150000"/>
              </a:lnSpc>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Mediante la funzionalità di Ricerca Certificato, utilizzando i filtri presenti nella schermata mostrata nella figura seguente e, in particolare, il filtro ‘Emesso fuori regione’, l’utente potrà:</a:t>
            </a:r>
          </a:p>
          <a:p>
            <a:pPr marL="285750" indent="-285750">
              <a:lnSpc>
                <a:spcPct val="150000"/>
              </a:lnSpc>
              <a:buFont typeface="Arial" panose="020B0604020202020204" pitchFamily="34" charset="0"/>
              <a:buChar char="•"/>
            </a:pPr>
            <a:r>
              <a:rPr lang="it-IT" sz="1400" dirty="0">
                <a:solidFill>
                  <a:sysClr val="windowText" lastClr="000000"/>
                </a:solidFill>
                <a:cs typeface="Calibri" panose="020F0502020204030204" pitchFamily="34" charset="0"/>
              </a:rPr>
              <a:t>Visualizzare il certificato con campi recuperati dal processo del caricamento mediante il pulsante opportuno.</a:t>
            </a:r>
          </a:p>
          <a:p>
            <a:pPr marL="285750" indent="-285750">
              <a:lnSpc>
                <a:spcPct val="150000"/>
              </a:lnSpc>
              <a:buFont typeface="Arial" panose="020B0604020202020204" pitchFamily="34" charset="0"/>
              <a:buChar char="•"/>
            </a:pPr>
            <a:r>
              <a:rPr lang="it-IT" sz="1400" dirty="0">
                <a:solidFill>
                  <a:sysClr val="windowText" lastClr="000000"/>
                </a:solidFill>
                <a:cs typeface="Calibri" panose="020F0502020204030204" pitchFamily="34" charset="0"/>
              </a:rPr>
              <a:t>Visualizzare la cronologia del certificato.</a:t>
            </a:r>
          </a:p>
          <a:p>
            <a:pPr marL="285750" indent="-285750">
              <a:lnSpc>
                <a:spcPct val="150000"/>
              </a:lnSpc>
              <a:buFont typeface="Arial" panose="020B0604020202020204" pitchFamily="34" charset="0"/>
              <a:buChar char="•"/>
            </a:pPr>
            <a:r>
              <a:rPr lang="it-IT" sz="1400" dirty="0">
                <a:solidFill>
                  <a:sysClr val="windowText" lastClr="000000"/>
                </a:solidFill>
                <a:cs typeface="Calibri" panose="020F0502020204030204" pitchFamily="34" charset="0"/>
              </a:rPr>
              <a:t>Stampare l’attestato di Presa in Carico mediante il pulsante opportuno.</a:t>
            </a:r>
          </a:p>
        </p:txBody>
      </p:sp>
      <p:sp>
        <p:nvSpPr>
          <p:cNvPr id="5" name="Rettangolo 4">
            <a:extLst>
              <a:ext uri="{FF2B5EF4-FFF2-40B4-BE49-F238E27FC236}">
                <a16:creationId xmlns:a16="http://schemas.microsoft.com/office/drawing/2014/main" id="{3FC60340-BB40-6171-4FCE-74549640A439}"/>
              </a:ext>
            </a:extLst>
          </p:cNvPr>
          <p:cNvSpPr/>
          <p:nvPr/>
        </p:nvSpPr>
        <p:spPr>
          <a:xfrm>
            <a:off x="280256" y="896205"/>
            <a:ext cx="11776536" cy="461665"/>
          </a:xfrm>
          <a:prstGeom prst="rect">
            <a:avLst/>
          </a:prstGeom>
        </p:spPr>
        <p:txBody>
          <a:bodyPr wrap="square" lIns="91440" tIns="45720" rIns="91440" bIns="45720" anchor="t">
            <a:spAutoFit/>
          </a:bodyPr>
          <a:lstStyle/>
          <a:p>
            <a:r>
              <a:rPr lang="it-IT" sz="2400" b="1" dirty="0">
                <a:solidFill>
                  <a:srgbClr val="003D6A"/>
                </a:solidFill>
              </a:rPr>
              <a:t>Presa in Carico per un Certificato emesso fuori dalla Regione Campania 5/5</a:t>
            </a:r>
            <a:endParaRPr lang="en-GB" sz="2400" b="1" dirty="0">
              <a:solidFill>
                <a:srgbClr val="003D6A"/>
              </a:solidFill>
            </a:endParaRPr>
          </a:p>
        </p:txBody>
      </p:sp>
      <p:pic>
        <p:nvPicPr>
          <p:cNvPr id="8" name="Immagine 7">
            <a:extLst>
              <a:ext uri="{FF2B5EF4-FFF2-40B4-BE49-F238E27FC236}">
                <a16:creationId xmlns:a16="http://schemas.microsoft.com/office/drawing/2014/main" id="{2762A281-A336-1E6A-2A20-46180DE56F06}"/>
              </a:ext>
            </a:extLst>
          </p:cNvPr>
          <p:cNvPicPr>
            <a:picLocks noChangeAspect="1"/>
          </p:cNvPicPr>
          <p:nvPr/>
        </p:nvPicPr>
        <p:blipFill>
          <a:blip r:embed="rId2"/>
          <a:stretch>
            <a:fillRect/>
          </a:stretch>
        </p:blipFill>
        <p:spPr>
          <a:xfrm>
            <a:off x="5371009" y="1368436"/>
            <a:ext cx="6693204" cy="3240000"/>
          </a:xfrm>
          <a:prstGeom prst="rect">
            <a:avLst/>
          </a:prstGeom>
          <a:ln>
            <a:solidFill>
              <a:schemeClr val="tx1"/>
            </a:solidFill>
          </a:ln>
        </p:spPr>
      </p:pic>
      <p:cxnSp>
        <p:nvCxnSpPr>
          <p:cNvPr id="10" name="Connettore diritto 9">
            <a:extLst>
              <a:ext uri="{FF2B5EF4-FFF2-40B4-BE49-F238E27FC236}">
                <a16:creationId xmlns:a16="http://schemas.microsoft.com/office/drawing/2014/main" id="{95B0D513-B972-5FAD-10FF-2600B5BDF9E3}"/>
              </a:ext>
            </a:extLst>
          </p:cNvPr>
          <p:cNvCxnSpPr>
            <a:cxnSpLocks/>
          </p:cNvCxnSpPr>
          <p:nvPr/>
        </p:nvCxnSpPr>
        <p:spPr>
          <a:xfrm flipH="1">
            <a:off x="9806609" y="3326296"/>
            <a:ext cx="1921565" cy="1855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3E0C843A-FE86-3515-DDDD-E7AB994EC4EF}"/>
              </a:ext>
            </a:extLst>
          </p:cNvPr>
          <p:cNvPicPr>
            <a:picLocks noChangeAspect="1"/>
          </p:cNvPicPr>
          <p:nvPr/>
        </p:nvPicPr>
        <p:blipFill>
          <a:blip r:embed="rId3"/>
          <a:stretch>
            <a:fillRect/>
          </a:stretch>
        </p:blipFill>
        <p:spPr>
          <a:xfrm>
            <a:off x="6962395" y="4963577"/>
            <a:ext cx="2844214" cy="1663700"/>
          </a:xfrm>
          <a:prstGeom prst="rect">
            <a:avLst/>
          </a:prstGeom>
          <a:ln>
            <a:solidFill>
              <a:schemeClr val="tx1"/>
            </a:solidFill>
          </a:ln>
        </p:spPr>
      </p:pic>
      <p:sp>
        <p:nvSpPr>
          <p:cNvPr id="20" name="CasellaDiTesto 19">
            <a:extLst>
              <a:ext uri="{FF2B5EF4-FFF2-40B4-BE49-F238E27FC236}">
                <a16:creationId xmlns:a16="http://schemas.microsoft.com/office/drawing/2014/main" id="{59E09BA0-DA7B-2C05-C093-C80E9134BA1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1257101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442679"/>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Questa funzionalità offre al medico certificatore la possibilità di consultare sia i certificati </a:t>
            </a:r>
            <a:r>
              <a:rPr lang="it-IT" sz="1400" b="1" dirty="0">
                <a:solidFill>
                  <a:sysClr val="windowText" lastClr="000000"/>
                </a:solidFill>
                <a:cs typeface="Calibri" panose="020F0502020204030204" pitchFamily="34" charset="0"/>
              </a:rPr>
              <a:t>IN</a:t>
            </a: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SCADENZA</a:t>
            </a:r>
            <a:r>
              <a:rPr lang="it-IT" sz="1400" dirty="0">
                <a:solidFill>
                  <a:sysClr val="windowText" lastClr="000000"/>
                </a:solidFill>
                <a:cs typeface="Calibri" panose="020F0502020204030204" pitchFamily="34" charset="0"/>
              </a:rPr>
              <a:t> sia </a:t>
            </a:r>
            <a:r>
              <a:rPr lang="it-IT" sz="1400" b="1" dirty="0">
                <a:solidFill>
                  <a:sysClr val="windowText" lastClr="000000"/>
                </a:solidFill>
                <a:cs typeface="Calibri" panose="020F0502020204030204" pitchFamily="34" charset="0"/>
              </a:rPr>
              <a:t>SCADUTI</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Codice Fiscale/STP/ENI</a:t>
            </a:r>
            <a:r>
              <a:rPr lang="it-IT" sz="1400" dirty="0">
                <a:solidFill>
                  <a:sysClr val="windowText" lastClr="000000"/>
                </a:solidFill>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Malattia</a:t>
            </a:r>
            <a:r>
              <a:rPr lang="it-IT" sz="1400" dirty="0">
                <a:solidFill>
                  <a:sysClr val="windowText" lastClr="000000"/>
                </a:solidFill>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Scadenza</a:t>
            </a:r>
            <a:r>
              <a:rPr lang="it-IT" sz="1400" dirty="0">
                <a:solidFill>
                  <a:sysClr val="windowText" lastClr="000000"/>
                </a:solidFill>
                <a:cs typeface="Calibri" panose="020F0502020204030204" pitchFamily="34" charset="0"/>
              </a:rPr>
              <a:t>: consente di scegliere se effettuare la ricerca per i certificati in scadenza o quelli già scaduti</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Giorni alla scadenza</a:t>
            </a:r>
            <a:r>
              <a:rPr lang="it-IT" sz="1400" dirty="0">
                <a:solidFill>
                  <a:sysClr val="windowText" lastClr="000000"/>
                </a:solidFill>
                <a:cs typeface="Calibri" panose="020F0502020204030204" pitchFamily="34" charset="0"/>
              </a:rPr>
              <a:t>: inserire i giorni rimanenti alla scadenza del certificato</a:t>
            </a:r>
          </a:p>
          <a:p>
            <a:pPr>
              <a:lnSpc>
                <a:spcPct val="150000"/>
              </a:lnSpc>
            </a:pPr>
            <a:r>
              <a:rPr lang="it-IT" sz="1400" dirty="0">
                <a:solidFill>
                  <a:sysClr val="windowText" lastClr="000000"/>
                </a:solidFill>
                <a:cs typeface="Calibri" panose="020F0502020204030204" pitchFamily="34" charset="0"/>
              </a:rPr>
              <a:t>Sarà così possibile avviare la ricerca utilizzando il bottone </a:t>
            </a:r>
            <a:r>
              <a:rPr lang="it-IT" sz="1400" b="1" dirty="0">
                <a:solidFill>
                  <a:srgbClr val="012B51"/>
                </a:solidFill>
                <a:cs typeface="Calibri" panose="020F0502020204030204" pitchFamily="34" charset="0"/>
              </a:rPr>
              <a:t>'Cerca</a:t>
            </a:r>
            <a:r>
              <a:rPr lang="it-IT" sz="1400" dirty="0">
                <a:solidFill>
                  <a:sysClr val="windowText" lastClr="000000"/>
                </a:solidFill>
                <a:cs typeface="Calibri" panose="020F0502020204030204" pitchFamily="34" charset="0"/>
              </a:rPr>
              <a:t>'. In alternativa, è possibile annullare il processo di ricerca utilizzando il bottone </a:t>
            </a:r>
            <a:r>
              <a:rPr lang="it-IT" sz="1400" b="1" dirty="0">
                <a:solidFill>
                  <a:srgbClr val="C00000"/>
                </a:solidFill>
                <a:cs typeface="Calibri" panose="020F0502020204030204" pitchFamily="34" charset="0"/>
              </a:rPr>
              <a:t>'Annulla</a:t>
            </a:r>
            <a:r>
              <a:rPr lang="it-IT" sz="1400" dirty="0">
                <a:solidFill>
                  <a:sysClr val="windowText" lastClr="000000"/>
                </a:solidFill>
                <a:cs typeface="Calibri" panose="020F0502020204030204" pitchFamily="34" charset="0"/>
              </a:rPr>
              <a:t>'.</a:t>
            </a:r>
          </a:p>
        </p:txBody>
      </p:sp>
      <p:sp>
        <p:nvSpPr>
          <p:cNvPr id="4" name="Rettangolo 3">
            <a:extLst>
              <a:ext uri="{FF2B5EF4-FFF2-40B4-BE49-F238E27FC236}">
                <a16:creationId xmlns:a16="http://schemas.microsoft.com/office/drawing/2014/main" id="{98074EF5-7C10-30EA-6766-D79A9C61BC96}"/>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Scadenzario Certificato 1/4</a:t>
            </a:r>
            <a:endParaRPr lang="en-GB" sz="2400" b="1" dirty="0">
              <a:solidFill>
                <a:srgbClr val="003D6A"/>
              </a:solidFill>
            </a:endParaRPr>
          </a:p>
        </p:txBody>
      </p:sp>
      <p:pic>
        <p:nvPicPr>
          <p:cNvPr id="2" name="Immagine 1">
            <a:extLst>
              <a:ext uri="{FF2B5EF4-FFF2-40B4-BE49-F238E27FC236}">
                <a16:creationId xmlns:a16="http://schemas.microsoft.com/office/drawing/2014/main" id="{EBAFDFC0-655C-2071-B663-CFF88365332B}"/>
              </a:ext>
            </a:extLst>
          </p:cNvPr>
          <p:cNvPicPr>
            <a:picLocks noChangeAspect="1"/>
          </p:cNvPicPr>
          <p:nvPr/>
        </p:nvPicPr>
        <p:blipFill>
          <a:blip r:embed="rId2"/>
          <a:stretch>
            <a:fillRect/>
          </a:stretch>
        </p:blipFill>
        <p:spPr>
          <a:xfrm>
            <a:off x="5487837" y="1442679"/>
            <a:ext cx="6568955" cy="3240000"/>
          </a:xfrm>
          <a:prstGeom prst="rect">
            <a:avLst/>
          </a:prstGeom>
        </p:spPr>
      </p:pic>
      <p:sp>
        <p:nvSpPr>
          <p:cNvPr id="5" name="CasellaDiTesto 4">
            <a:extLst>
              <a:ext uri="{FF2B5EF4-FFF2-40B4-BE49-F238E27FC236}">
                <a16:creationId xmlns:a16="http://schemas.microsoft.com/office/drawing/2014/main" id="{2D17E6FD-96AF-F4A9-8295-6D3933DA08A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541438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Scadenzario Certificato – Rinnovo Certificato 2/4</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331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Attraverso l'interfaccia precedentemente illustrata e dopo aver selezionato il certificato pertinente per l'assistito in questione, nel caso in cui il certificato sia </a:t>
            </a:r>
            <a:r>
              <a:rPr lang="it-IT" sz="1400" b="1" dirty="0">
                <a:solidFill>
                  <a:sysClr val="windowText" lastClr="000000"/>
                </a:solidFill>
                <a:cs typeface="Calibri" panose="020F0502020204030204" pitchFamily="34" charset="0"/>
              </a:rPr>
              <a:t>SCADUTO</a:t>
            </a:r>
            <a:r>
              <a:rPr lang="it-IT" sz="1400" dirty="0">
                <a:solidFill>
                  <a:sysClr val="windowText" lastClr="000000"/>
                </a:solidFill>
                <a:cs typeface="Calibri" panose="020F0502020204030204" pitchFamily="34" charset="0"/>
              </a:rPr>
              <a:t>, sarà possibile procedere con l'attività di </a:t>
            </a:r>
            <a:r>
              <a:rPr lang="it-IT" sz="1400" b="1" dirty="0">
                <a:solidFill>
                  <a:sysClr val="windowText" lastClr="000000"/>
                </a:solidFill>
                <a:cs typeface="Calibri" panose="020F0502020204030204" pitchFamily="34" charset="0"/>
              </a:rPr>
              <a:t>Rinnovo</a:t>
            </a:r>
            <a:r>
              <a:rPr lang="it-IT" sz="1400" dirty="0">
                <a:solidFill>
                  <a:sysClr val="windowText" lastClr="000000"/>
                </a:solidFill>
                <a:cs typeface="Calibri" panose="020F0502020204030204" pitchFamily="34" charset="0"/>
              </a:rPr>
              <a:t> tramite l'apposito pulsante </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a:t>
            </a:r>
            <a:r>
              <a:rPr lang="it-IT" sz="1400" b="1" dirty="0">
                <a:solidFill>
                  <a:srgbClr val="012B51"/>
                </a:solidFill>
                <a:cs typeface="Calibri" panose="020F0502020204030204" pitchFamily="34" charset="0"/>
              </a:rPr>
              <a:t>Rinnova</a:t>
            </a:r>
            <a:r>
              <a:rPr lang="it-IT" sz="1400" dirty="0">
                <a:solidFill>
                  <a:sysClr val="windowText" lastClr="000000"/>
                </a:solidFill>
                <a:cs typeface="Calibri" panose="020F0502020204030204" pitchFamily="34" charset="0"/>
              </a:rPr>
              <a:t> </a:t>
            </a:r>
            <a:r>
              <a:rPr lang="it-IT" sz="1400" b="1" dirty="0">
                <a:solidFill>
                  <a:srgbClr val="012B51"/>
                </a:solidFill>
                <a:cs typeface="Calibri" panose="020F0502020204030204" pitchFamily="34" charset="0"/>
              </a:rPr>
              <a:t>certificato</a:t>
            </a:r>
            <a:r>
              <a:rPr lang="it-IT" sz="1400" dirty="0">
                <a:solidFill>
                  <a:sysClr val="windowText" lastClr="000000"/>
                </a:solidFill>
                <a:cs typeface="Calibri" panose="020F0502020204030204" pitchFamily="34" charset="0"/>
              </a:rPr>
              <a:t>’. Tuttavia, nel caso di un certificato prossimo alla scadenza, non sarà consentito effettuare alcun tipo di rinnovo.</a:t>
            </a:r>
          </a:p>
          <a:p>
            <a:pPr>
              <a:lnSpc>
                <a:spcPct val="150000"/>
              </a:lnSpc>
            </a:pPr>
            <a:r>
              <a:rPr lang="it-IT" sz="1400" dirty="0">
                <a:solidFill>
                  <a:sysClr val="windowText" lastClr="000000"/>
                </a:solidFill>
                <a:cs typeface="Calibri" panose="020F0502020204030204" pitchFamily="34" charset="0"/>
              </a:rPr>
              <a:t>L’utente dovrà confermare l’azione mediante il pulsante “</a:t>
            </a:r>
            <a:r>
              <a:rPr lang="it-IT" sz="1400" b="1" dirty="0">
                <a:solidFill>
                  <a:sysClr val="windowText" lastClr="000000"/>
                </a:solidFill>
                <a:cs typeface="Calibri" panose="020F0502020204030204" pitchFamily="34" charset="0"/>
              </a:rPr>
              <a:t>Si</a:t>
            </a:r>
            <a:r>
              <a:rPr lang="it-IT" sz="1400" dirty="0">
                <a:solidFill>
                  <a:sysClr val="windowText" lastClr="000000"/>
                </a:solidFill>
                <a:cs typeface="Calibri" panose="020F0502020204030204" pitchFamily="34" charset="0"/>
              </a:rPr>
              <a:t>” oppure annullarla mediante il pulsante “</a:t>
            </a:r>
            <a:r>
              <a:rPr lang="it-IT" sz="1400" b="1" dirty="0">
                <a:solidFill>
                  <a:sysClr val="windowText" lastClr="000000"/>
                </a:solidFill>
                <a:cs typeface="Calibri" panose="020F0502020204030204" pitchFamily="34" charset="0"/>
              </a:rPr>
              <a:t>No</a:t>
            </a:r>
            <a:r>
              <a:rPr lang="it-IT" sz="1400" dirty="0">
                <a:solidFill>
                  <a:sysClr val="windowText" lastClr="000000"/>
                </a:solidFill>
                <a:cs typeface="Calibri" panose="020F0502020204030204" pitchFamily="34" charset="0"/>
              </a:rPr>
              <a:t>”. L’azione di conferma corrisponderà al salvataggio del certificato rinnovato.</a:t>
            </a:r>
          </a:p>
          <a:p>
            <a:pPr>
              <a:lnSpc>
                <a:spcPct val="150000"/>
              </a:lnSpc>
            </a:pPr>
            <a:r>
              <a:rPr lang="it-IT" sz="1400" dirty="0">
                <a:solidFill>
                  <a:sysClr val="windowText" lastClr="000000"/>
                </a:solidFill>
                <a:cs typeface="Calibri" panose="020F0502020204030204" pitchFamily="34" charset="0"/>
              </a:rPr>
              <a:t>Ad ogni rinnovo del certificato di malattia rara, il sistema prevede l’invio al paziente del modulo dell’informativa sul trattamento dei dati personali se il contatto email risulta a sistema, altrimenti sarà resa disponibile la possibilità di effettuare il download del PDF dell'Informativa al Trattamento dei Dati Personali mediante opportuno pulsante.</a:t>
            </a:r>
          </a:p>
        </p:txBody>
      </p:sp>
      <p:pic>
        <p:nvPicPr>
          <p:cNvPr id="4" name="Immagine 3">
            <a:extLst>
              <a:ext uri="{FF2B5EF4-FFF2-40B4-BE49-F238E27FC236}">
                <a16:creationId xmlns:a16="http://schemas.microsoft.com/office/drawing/2014/main" id="{81919011-AD7D-65B7-E900-28F6FE23E2A9}"/>
              </a:ext>
            </a:extLst>
          </p:cNvPr>
          <p:cNvPicPr>
            <a:picLocks noChangeAspect="1"/>
          </p:cNvPicPr>
          <p:nvPr/>
        </p:nvPicPr>
        <p:blipFill>
          <a:blip r:embed="rId2"/>
          <a:stretch>
            <a:fillRect/>
          </a:stretch>
        </p:blipFill>
        <p:spPr>
          <a:xfrm>
            <a:off x="6153150" y="1433154"/>
            <a:ext cx="5920342" cy="2880000"/>
          </a:xfrm>
          <a:prstGeom prst="rect">
            <a:avLst/>
          </a:prstGeom>
        </p:spPr>
      </p:pic>
      <p:pic>
        <p:nvPicPr>
          <p:cNvPr id="6" name="Immagine 5">
            <a:extLst>
              <a:ext uri="{FF2B5EF4-FFF2-40B4-BE49-F238E27FC236}">
                <a16:creationId xmlns:a16="http://schemas.microsoft.com/office/drawing/2014/main" id="{401E7211-2B3A-AA96-1D6E-4F817A008B59}"/>
              </a:ext>
            </a:extLst>
          </p:cNvPr>
          <p:cNvPicPr>
            <a:picLocks noChangeAspect="1"/>
          </p:cNvPicPr>
          <p:nvPr/>
        </p:nvPicPr>
        <p:blipFill>
          <a:blip r:embed="rId3"/>
          <a:stretch>
            <a:fillRect/>
          </a:stretch>
        </p:blipFill>
        <p:spPr>
          <a:xfrm>
            <a:off x="5505451" y="3654425"/>
            <a:ext cx="5882553" cy="2880000"/>
          </a:xfrm>
          <a:prstGeom prst="rect">
            <a:avLst/>
          </a:prstGeom>
        </p:spPr>
      </p:pic>
      <p:sp>
        <p:nvSpPr>
          <p:cNvPr id="2" name="CasellaDiTesto 1">
            <a:extLst>
              <a:ext uri="{FF2B5EF4-FFF2-40B4-BE49-F238E27FC236}">
                <a16:creationId xmlns:a16="http://schemas.microsoft.com/office/drawing/2014/main" id="{61BD07DC-CD6C-F5EA-59EA-697D6F2C482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532583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Scadenzario Certificato – Conferma Certificato 3/4</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14104"/>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Attraverso l'interfaccia precedentemente illustrata e dopo aver selezionato il certificato pertinente per l'assistito in questione, nel caso in cui il certificato sia di tipologia </a:t>
            </a:r>
            <a:r>
              <a:rPr lang="it-IT" sz="1400" b="1" dirty="0">
                <a:solidFill>
                  <a:sysClr val="windowText" lastClr="000000"/>
                </a:solidFill>
                <a:cs typeface="Calibri" panose="020F0502020204030204" pitchFamily="34" charset="0"/>
              </a:rPr>
              <a:t>PROVVISORIA</a:t>
            </a:r>
            <a:r>
              <a:rPr lang="it-IT" sz="1400" dirty="0">
                <a:solidFill>
                  <a:sysClr val="windowText" lastClr="000000"/>
                </a:solidFill>
                <a:cs typeface="Calibri" panose="020F0502020204030204" pitchFamily="34" charset="0"/>
              </a:rPr>
              <a:t> e </a:t>
            </a:r>
            <a:r>
              <a:rPr lang="it-IT" sz="1400" b="1" dirty="0">
                <a:solidFill>
                  <a:sysClr val="windowText" lastClr="000000"/>
                </a:solidFill>
                <a:cs typeface="Calibri" panose="020F0502020204030204" pitchFamily="34" charset="0"/>
              </a:rPr>
              <a:t>IN</a:t>
            </a: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SCADENZA</a:t>
            </a:r>
            <a:r>
              <a:rPr lang="it-IT" sz="1400" dirty="0">
                <a:solidFill>
                  <a:sysClr val="windowText" lastClr="000000"/>
                </a:solidFill>
                <a:cs typeface="Calibri" panose="020F0502020204030204" pitchFamily="34" charset="0"/>
              </a:rPr>
              <a:t>, sarà possibile procedere con l'attività di </a:t>
            </a:r>
            <a:r>
              <a:rPr lang="it-IT" sz="1400" b="1" dirty="0">
                <a:solidFill>
                  <a:sysClr val="windowText" lastClr="000000"/>
                </a:solidFill>
                <a:cs typeface="Calibri" panose="020F0502020204030204" pitchFamily="34" charset="0"/>
              </a:rPr>
              <a:t>Conferma</a:t>
            </a:r>
            <a:r>
              <a:rPr lang="it-IT" sz="1400" dirty="0">
                <a:solidFill>
                  <a:sysClr val="windowText" lastClr="000000"/>
                </a:solidFill>
                <a:cs typeface="Calibri" panose="020F0502020204030204" pitchFamily="34" charset="0"/>
              </a:rPr>
              <a:t> tramite l'apposito pulsante ‘</a:t>
            </a:r>
            <a:r>
              <a:rPr lang="it-IT" sz="1400" b="1" dirty="0">
                <a:solidFill>
                  <a:srgbClr val="012B51"/>
                </a:solidFill>
                <a:cs typeface="Calibri" panose="020F0502020204030204" pitchFamily="34" charset="0"/>
              </a:rPr>
              <a:t>Conferma</a:t>
            </a:r>
            <a:r>
              <a:rPr lang="it-IT" sz="1400" dirty="0">
                <a:solidFill>
                  <a:sysClr val="windowText" lastClr="000000"/>
                </a:solidFill>
                <a:cs typeface="Calibri" panose="020F0502020204030204" pitchFamily="34" charset="0"/>
              </a:rPr>
              <a:t> </a:t>
            </a:r>
            <a:r>
              <a:rPr lang="it-IT" sz="1400" b="1" dirty="0">
                <a:solidFill>
                  <a:srgbClr val="012B51"/>
                </a:solidFill>
                <a:cs typeface="Calibri" panose="020F0502020204030204" pitchFamily="34" charset="0"/>
              </a:rPr>
              <a:t>certificato</a:t>
            </a:r>
            <a:r>
              <a:rPr lang="it-IT" sz="1400" dirty="0">
                <a:solidFill>
                  <a:sysClr val="windowText" lastClr="000000"/>
                </a:solidFill>
                <a:cs typeface="Calibri" panose="020F0502020204030204" pitchFamily="34" charset="0"/>
              </a:rPr>
              <a:t>’. Tuttavia, nel caso in cui il certificato sia già scaduto o di tipo definitivo, non sarà possibile procedere con alcuna forma di conferma.</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Si precisa che l’utente Medico Certificatore dell’unità operativa Hub sarà abilitato all’azione in oggetto solo se il certificato da confermare è stato emesso da un Medico Certificatore di un’unità operativa Spoke a cui esso è legato e se la malattia indicata nel certificato provvisorio sia correlata all'Unità Operativa del medico Hub che lo sta confermando.</a:t>
            </a:r>
          </a:p>
        </p:txBody>
      </p:sp>
      <p:pic>
        <p:nvPicPr>
          <p:cNvPr id="5" name="Immagine 4">
            <a:extLst>
              <a:ext uri="{FF2B5EF4-FFF2-40B4-BE49-F238E27FC236}">
                <a16:creationId xmlns:a16="http://schemas.microsoft.com/office/drawing/2014/main" id="{DDC83F6D-5387-7508-9F58-775B891713E3}"/>
              </a:ext>
            </a:extLst>
          </p:cNvPr>
          <p:cNvPicPr>
            <a:picLocks noChangeAspect="1"/>
          </p:cNvPicPr>
          <p:nvPr/>
        </p:nvPicPr>
        <p:blipFill>
          <a:blip r:embed="rId2"/>
          <a:stretch>
            <a:fillRect/>
          </a:stretch>
        </p:blipFill>
        <p:spPr>
          <a:xfrm>
            <a:off x="5442367" y="1414104"/>
            <a:ext cx="6614425" cy="3240000"/>
          </a:xfrm>
          <a:prstGeom prst="rect">
            <a:avLst/>
          </a:prstGeom>
        </p:spPr>
      </p:pic>
      <p:sp>
        <p:nvSpPr>
          <p:cNvPr id="2" name="CasellaDiTesto 1">
            <a:extLst>
              <a:ext uri="{FF2B5EF4-FFF2-40B4-BE49-F238E27FC236}">
                <a16:creationId xmlns:a16="http://schemas.microsoft.com/office/drawing/2014/main" id="{71FEFF73-8696-3FD8-ED79-C3D30670B81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3183929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Scadenzario Certificato – Conferma Certificato 4/4</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04579"/>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L’utente dovrà confermare l’azione mediante il pulsante “</a:t>
            </a:r>
            <a:r>
              <a:rPr lang="it-IT" sz="1400" b="1" dirty="0">
                <a:solidFill>
                  <a:sysClr val="windowText" lastClr="000000"/>
                </a:solidFill>
                <a:cs typeface="Calibri" panose="020F0502020204030204" pitchFamily="34" charset="0"/>
              </a:rPr>
              <a:t>Si</a:t>
            </a:r>
            <a:r>
              <a:rPr lang="it-IT" sz="1400" dirty="0">
                <a:solidFill>
                  <a:sysClr val="windowText" lastClr="000000"/>
                </a:solidFill>
                <a:cs typeface="Calibri" panose="020F0502020204030204" pitchFamily="34" charset="0"/>
              </a:rPr>
              <a:t>” oppure annullarla mediante il pulsante “</a:t>
            </a:r>
            <a:r>
              <a:rPr lang="it-IT" sz="1400" b="1" dirty="0">
                <a:solidFill>
                  <a:sysClr val="windowText" lastClr="000000"/>
                </a:solidFill>
                <a:cs typeface="Calibri" panose="020F0502020204030204" pitchFamily="34" charset="0"/>
              </a:rPr>
              <a:t>No</a:t>
            </a:r>
            <a:r>
              <a:rPr lang="it-IT" sz="1400" dirty="0">
                <a:solidFill>
                  <a:sysClr val="windowText" lastClr="000000"/>
                </a:solidFill>
                <a:cs typeface="Calibri" panose="020F0502020204030204" pitchFamily="34" charset="0"/>
              </a:rPr>
              <a:t>”. L’azione di conferma corrisponderà alla trasformazione del certificato da provvisorio a </a:t>
            </a:r>
            <a:r>
              <a:rPr lang="it-IT" sz="1400" b="1" dirty="0">
                <a:solidFill>
                  <a:sysClr val="windowText" lastClr="000000"/>
                </a:solidFill>
                <a:cs typeface="Calibri" panose="020F0502020204030204" pitchFamily="34" charset="0"/>
              </a:rPr>
              <a:t>DEFINITIVO</a:t>
            </a:r>
            <a:r>
              <a:rPr lang="it-IT" sz="1400" dirty="0">
                <a:solidFill>
                  <a:sysClr val="windowText" lastClr="000000"/>
                </a:solidFill>
                <a:cs typeface="Calibri" panose="020F0502020204030204" pitchFamily="34" charset="0"/>
              </a:rPr>
              <a:t> ed attiverà automaticamente una presa in carico di tipo "H", senza però invalidare la presa in carico di tipo "S" precedentemente effettuata dal Medico Certificatore Unità Operativa Spoke che ha emesso il certificato provvisorio.</a:t>
            </a:r>
          </a:p>
          <a:p>
            <a:pPr>
              <a:lnSpc>
                <a:spcPct val="150000"/>
              </a:lnSpc>
            </a:pPr>
            <a:r>
              <a:rPr lang="it-IT" sz="1400" dirty="0">
                <a:solidFill>
                  <a:sysClr val="windowText" lastClr="000000"/>
                </a:solidFill>
                <a:cs typeface="Calibri" panose="020F0502020204030204" pitchFamily="34" charset="0"/>
              </a:rPr>
              <a:t>Effettuata l’azione di "Conferma Certificato", sarà trasmessa via email al paziente l’Informativa sul Trattamento dei dati Personali se il contatto email risulta essere presente, altrimenti sarà resa disponibile la possibilità di effettuare il download del PDF dell'Informativa al Trattamento dei Dati Personali mediante opportuno pulsante.</a:t>
            </a:r>
          </a:p>
        </p:txBody>
      </p:sp>
      <p:pic>
        <p:nvPicPr>
          <p:cNvPr id="5" name="Immagine 4">
            <a:extLst>
              <a:ext uri="{FF2B5EF4-FFF2-40B4-BE49-F238E27FC236}">
                <a16:creationId xmlns:a16="http://schemas.microsoft.com/office/drawing/2014/main" id="{7E6532DD-5224-A460-65EC-C37B7CB9AF22}"/>
              </a:ext>
            </a:extLst>
          </p:cNvPr>
          <p:cNvPicPr>
            <a:picLocks noChangeAspect="1"/>
          </p:cNvPicPr>
          <p:nvPr/>
        </p:nvPicPr>
        <p:blipFill>
          <a:blip r:embed="rId2"/>
          <a:stretch>
            <a:fillRect/>
          </a:stretch>
        </p:blipFill>
        <p:spPr>
          <a:xfrm>
            <a:off x="5464767" y="1404579"/>
            <a:ext cx="6631983" cy="3240000"/>
          </a:xfrm>
          <a:prstGeom prst="rect">
            <a:avLst/>
          </a:prstGeom>
        </p:spPr>
      </p:pic>
      <p:sp>
        <p:nvSpPr>
          <p:cNvPr id="2" name="CasellaDiTesto 1">
            <a:extLst>
              <a:ext uri="{FF2B5EF4-FFF2-40B4-BE49-F238E27FC236}">
                <a16:creationId xmlns:a16="http://schemas.microsoft.com/office/drawing/2014/main" id="{7CC3AC6A-AA8D-4686-2C3D-3B2BB5458D6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HUB</a:t>
            </a:r>
          </a:p>
        </p:txBody>
      </p:sp>
    </p:spTree>
    <p:extLst>
      <p:ext uri="{BB962C8B-B14F-4D97-AF65-F5344CB8AC3E}">
        <p14:creationId xmlns:p14="http://schemas.microsoft.com/office/powerpoint/2010/main" val="2813261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1855"/>
            <a:chOff x="346931" y="1967796"/>
            <a:chExt cx="488380" cy="2669843"/>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29638"/>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39"/>
            <a:ext cx="110745" cy="2570703"/>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05 - Profilo Applicativo: Medico Certificatore Unità Operativa HUB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37153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57870"/>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a:solidFill>
                  <a:schemeClr val="bg1"/>
                </a:solidFill>
                <a:latin typeface="+mn-lt"/>
              </a:rPr>
              <a:t>06 – </a:t>
            </a:r>
            <a:r>
              <a:rPr lang="it-IT" sz="2800" b="1" dirty="0">
                <a:solidFill>
                  <a:schemeClr val="bg1"/>
                </a:solidFill>
                <a:latin typeface="+mn-lt"/>
              </a:rPr>
              <a:t>Canale di Assistenza</a:t>
            </a: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pic>
        <p:nvPicPr>
          <p:cNvPr id="3" name="Immagine 2">
            <a:extLst>
              <a:ext uri="{FF2B5EF4-FFF2-40B4-BE49-F238E27FC236}">
                <a16:creationId xmlns:a16="http://schemas.microsoft.com/office/drawing/2014/main" id="{4EFDEC3F-4398-EB41-8333-FCAFE08FA751}"/>
              </a:ext>
            </a:extLst>
          </p:cNvPr>
          <p:cNvPicPr>
            <a:picLocks noChangeAspect="1"/>
          </p:cNvPicPr>
          <p:nvPr/>
        </p:nvPicPr>
        <p:blipFill>
          <a:blip r:embed="rId2"/>
          <a:stretch>
            <a:fillRect/>
          </a:stretch>
        </p:blipFill>
        <p:spPr>
          <a:xfrm>
            <a:off x="5476739" y="1357870"/>
            <a:ext cx="6639061" cy="3240000"/>
          </a:xfrm>
          <a:prstGeom prst="rect">
            <a:avLst/>
          </a:prstGeom>
        </p:spPr>
      </p:pic>
      <p:sp>
        <p:nvSpPr>
          <p:cNvPr id="6" name="Ovale 5">
            <a:extLst>
              <a:ext uri="{FF2B5EF4-FFF2-40B4-BE49-F238E27FC236}">
                <a16:creationId xmlns:a16="http://schemas.microsoft.com/office/drawing/2014/main" id="{418C6DF5-C1B6-68E4-BDED-E22E1A15685E}"/>
              </a:ext>
            </a:extLst>
          </p:cNvPr>
          <p:cNvSpPr/>
          <p:nvPr/>
        </p:nvSpPr>
        <p:spPr>
          <a:xfrm>
            <a:off x="11547934" y="4547540"/>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403231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88937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Medico Certificatore Unità Operativa HUB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DA2A94-6087-4A68-B461-9500B2FE4C12}">
  <ds:schemaRefs>
    <ds:schemaRef ds:uri="http://schemas.microsoft.com/sharepoint/v3/contenttype/forms"/>
  </ds:schemaRefs>
</ds:datastoreItem>
</file>

<file path=customXml/itemProps2.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customXml/itemProps3.xml><?xml version="1.0" encoding="utf-8"?>
<ds:datastoreItem xmlns:ds="http://schemas.openxmlformats.org/officeDocument/2006/customXml" ds:itemID="{7435BE6D-415E-4360-80EB-DB118AB5C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987860-f9f1-4bba-b10f-97fc7f8c6eef"/>
    <ds:schemaRef ds:uri="78771635-796e-4ef4-bc95-e556b6328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TM16401371[[fn=Atlante]]</Template>
  <TotalTime>7267</TotalTime>
  <Words>6318</Words>
  <Application>Microsoft Office PowerPoint</Application>
  <PresentationFormat>Widescreen</PresentationFormat>
  <Paragraphs>475</Paragraphs>
  <Slides>60</Slides>
  <Notes>4</Notes>
  <HiddenSlides>0</HiddenSlides>
  <MMClips>0</MMClips>
  <ScaleCrop>false</ScaleCrop>
  <HeadingPairs>
    <vt:vector size="4" baseType="variant">
      <vt:variant>
        <vt:lpstr>Tema</vt:lpstr>
      </vt:variant>
      <vt:variant>
        <vt:i4>2</vt:i4>
      </vt:variant>
      <vt:variant>
        <vt:lpstr>Titoli diapositive</vt:lpstr>
      </vt:variant>
      <vt:variant>
        <vt:i4>60</vt:i4>
      </vt:variant>
    </vt:vector>
  </HeadingPairs>
  <TitlesOfParts>
    <vt:vector size="62" baseType="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Federica Borgia</cp:lastModifiedBy>
  <cp:revision>469</cp:revision>
  <dcterms:created xsi:type="dcterms:W3CDTF">2022-10-31T09:31:33Z</dcterms:created>
  <dcterms:modified xsi:type="dcterms:W3CDTF">2024-11-28T17:29:37Z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ies>
</file>