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64"/>
  </p:notesMasterIdLst>
  <p:sldIdLst>
    <p:sldId id="2147308367" r:id="rId6"/>
    <p:sldId id="2147308587" r:id="rId7"/>
    <p:sldId id="2147308379" r:id="rId8"/>
    <p:sldId id="2147308609" r:id="rId9"/>
    <p:sldId id="2147308505" r:id="rId10"/>
    <p:sldId id="2147308595" r:id="rId11"/>
    <p:sldId id="2147308657"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555" r:id="rId23"/>
    <p:sldId id="2147308617" r:id="rId24"/>
    <p:sldId id="2147308618" r:id="rId25"/>
    <p:sldId id="2147308624" r:id="rId26"/>
    <p:sldId id="2147308625" r:id="rId27"/>
    <p:sldId id="2147308619" r:id="rId28"/>
    <p:sldId id="2147308626" r:id="rId29"/>
    <p:sldId id="2147308644" r:id="rId30"/>
    <p:sldId id="2147308620" r:id="rId31"/>
    <p:sldId id="2147308560" r:id="rId32"/>
    <p:sldId id="2147308621" r:id="rId33"/>
    <p:sldId id="2147308645" r:id="rId34"/>
    <p:sldId id="2147308646" r:id="rId35"/>
    <p:sldId id="2147308614" r:id="rId36"/>
    <p:sldId id="2147308629" r:id="rId37"/>
    <p:sldId id="2147308565" r:id="rId38"/>
    <p:sldId id="2147308615" r:id="rId39"/>
    <p:sldId id="2147308630" r:id="rId40"/>
    <p:sldId id="2147308631" r:id="rId41"/>
    <p:sldId id="2147308632" r:id="rId42"/>
    <p:sldId id="2147308634" r:id="rId43"/>
    <p:sldId id="2147308647" r:id="rId44"/>
    <p:sldId id="2147308635" r:id="rId45"/>
    <p:sldId id="2147308571" r:id="rId46"/>
    <p:sldId id="2147308637" r:id="rId47"/>
    <p:sldId id="2147308638" r:id="rId48"/>
    <p:sldId id="2147308573" r:id="rId49"/>
    <p:sldId id="2147308575" r:id="rId50"/>
    <p:sldId id="2147308648" r:id="rId51"/>
    <p:sldId id="2147308640" r:id="rId52"/>
    <p:sldId id="2147308641" r:id="rId53"/>
    <p:sldId id="2147308643" r:id="rId54"/>
    <p:sldId id="2147308636" r:id="rId55"/>
    <p:sldId id="2147308616" r:id="rId56"/>
    <p:sldId id="2147308649" r:id="rId57"/>
    <p:sldId id="2147308650" r:id="rId58"/>
    <p:sldId id="2147308654" r:id="rId59"/>
    <p:sldId id="2147308656" r:id="rId60"/>
    <p:sldId id="2147308582" r:id="rId61"/>
    <p:sldId id="2147308613" r:id="rId62"/>
    <p:sldId id="2147308608"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57"/>
            <p14:sldId id="2147308610"/>
            <p14:sldId id="2147308592"/>
            <p14:sldId id="2147308593"/>
            <p14:sldId id="2147308611"/>
            <p14:sldId id="2147308516"/>
            <p14:sldId id="2147308601"/>
            <p14:sldId id="2147308603"/>
            <p14:sldId id="2147308612"/>
            <p14:sldId id="2147308420"/>
            <p14:sldId id="2147308606"/>
            <p14:sldId id="2147308555"/>
            <p14:sldId id="2147308617"/>
            <p14:sldId id="2147308618"/>
            <p14:sldId id="2147308624"/>
            <p14:sldId id="2147308625"/>
            <p14:sldId id="2147308619"/>
            <p14:sldId id="2147308626"/>
            <p14:sldId id="2147308644"/>
            <p14:sldId id="2147308620"/>
            <p14:sldId id="2147308560"/>
            <p14:sldId id="2147308621"/>
            <p14:sldId id="2147308645"/>
            <p14:sldId id="2147308646"/>
            <p14:sldId id="2147308614"/>
            <p14:sldId id="2147308629"/>
            <p14:sldId id="2147308565"/>
            <p14:sldId id="2147308615"/>
            <p14:sldId id="2147308630"/>
            <p14:sldId id="2147308631"/>
            <p14:sldId id="2147308632"/>
            <p14:sldId id="2147308634"/>
            <p14:sldId id="2147308647"/>
            <p14:sldId id="2147308635"/>
            <p14:sldId id="2147308571"/>
            <p14:sldId id="2147308637"/>
            <p14:sldId id="2147308638"/>
            <p14:sldId id="2147308573"/>
            <p14:sldId id="2147308575"/>
            <p14:sldId id="2147308648"/>
            <p14:sldId id="2147308640"/>
            <p14:sldId id="2147308641"/>
            <p14:sldId id="2147308643"/>
            <p14:sldId id="2147308636"/>
            <p14:sldId id="2147308616"/>
            <p14:sldId id="2147308649"/>
            <p14:sldId id="2147308650"/>
            <p14:sldId id="2147308654"/>
            <p14:sldId id="2147308656"/>
            <p14:sldId id="2147308582"/>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012B51"/>
    <a:srgbClr val="002540"/>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437" autoAdjust="0"/>
  </p:normalViewPr>
  <p:slideViewPr>
    <p:cSldViewPr snapToGrid="0">
      <p:cViewPr varScale="1">
        <p:scale>
          <a:sx n="49" d="100"/>
          <a:sy n="49" d="100"/>
        </p:scale>
        <p:origin x="62" y="55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8/7/2024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38</a:t>
            </a:fld>
            <a:endParaRPr lang="en-US"/>
          </a:p>
        </p:txBody>
      </p:sp>
    </p:spTree>
    <p:extLst>
      <p:ext uri="{BB962C8B-B14F-4D97-AF65-F5344CB8AC3E}">
        <p14:creationId xmlns:p14="http://schemas.microsoft.com/office/powerpoint/2010/main" val="3205933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07/08/2024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pianiterapeutici.cdp-sanita.soresa.it/login" TargetMode="External"/><Relationship Id="rId2" Type="http://schemas.openxmlformats.org/officeDocument/2006/relationships/image" Target="../media/image53.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4.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4876800" y="3040761"/>
            <a:ext cx="702513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Medico Certificatore Unità Operativa – SPOKE</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Medico Certificatore Unità Operativa 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Medico Certificatore Spoke,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 dell'elenco dei Certificati (certificati emessi dal medico, o presi in carico dal medico o entrambi)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Emissione Certificato</a:t>
            </a:r>
            <a:r>
              <a:rPr lang="it-IT" sz="1400" dirty="0">
                <a:solidFill>
                  <a:srgbClr val="000000"/>
                </a:solidFill>
                <a:ea typeface="Times New Roman" panose="02020603050405020304" pitchFamily="18" charset="0"/>
                <a:cs typeface="Calibri" panose="020F0502020204030204" pitchFamily="34" charset="0"/>
              </a:rPr>
              <a:t>: il modulo consente l’inserimento di un nuovo Certificato di Diagnosi di Malattia Rara con tipologia ‘’PROVVISORIA’’</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Presa in </a:t>
            </a:r>
            <a:r>
              <a:rPr lang="it-IT" sz="1400" b="1" dirty="0" err="1">
                <a:solidFill>
                  <a:srgbClr val="012B51"/>
                </a:solidFill>
                <a:cs typeface="Calibri" panose="020F0502020204030204" pitchFamily="34" charset="0"/>
              </a:rPr>
              <a:t>Carico</a:t>
            </a:r>
            <a:r>
              <a:rPr lang="it-IT" sz="1400" dirty="0" err="1">
                <a:solidFill>
                  <a:srgbClr val="000000"/>
                </a:solidFill>
                <a:ea typeface="Times New Roman" panose="02020603050405020304" pitchFamily="18" charset="0"/>
                <a:cs typeface="Calibri" panose="020F0502020204030204" pitchFamily="34" charset="0"/>
              </a:rPr>
              <a:t>:il</a:t>
            </a:r>
            <a:r>
              <a:rPr lang="it-IT" sz="1400" dirty="0">
                <a:solidFill>
                  <a:srgbClr val="000000"/>
                </a:solidFill>
                <a:ea typeface="Times New Roman" panose="02020603050405020304" pitchFamily="18" charset="0"/>
                <a:cs typeface="Calibri" panose="020F0502020204030204" pitchFamily="34" charset="0"/>
              </a:rPr>
              <a:t> modulo permette al medico di assumere la presa in carico di un Certificato di Diagnosi di Malattia Rara, accedendo in questo modo alla gestione dello stesso</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Scadenzario</a:t>
            </a:r>
            <a:r>
              <a:rPr lang="it-IT" sz="1400" dirty="0">
                <a:solidFill>
                  <a:srgbClr val="000000"/>
                </a:solidFill>
                <a:ea typeface="Times New Roman" panose="02020603050405020304" pitchFamily="18" charset="0"/>
                <a:cs typeface="Calibri" panose="020F0502020204030204" pitchFamily="34" charset="0"/>
              </a:rPr>
              <a:t>: il modulo offre una panoramica dei certificati prossimi alla scadenza o già scaduti. Il medico può qui effettuare operazioni di rinnovo o conferma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 1/1</a:t>
            </a:r>
            <a:endParaRPr lang="en-GB" sz="2400" b="1" dirty="0">
              <a:solidFill>
                <a:srgbClr val="003D6A"/>
              </a:solidFill>
            </a:endParaRPr>
          </a:p>
          <a:p>
            <a:endParaRPr lang="en-GB" sz="2000" b="1" dirty="0">
              <a:solidFill>
                <a:srgbClr val="003D6A"/>
              </a:solidFill>
            </a:endParaRPr>
          </a:p>
        </p:txBody>
      </p:sp>
      <p:pic>
        <p:nvPicPr>
          <p:cNvPr id="2" name="Immagine 1">
            <a:extLst>
              <a:ext uri="{FF2B5EF4-FFF2-40B4-BE49-F238E27FC236}">
                <a16:creationId xmlns:a16="http://schemas.microsoft.com/office/drawing/2014/main" id="{4FDF9DE0-8B39-35CC-7B3D-69F0CDC948A8}"/>
              </a:ext>
            </a:extLst>
          </p:cNvPr>
          <p:cNvPicPr>
            <a:picLocks noChangeAspect="1"/>
          </p:cNvPicPr>
          <p:nvPr/>
        </p:nvPicPr>
        <p:blipFill>
          <a:blip r:embed="rId2"/>
          <a:stretch>
            <a:fillRect/>
          </a:stretch>
        </p:blipFill>
        <p:spPr>
          <a:xfrm>
            <a:off x="5471830" y="1420140"/>
            <a:ext cx="6624920"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medico certificatore un metodo per accedere rapidamente ai certificati emessi/presi in carico,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 appartenente alla Rete MEC</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1/16</a:t>
            </a:r>
            <a:endParaRPr lang="en-GB" sz="2400" b="1" dirty="0">
              <a:solidFill>
                <a:srgbClr val="003D6A"/>
              </a:solidFill>
            </a:endParaRPr>
          </a:p>
          <a:p>
            <a:endParaRPr lang="en-GB" sz="2000" b="1" dirty="0">
              <a:solidFill>
                <a:srgbClr val="003D6A"/>
              </a:solidFill>
            </a:endParaRPr>
          </a:p>
        </p:txBody>
      </p:sp>
      <p:pic>
        <p:nvPicPr>
          <p:cNvPr id="2" name="Immagine 1">
            <a:extLst>
              <a:ext uri="{FF2B5EF4-FFF2-40B4-BE49-F238E27FC236}">
                <a16:creationId xmlns:a16="http://schemas.microsoft.com/office/drawing/2014/main" id="{E258F841-B140-2140-CFEF-5FB4A8791E90}"/>
              </a:ext>
            </a:extLst>
          </p:cNvPr>
          <p:cNvPicPr>
            <a:picLocks noChangeAspect="1"/>
          </p:cNvPicPr>
          <p:nvPr/>
        </p:nvPicPr>
        <p:blipFill>
          <a:blip r:embed="rId2"/>
          <a:stretch>
            <a:fillRect/>
          </a:stretch>
        </p:blipFill>
        <p:spPr>
          <a:xfrm>
            <a:off x="5450156" y="1420140"/>
            <a:ext cx="6589831" cy="3240000"/>
          </a:xfrm>
          <a:prstGeom prst="rect">
            <a:avLst/>
          </a:prstGeom>
        </p:spPr>
      </p:pic>
      <p:sp>
        <p:nvSpPr>
          <p:cNvPr id="4" name="CasellaDiTesto 3">
            <a:extLst>
              <a:ext uri="{FF2B5EF4-FFF2-40B4-BE49-F238E27FC236}">
                <a16:creationId xmlns:a16="http://schemas.microsoft.com/office/drawing/2014/main" id="{06106B03-2236-0A10-4CF8-300980AAD5F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6" y="14331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 Periodo di validità,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2/16</a:t>
            </a:r>
            <a:endParaRPr lang="en-GB" sz="2400" b="1" dirty="0">
              <a:solidFill>
                <a:srgbClr val="003D6A"/>
              </a:solidFill>
            </a:endParaRPr>
          </a:p>
          <a:p>
            <a:endParaRPr lang="en-GB" sz="2000" b="1" dirty="0">
              <a:solidFill>
                <a:srgbClr val="003D6A"/>
              </a:solidFill>
            </a:endParaRPr>
          </a:p>
        </p:txBody>
      </p:sp>
      <p:pic>
        <p:nvPicPr>
          <p:cNvPr id="2" name="Immagine 1">
            <a:extLst>
              <a:ext uri="{FF2B5EF4-FFF2-40B4-BE49-F238E27FC236}">
                <a16:creationId xmlns:a16="http://schemas.microsoft.com/office/drawing/2014/main" id="{4AE43472-796F-B333-A5DF-06B4C29436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0160" y="1395054"/>
            <a:ext cx="6624920" cy="3240000"/>
          </a:xfrm>
          <a:prstGeom prst="rect">
            <a:avLst/>
          </a:prstGeom>
          <a:ln>
            <a:solidFill>
              <a:schemeClr val="tx1"/>
            </a:solidFill>
          </a:ln>
        </p:spPr>
      </p:pic>
      <p:sp>
        <p:nvSpPr>
          <p:cNvPr id="5" name="CasellaDiTesto 4">
            <a:extLst>
              <a:ext uri="{FF2B5EF4-FFF2-40B4-BE49-F238E27FC236}">
                <a16:creationId xmlns:a16="http://schemas.microsoft.com/office/drawing/2014/main" id="{FD449C86-2592-E4D6-ECAD-AE397CC46585}"/>
              </a:ext>
            </a:extLst>
          </p:cNvPr>
          <p:cNvSpPr txBox="1"/>
          <p:nvPr/>
        </p:nvSpPr>
        <p:spPr>
          <a:xfrm>
            <a:off x="8762620" y="6334215"/>
            <a:ext cx="3415444" cy="307777"/>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r"/>
            <a:r>
              <a:rPr lang="it-IT" sz="1400" i="1" dirty="0">
                <a:solidFill>
                  <a:srgbClr val="000000"/>
                </a:solidFill>
                <a:cs typeface="Calibri" panose="020F0502020204030204" pitchFamily="34" charset="0"/>
                <a:hlinkClick r:id="rId3">
                  <a:extLst>
                    <a:ext uri="{A12FA001-AC4F-418D-AE19-62706E023703}">
                      <ahyp:hlinkClr xmlns:ahyp="http://schemas.microsoft.com/office/drawing/2018/hyperlinkcolor" val="tx"/>
                    </a:ext>
                  </a:extLst>
                </a:hlinkClick>
              </a:rPr>
              <a:t>* La </a:t>
            </a:r>
            <a:r>
              <a:rPr lang="it-IT" sz="1400" i="1" u="sng" dirty="0">
                <a:solidFill>
                  <a:srgbClr val="000000"/>
                </a:solidFill>
                <a:cs typeface="Calibri" panose="020F0502020204030204" pitchFamily="34" charset="0"/>
                <a:hlinkClick r:id="rId3">
                  <a:extLst>
                    <a:ext uri="{A12FA001-AC4F-418D-AE19-62706E023703}">
                      <ahyp:hlinkClr xmlns:ahyp="http://schemas.microsoft.com/office/drawing/2018/hyperlinkcolor" val="tx"/>
                    </a:ext>
                  </a:extLst>
                </a:hlinkClick>
              </a:rPr>
              <a:t>figura</a:t>
            </a:r>
            <a:r>
              <a:rPr lang="it-IT" sz="1400" i="1" dirty="0">
                <a:solidFill>
                  <a:srgbClr val="000000"/>
                </a:solidFill>
                <a:cs typeface="Calibri" panose="020F0502020204030204" pitchFamily="34" charset="0"/>
                <a:hlinkClick r:id="rId3">
                  <a:extLst>
                    <a:ext uri="{A12FA001-AC4F-418D-AE19-62706E023703}">
                      <ahyp:hlinkClr xmlns:ahyp="http://schemas.microsoft.com/office/drawing/2018/hyperlinkcolor" val="tx"/>
                    </a:ext>
                  </a:extLst>
                </a:hlinkClick>
              </a:rPr>
              <a:t> ha scopo puramente illustrativo</a:t>
            </a:r>
          </a:p>
        </p:txBody>
      </p:sp>
      <p:sp>
        <p:nvSpPr>
          <p:cNvPr id="6" name="CasellaDiTesto 5">
            <a:extLst>
              <a:ext uri="{FF2B5EF4-FFF2-40B4-BE49-F238E27FC236}">
                <a16:creationId xmlns:a16="http://schemas.microsoft.com/office/drawing/2014/main" id="{59612815-9261-1CDC-ED52-8FC4165B1DDB}"/>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68358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3/16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39266" y="1385529"/>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se selezionato consente di visualizzare, in sola lettura, il dettaglio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pic>
        <p:nvPicPr>
          <p:cNvPr id="6" name="Immagine 5">
            <a:extLst>
              <a:ext uri="{FF2B5EF4-FFF2-40B4-BE49-F238E27FC236}">
                <a16:creationId xmlns:a16="http://schemas.microsoft.com/office/drawing/2014/main" id="{0C2DC0E5-D2DC-933A-517B-97EDC7255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7837" y="1366479"/>
            <a:ext cx="6568955" cy="3240000"/>
          </a:xfrm>
          <a:prstGeom prst="rect">
            <a:avLst/>
          </a:prstGeom>
        </p:spPr>
      </p:pic>
      <p:grpSp>
        <p:nvGrpSpPr>
          <p:cNvPr id="2" name="Gruppo 1">
            <a:extLst>
              <a:ext uri="{FF2B5EF4-FFF2-40B4-BE49-F238E27FC236}">
                <a16:creationId xmlns:a16="http://schemas.microsoft.com/office/drawing/2014/main" id="{00C2B643-C07D-6E96-979B-83B7D23D5D02}"/>
              </a:ext>
            </a:extLst>
          </p:cNvPr>
          <p:cNvGrpSpPr/>
          <p:nvPr/>
        </p:nvGrpSpPr>
        <p:grpSpPr>
          <a:xfrm>
            <a:off x="7202337" y="3190875"/>
            <a:ext cx="4018113" cy="2600325"/>
            <a:chOff x="7202337" y="3190875"/>
            <a:chExt cx="4018113" cy="2600325"/>
          </a:xfrm>
        </p:grpSpPr>
        <p:pic>
          <p:nvPicPr>
            <p:cNvPr id="10" name="Immagine 9">
              <a:extLst>
                <a:ext uri="{FF2B5EF4-FFF2-40B4-BE49-F238E27FC236}">
                  <a16:creationId xmlns:a16="http://schemas.microsoft.com/office/drawing/2014/main" id="{F27A84F3-BAD8-0BC3-412C-DE06CB943F44}"/>
                </a:ext>
              </a:extLst>
            </p:cNvPr>
            <p:cNvPicPr>
              <a:picLocks noChangeAspect="1"/>
            </p:cNvPicPr>
            <p:nvPr/>
          </p:nvPicPr>
          <p:blipFill rotWithShape="1">
            <a:blip r:embed="rId3"/>
            <a:srcRect r="4114" b="5039"/>
            <a:stretch/>
          </p:blipFill>
          <p:spPr>
            <a:xfrm>
              <a:off x="7202337" y="3743325"/>
              <a:ext cx="3541863" cy="2047875"/>
            </a:xfrm>
            <a:prstGeom prst="rect">
              <a:avLst/>
            </a:prstGeom>
            <a:ln>
              <a:solidFill>
                <a:schemeClr val="tx1"/>
              </a:solidFill>
            </a:ln>
          </p:spPr>
        </p:pic>
        <p:cxnSp>
          <p:nvCxnSpPr>
            <p:cNvPr id="12" name="Connettore diritto 11">
              <a:extLst>
                <a:ext uri="{FF2B5EF4-FFF2-40B4-BE49-F238E27FC236}">
                  <a16:creationId xmlns:a16="http://schemas.microsoft.com/office/drawing/2014/main" id="{4AD3B408-75E0-F272-1F8F-8C3EACC21D0A}"/>
                </a:ext>
              </a:extLst>
            </p:cNvPr>
            <p:cNvCxnSpPr/>
            <p:nvPr/>
          </p:nvCxnSpPr>
          <p:spPr>
            <a:xfrm flipH="1">
              <a:off x="9696450" y="3190875"/>
              <a:ext cx="1524000" cy="5524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Ovale 3">
            <a:extLst>
              <a:ext uri="{FF2B5EF4-FFF2-40B4-BE49-F238E27FC236}">
                <a16:creationId xmlns:a16="http://schemas.microsoft.com/office/drawing/2014/main" id="{A33D4417-238E-4AC3-A007-B1B2E5F293E9}"/>
              </a:ext>
            </a:extLst>
          </p:cNvPr>
          <p:cNvSpPr/>
          <p:nvPr/>
        </p:nvSpPr>
        <p:spPr>
          <a:xfrm>
            <a:off x="10291762" y="418997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5" name="Ovale 4">
            <a:extLst>
              <a:ext uri="{FF2B5EF4-FFF2-40B4-BE49-F238E27FC236}">
                <a16:creationId xmlns:a16="http://schemas.microsoft.com/office/drawing/2014/main" id="{29E1894F-3580-30C1-4802-07184582CBB5}"/>
              </a:ext>
            </a:extLst>
          </p:cNvPr>
          <p:cNvSpPr/>
          <p:nvPr/>
        </p:nvSpPr>
        <p:spPr>
          <a:xfrm>
            <a:off x="1189064" y="217708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8" name="CasellaDiTesto 7">
            <a:extLst>
              <a:ext uri="{FF2B5EF4-FFF2-40B4-BE49-F238E27FC236}">
                <a16:creationId xmlns:a16="http://schemas.microsoft.com/office/drawing/2014/main" id="{C270D333-534B-8FC3-88D1-DB39D4C28E02}"/>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4267161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4/16</a:t>
            </a:r>
            <a:endParaRPr lang="en-GB" sz="2400" b="1" dirty="0">
              <a:solidFill>
                <a:srgbClr val="003D6A"/>
              </a:solidFill>
            </a:endParaRPr>
          </a:p>
        </p:txBody>
      </p:sp>
      <p:pic>
        <p:nvPicPr>
          <p:cNvPr id="6" name="Immagine 5">
            <a:extLst>
              <a:ext uri="{FF2B5EF4-FFF2-40B4-BE49-F238E27FC236}">
                <a16:creationId xmlns:a16="http://schemas.microsoft.com/office/drawing/2014/main" id="{20A4C5F5-50F7-A833-2A11-541332C20D14}"/>
              </a:ext>
            </a:extLst>
          </p:cNvPr>
          <p:cNvPicPr>
            <a:picLocks noChangeAspect="1"/>
          </p:cNvPicPr>
          <p:nvPr/>
        </p:nvPicPr>
        <p:blipFill>
          <a:blip r:embed="rId2"/>
          <a:stretch>
            <a:fillRect/>
          </a:stretch>
        </p:blipFill>
        <p:spPr>
          <a:xfrm>
            <a:off x="5459973" y="1357870"/>
            <a:ext cx="6596819" cy="3240000"/>
          </a:xfrm>
          <a:prstGeom prst="rect">
            <a:avLst/>
          </a:prstGeom>
        </p:spPr>
      </p:pic>
      <p:sp>
        <p:nvSpPr>
          <p:cNvPr id="2" name="Rettangolo 1">
            <a:extLst>
              <a:ext uri="{FF2B5EF4-FFF2-40B4-BE49-F238E27FC236}">
                <a16:creationId xmlns:a16="http://schemas.microsoft.com/office/drawing/2014/main" id="{E333E79D-DE8C-ACF1-97B2-4B49D46C5AFF}"/>
              </a:ext>
            </a:extLst>
          </p:cNvPr>
          <p:cNvSpPr/>
          <p:nvPr/>
        </p:nvSpPr>
        <p:spPr>
          <a:xfrm>
            <a:off x="200149" y="136647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8" name="CasellaDiTesto 7">
            <a:extLst>
              <a:ext uri="{FF2B5EF4-FFF2-40B4-BE49-F238E27FC236}">
                <a16:creationId xmlns:a16="http://schemas.microsoft.com/office/drawing/2014/main" id="{E674FD00-6170-5D60-4CDA-708EC21CB342}"/>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4133884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5/16</a:t>
            </a:r>
            <a:endParaRPr lang="en-GB" sz="2400" b="1" dirty="0">
              <a:solidFill>
                <a:srgbClr val="003D6A"/>
              </a:solidFill>
            </a:endParaRPr>
          </a:p>
        </p:txBody>
      </p:sp>
      <p:pic>
        <p:nvPicPr>
          <p:cNvPr id="10" name="Immagine 9">
            <a:extLst>
              <a:ext uri="{FF2B5EF4-FFF2-40B4-BE49-F238E27FC236}">
                <a16:creationId xmlns:a16="http://schemas.microsoft.com/office/drawing/2014/main" id="{DA7D5DF8-C754-4EEF-1C96-6759282CC1EB}"/>
              </a:ext>
            </a:extLst>
          </p:cNvPr>
          <p:cNvPicPr>
            <a:picLocks noChangeAspect="1"/>
          </p:cNvPicPr>
          <p:nvPr/>
        </p:nvPicPr>
        <p:blipFill>
          <a:blip r:embed="rId2"/>
          <a:stretch>
            <a:fillRect/>
          </a:stretch>
        </p:blipFill>
        <p:spPr>
          <a:xfrm>
            <a:off x="5470645" y="1366479"/>
            <a:ext cx="6568955" cy="3240000"/>
          </a:xfrm>
          <a:prstGeom prst="rect">
            <a:avLst/>
          </a:prstGeom>
        </p:spPr>
      </p:pic>
      <p:sp>
        <p:nvSpPr>
          <p:cNvPr id="2" name="Rettangolo 1">
            <a:extLst>
              <a:ext uri="{FF2B5EF4-FFF2-40B4-BE49-F238E27FC236}">
                <a16:creationId xmlns:a16="http://schemas.microsoft.com/office/drawing/2014/main" id="{3E8F3A8F-F44A-9B60-9DD9-3C12CEE07FBE}"/>
              </a:ext>
            </a:extLst>
          </p:cNvPr>
          <p:cNvSpPr/>
          <p:nvPr/>
        </p:nvSpPr>
        <p:spPr>
          <a:xfrm>
            <a:off x="209437"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presente al fondo della schermata, attraverso cui è possibile effettuare la stampa del certificato interessato.</a:t>
            </a:r>
          </a:p>
        </p:txBody>
      </p:sp>
      <p:sp>
        <p:nvSpPr>
          <p:cNvPr id="4" name="CasellaDiTesto 3">
            <a:extLst>
              <a:ext uri="{FF2B5EF4-FFF2-40B4-BE49-F238E27FC236}">
                <a16:creationId xmlns:a16="http://schemas.microsoft.com/office/drawing/2014/main" id="{55CF6631-4F1B-7AF4-2412-A59F87C062CA}"/>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4182893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6/16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pic>
        <p:nvPicPr>
          <p:cNvPr id="2" name="Immagine 1">
            <a:extLst>
              <a:ext uri="{FF2B5EF4-FFF2-40B4-BE49-F238E27FC236}">
                <a16:creationId xmlns:a16="http://schemas.microsoft.com/office/drawing/2014/main" id="{4265BA36-57C5-AC31-33ED-B6B53A58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7837" y="1395054"/>
            <a:ext cx="6568955" cy="3240000"/>
          </a:xfrm>
          <a:prstGeom prst="rect">
            <a:avLst/>
          </a:prstGeom>
        </p:spPr>
      </p:pic>
      <p:grpSp>
        <p:nvGrpSpPr>
          <p:cNvPr id="4" name="Gruppo 3">
            <a:extLst>
              <a:ext uri="{FF2B5EF4-FFF2-40B4-BE49-F238E27FC236}">
                <a16:creationId xmlns:a16="http://schemas.microsoft.com/office/drawing/2014/main" id="{9B49F623-0834-E3BC-0C23-FB3C2AFC4882}"/>
              </a:ext>
            </a:extLst>
          </p:cNvPr>
          <p:cNvGrpSpPr/>
          <p:nvPr/>
        </p:nvGrpSpPr>
        <p:grpSpPr>
          <a:xfrm>
            <a:off x="7202337" y="3190875"/>
            <a:ext cx="4018113" cy="2609850"/>
            <a:chOff x="7202337" y="3190875"/>
            <a:chExt cx="4018113" cy="2609850"/>
          </a:xfrm>
        </p:grpSpPr>
        <p:pic>
          <p:nvPicPr>
            <p:cNvPr id="5" name="Immagine 4">
              <a:extLst>
                <a:ext uri="{FF2B5EF4-FFF2-40B4-BE49-F238E27FC236}">
                  <a16:creationId xmlns:a16="http://schemas.microsoft.com/office/drawing/2014/main" id="{D52C3925-2832-A8D4-682D-1ADD055FB7BC}"/>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6" name="Connettore diritto 5">
              <a:extLst>
                <a:ext uri="{FF2B5EF4-FFF2-40B4-BE49-F238E27FC236}">
                  <a16:creationId xmlns:a16="http://schemas.microsoft.com/office/drawing/2014/main" id="{7C7D673C-01A6-7738-B4EA-970687002B2B}"/>
                </a:ext>
              </a:extLst>
            </p:cNvPr>
            <p:cNvCxnSpPr/>
            <p:nvPr/>
          </p:nvCxnSpPr>
          <p:spPr>
            <a:xfrm flipH="1">
              <a:off x="9696450" y="3190875"/>
              <a:ext cx="1524000" cy="5524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Ovale 7">
            <a:extLst>
              <a:ext uri="{FF2B5EF4-FFF2-40B4-BE49-F238E27FC236}">
                <a16:creationId xmlns:a16="http://schemas.microsoft.com/office/drawing/2014/main" id="{B2C32CF3-113E-65DA-2309-20A94DFB5911}"/>
              </a:ext>
            </a:extLst>
          </p:cNvPr>
          <p:cNvSpPr/>
          <p:nvPr/>
        </p:nvSpPr>
        <p:spPr>
          <a:xfrm>
            <a:off x="10291762" y="499007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0" name="Ovale 9">
            <a:extLst>
              <a:ext uri="{FF2B5EF4-FFF2-40B4-BE49-F238E27FC236}">
                <a16:creationId xmlns:a16="http://schemas.microsoft.com/office/drawing/2014/main" id="{EAFFD5E9-25F8-F4C9-7D2F-F16282EF1376}"/>
              </a:ext>
            </a:extLst>
          </p:cNvPr>
          <p:cNvSpPr/>
          <p:nvPr/>
        </p:nvSpPr>
        <p:spPr>
          <a:xfrm>
            <a:off x="1271018" y="220736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2" name="CasellaDiTesto 11">
            <a:extLst>
              <a:ext uri="{FF2B5EF4-FFF2-40B4-BE49-F238E27FC236}">
                <a16:creationId xmlns:a16="http://schemas.microsoft.com/office/drawing/2014/main" id="{878D096B-9EC8-7A6A-E787-8F547AC8129C}"/>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847542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5" name="Immagine 4">
            <a:extLst>
              <a:ext uri="{FF2B5EF4-FFF2-40B4-BE49-F238E27FC236}">
                <a16:creationId xmlns:a16="http://schemas.microsoft.com/office/drawing/2014/main" id="{33E610B2-1435-B9DE-0FEB-F290A2BF7103}"/>
              </a:ext>
            </a:extLst>
          </p:cNvPr>
          <p:cNvPicPr>
            <a:picLocks noChangeAspect="1"/>
          </p:cNvPicPr>
          <p:nvPr/>
        </p:nvPicPr>
        <p:blipFill>
          <a:blip r:embed="rId2"/>
          <a:stretch>
            <a:fillRect/>
          </a:stretch>
        </p:blipFill>
        <p:spPr>
          <a:xfrm>
            <a:off x="5466961" y="1395054"/>
            <a:ext cx="6589831" cy="3240000"/>
          </a:xfrm>
          <a:prstGeom prst="rect">
            <a:avLst/>
          </a:prstGeom>
        </p:spPr>
      </p:pic>
      <p:sp>
        <p:nvSpPr>
          <p:cNvPr id="2" name="CasellaDiTesto 1">
            <a:extLst>
              <a:ext uri="{FF2B5EF4-FFF2-40B4-BE49-F238E27FC236}">
                <a16:creationId xmlns:a16="http://schemas.microsoft.com/office/drawing/2014/main" id="{B1622023-D0FA-EA6D-9D61-36423EEC3265}"/>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555007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due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1. Modifica Certificato</a:t>
            </a:r>
            <a:r>
              <a:rPr lang="it-IT" sz="1400" dirty="0">
                <a:solidFill>
                  <a:srgbClr val="000000"/>
                </a:solidFill>
                <a:ea typeface="Times New Roman" panose="02020603050405020304" pitchFamily="18" charset="0"/>
                <a:cs typeface="Calibri" panose="020F0502020204030204" pitchFamily="34" charset="0"/>
              </a:rPr>
              <a:t>: consente dapprima di visualizzare, in sola lettura, il dettaglio del certificato.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visualizzato i dettagli del certificato, l'utente ha la possibilità di effettuare diverse 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(slide successiva)</a:t>
            </a:r>
          </a:p>
        </p:txBody>
      </p:sp>
      <p:pic>
        <p:nvPicPr>
          <p:cNvPr id="2" name="Immagine 1">
            <a:extLst>
              <a:ext uri="{FF2B5EF4-FFF2-40B4-BE49-F238E27FC236}">
                <a16:creationId xmlns:a16="http://schemas.microsoft.com/office/drawing/2014/main" id="{DBAC44FF-23F9-79B9-C8FD-1B92E90F1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7837" y="1356954"/>
            <a:ext cx="6568955" cy="3240000"/>
          </a:xfrm>
          <a:prstGeom prst="rect">
            <a:avLst/>
          </a:prstGeom>
        </p:spPr>
      </p:pic>
      <p:grpSp>
        <p:nvGrpSpPr>
          <p:cNvPr id="4" name="Gruppo 3">
            <a:extLst>
              <a:ext uri="{FF2B5EF4-FFF2-40B4-BE49-F238E27FC236}">
                <a16:creationId xmlns:a16="http://schemas.microsoft.com/office/drawing/2014/main" id="{C294E986-395B-1A6E-440A-58A6BF97D689}"/>
              </a:ext>
            </a:extLst>
          </p:cNvPr>
          <p:cNvGrpSpPr/>
          <p:nvPr/>
        </p:nvGrpSpPr>
        <p:grpSpPr>
          <a:xfrm>
            <a:off x="7202337" y="3200400"/>
            <a:ext cx="4018113" cy="2609850"/>
            <a:chOff x="7202337" y="3190875"/>
            <a:chExt cx="4018113" cy="2609850"/>
          </a:xfrm>
        </p:grpSpPr>
        <p:pic>
          <p:nvPicPr>
            <p:cNvPr id="6" name="Immagine 5">
              <a:extLst>
                <a:ext uri="{FF2B5EF4-FFF2-40B4-BE49-F238E27FC236}">
                  <a16:creationId xmlns:a16="http://schemas.microsoft.com/office/drawing/2014/main" id="{58368CE9-F47F-D3A5-E684-2F562F72D5E2}"/>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8" name="Connettore diritto 7">
              <a:extLst>
                <a:ext uri="{FF2B5EF4-FFF2-40B4-BE49-F238E27FC236}">
                  <a16:creationId xmlns:a16="http://schemas.microsoft.com/office/drawing/2014/main" id="{A52953CB-DB0D-F66A-E70E-D70BBCCD0492}"/>
                </a:ext>
              </a:extLst>
            </p:cNvPr>
            <p:cNvCxnSpPr/>
            <p:nvPr/>
          </p:nvCxnSpPr>
          <p:spPr>
            <a:xfrm flipH="1">
              <a:off x="9696450" y="3190875"/>
              <a:ext cx="1524000" cy="5524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e 10">
            <a:extLst>
              <a:ext uri="{FF2B5EF4-FFF2-40B4-BE49-F238E27FC236}">
                <a16:creationId xmlns:a16="http://schemas.microsoft.com/office/drawing/2014/main" id="{2A7D070A-E9AC-161F-F1A6-2BDC8CA58BC0}"/>
              </a:ext>
            </a:extLst>
          </p:cNvPr>
          <p:cNvSpPr/>
          <p:nvPr/>
        </p:nvSpPr>
        <p:spPr>
          <a:xfrm>
            <a:off x="10291762" y="461860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12" name="Ovale 11">
            <a:extLst>
              <a:ext uri="{FF2B5EF4-FFF2-40B4-BE49-F238E27FC236}">
                <a16:creationId xmlns:a16="http://schemas.microsoft.com/office/drawing/2014/main" id="{0F31F994-EA18-FDC0-6024-038ABF5B825B}"/>
              </a:ext>
            </a:extLst>
          </p:cNvPr>
          <p:cNvSpPr/>
          <p:nvPr/>
        </p:nvSpPr>
        <p:spPr>
          <a:xfrm>
            <a:off x="1197235" y="212253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5" name="Rettangolo 4">
            <a:extLst>
              <a:ext uri="{FF2B5EF4-FFF2-40B4-BE49-F238E27FC236}">
                <a16:creationId xmlns:a16="http://schemas.microsoft.com/office/drawing/2014/main" id="{39842BC7-5DF4-8C67-D105-9BE40E411A1A}"/>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8/16</a:t>
            </a:r>
            <a:endParaRPr lang="en-GB" sz="2400" b="1" dirty="0">
              <a:solidFill>
                <a:srgbClr val="003D6A"/>
              </a:solidFill>
            </a:endParaRPr>
          </a:p>
        </p:txBody>
      </p:sp>
      <p:sp>
        <p:nvSpPr>
          <p:cNvPr id="7" name="CasellaDiTesto 6">
            <a:extLst>
              <a:ext uri="{FF2B5EF4-FFF2-40B4-BE49-F238E27FC236}">
                <a16:creationId xmlns:a16="http://schemas.microsoft.com/office/drawing/2014/main" id="{CF549C3D-976B-1A31-8445-0A2E62A4545B}"/>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899181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e 21">
            <a:extLst>
              <a:ext uri="{FF2B5EF4-FFF2-40B4-BE49-F238E27FC236}">
                <a16:creationId xmlns:a16="http://schemas.microsoft.com/office/drawing/2014/main" id="{847174A1-628C-A959-96BD-16928D02CD85}"/>
              </a:ext>
            </a:extLst>
          </p:cNvPr>
          <p:cNvSpPr/>
          <p:nvPr/>
        </p:nvSpPr>
        <p:spPr>
          <a:xfrm>
            <a:off x="1275425" y="2117067"/>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pic>
        <p:nvPicPr>
          <p:cNvPr id="4" name="Immagine 3">
            <a:extLst>
              <a:ext uri="{FF2B5EF4-FFF2-40B4-BE49-F238E27FC236}">
                <a16:creationId xmlns:a16="http://schemas.microsoft.com/office/drawing/2014/main" id="{9DC08E5F-B6D7-B173-3066-FBF5864F1AF2}"/>
              </a:ext>
            </a:extLst>
          </p:cNvPr>
          <p:cNvPicPr>
            <a:picLocks noChangeAspect="1"/>
          </p:cNvPicPr>
          <p:nvPr/>
        </p:nvPicPr>
        <p:blipFill>
          <a:blip r:embed="rId2"/>
          <a:stretch>
            <a:fillRect/>
          </a:stretch>
        </p:blipFill>
        <p:spPr>
          <a:xfrm>
            <a:off x="5456844" y="1356954"/>
            <a:ext cx="6486628" cy="3140217"/>
          </a:xfrm>
          <a:prstGeom prst="rect">
            <a:avLst/>
          </a:prstGeom>
          <a:ln>
            <a:solidFill>
              <a:schemeClr val="tx1"/>
            </a:solidFill>
          </a:ln>
        </p:spPr>
      </p:pic>
      <p:pic>
        <p:nvPicPr>
          <p:cNvPr id="8" name="Immagine 7">
            <a:extLst>
              <a:ext uri="{FF2B5EF4-FFF2-40B4-BE49-F238E27FC236}">
                <a16:creationId xmlns:a16="http://schemas.microsoft.com/office/drawing/2014/main" id="{C2EEAE40-5E0A-AD95-B076-48367B16871B}"/>
              </a:ext>
            </a:extLst>
          </p:cNvPr>
          <p:cNvPicPr>
            <a:picLocks noChangeAspect="1"/>
          </p:cNvPicPr>
          <p:nvPr/>
        </p:nvPicPr>
        <p:blipFill>
          <a:blip r:embed="rId3"/>
          <a:stretch>
            <a:fillRect/>
          </a:stretch>
        </p:blipFill>
        <p:spPr>
          <a:xfrm>
            <a:off x="5456844" y="4796037"/>
            <a:ext cx="5891760" cy="1027004"/>
          </a:xfrm>
          <a:prstGeom prst="rect">
            <a:avLst/>
          </a:prstGeom>
          <a:ln>
            <a:solidFill>
              <a:schemeClr val="tx1"/>
            </a:solidFill>
          </a:ln>
        </p:spPr>
      </p:pic>
      <p:sp>
        <p:nvSpPr>
          <p:cNvPr id="23" name="Ovale 22">
            <a:extLst>
              <a:ext uri="{FF2B5EF4-FFF2-40B4-BE49-F238E27FC236}">
                <a16:creationId xmlns:a16="http://schemas.microsoft.com/office/drawing/2014/main" id="{0956539D-795B-395F-DE68-7FCD939311EC}"/>
              </a:ext>
            </a:extLst>
          </p:cNvPr>
          <p:cNvSpPr/>
          <p:nvPr/>
        </p:nvSpPr>
        <p:spPr>
          <a:xfrm>
            <a:off x="9434512" y="364857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2" name="Ovale 11">
            <a:extLst>
              <a:ext uri="{FF2B5EF4-FFF2-40B4-BE49-F238E27FC236}">
                <a16:creationId xmlns:a16="http://schemas.microsoft.com/office/drawing/2014/main" id="{D31AD713-4C1F-D2E7-513F-03DBA2AD40C2}"/>
              </a:ext>
            </a:extLst>
          </p:cNvPr>
          <p:cNvSpPr/>
          <p:nvPr/>
        </p:nvSpPr>
        <p:spPr>
          <a:xfrm>
            <a:off x="6757987" y="4992880"/>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4" name="Rettangolo 13">
            <a:extLst>
              <a:ext uri="{FF2B5EF4-FFF2-40B4-BE49-F238E27FC236}">
                <a16:creationId xmlns:a16="http://schemas.microsoft.com/office/drawing/2014/main" id="{06246274-580F-BD90-05C6-5A9B000A17B4}"/>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9/16</a:t>
            </a:r>
            <a:endParaRPr lang="en-GB" sz="2400" b="1" dirty="0">
              <a:solidFill>
                <a:srgbClr val="003D6A"/>
              </a:solidFill>
            </a:endParaRPr>
          </a:p>
        </p:txBody>
      </p:sp>
      <p:sp>
        <p:nvSpPr>
          <p:cNvPr id="2" name="CasellaDiTesto 1">
            <a:extLst>
              <a:ext uri="{FF2B5EF4-FFF2-40B4-BE49-F238E27FC236}">
                <a16:creationId xmlns:a16="http://schemas.microsoft.com/office/drawing/2014/main" id="{4D688604-2976-F1C0-148E-06E585B48FC7}"/>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5" name="Rettangolo 4">
            <a:extLst>
              <a:ext uri="{FF2B5EF4-FFF2-40B4-BE49-F238E27FC236}">
                <a16:creationId xmlns:a16="http://schemas.microsoft.com/office/drawing/2014/main" id="{D85143EF-153C-EB09-3D1B-320120E4D6D7}"/>
              </a:ext>
            </a:extLst>
          </p:cNvPr>
          <p:cNvSpPr/>
          <p:nvPr/>
        </p:nvSpPr>
        <p:spPr>
          <a:xfrm>
            <a:off x="236879" y="1356954"/>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prima azione è rappresentata dal pulsante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 ‘</a:t>
            </a:r>
            <a:r>
              <a:rPr lang="it-IT" sz="1400" i="1" dirty="0">
                <a:solidFill>
                  <a:srgbClr val="000000"/>
                </a:solidFill>
                <a:ea typeface="Times New Roman" panose="02020603050405020304" pitchFamily="18" charset="0"/>
                <a:cs typeface="Calibri" panose="020F0502020204030204" pitchFamily="34" charset="0"/>
              </a:rPr>
              <a:t>Interrompi certificato</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1.1 “Interrompi Certificato” </a:t>
            </a:r>
            <a:r>
              <a:rPr lang="it-IT" sz="1400" dirty="0">
                <a:solidFill>
                  <a:srgbClr val="000000"/>
                </a:solidFill>
                <a:ea typeface="Times New Roman" panose="02020603050405020304" pitchFamily="18" charset="0"/>
                <a:cs typeface="Calibri" panose="020F0502020204030204" pitchFamily="34" charset="0"/>
              </a:rPr>
              <a:t>permette all'operatore di interrompere il certificato selezionato e visualizzato.</a:t>
            </a:r>
          </a:p>
        </p:txBody>
      </p:sp>
    </p:spTree>
    <p:extLst>
      <p:ext uri="{BB962C8B-B14F-4D97-AF65-F5344CB8AC3E}">
        <p14:creationId xmlns:p14="http://schemas.microsoft.com/office/powerpoint/2010/main" val="1146763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10/16</a:t>
            </a:r>
            <a:endParaRPr lang="en-GB" sz="2400" b="1" dirty="0">
              <a:solidFill>
                <a:srgbClr val="003D6A"/>
              </a:solidFill>
            </a:endParaRPr>
          </a:p>
        </p:txBody>
      </p:sp>
      <p:pic>
        <p:nvPicPr>
          <p:cNvPr id="2" name="Immagine 1">
            <a:extLst>
              <a:ext uri="{FF2B5EF4-FFF2-40B4-BE49-F238E27FC236}">
                <a16:creationId xmlns:a16="http://schemas.microsoft.com/office/drawing/2014/main" id="{C731330F-DD64-782A-6B3B-F4127635E20F}"/>
              </a:ext>
            </a:extLst>
          </p:cNvPr>
          <p:cNvPicPr>
            <a:picLocks noChangeAspect="1"/>
          </p:cNvPicPr>
          <p:nvPr/>
        </p:nvPicPr>
        <p:blipFill>
          <a:blip r:embed="rId2"/>
          <a:stretch>
            <a:fillRect/>
          </a:stretch>
        </p:blipFill>
        <p:spPr>
          <a:xfrm>
            <a:off x="5490880" y="1356954"/>
            <a:ext cx="6624920" cy="3240000"/>
          </a:xfrm>
          <a:prstGeom prst="rect">
            <a:avLst/>
          </a:prstGeom>
        </p:spPr>
      </p:pic>
      <p:sp>
        <p:nvSpPr>
          <p:cNvPr id="4" name="CasellaDiTesto 3">
            <a:extLst>
              <a:ext uri="{FF2B5EF4-FFF2-40B4-BE49-F238E27FC236}">
                <a16:creationId xmlns:a16="http://schemas.microsoft.com/office/drawing/2014/main" id="{8B2AF921-D1BC-8C0D-165E-A2EAE3EA6155}"/>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5" name="Rettangolo 4">
            <a:extLst>
              <a:ext uri="{FF2B5EF4-FFF2-40B4-BE49-F238E27FC236}">
                <a16:creationId xmlns:a16="http://schemas.microsoft.com/office/drawing/2014/main" id="{30EBA3D6-DED9-E514-CC6C-6E920A08D05E}"/>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Interruzione, verrà visualizzata la maschera mostrata in figura. L’azione permette all'operatore di interrompere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interruzione</a:t>
            </a:r>
            <a:r>
              <a:rPr lang="it-IT" sz="1400" dirty="0">
                <a:solidFill>
                  <a:srgbClr val="000000"/>
                </a:solidFill>
                <a:ea typeface="Times New Roman" panose="02020603050405020304" pitchFamily="18" charset="0"/>
                <a:cs typeface="Calibri" panose="020F0502020204030204" pitchFamily="34" charset="0"/>
              </a:rPr>
              <a:t>, data in cui si desidera interrompere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l'interruzione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l'interruzione, il certificato assumerà lo stato "CHIUSO" e non sarà più modificabile.</a:t>
            </a:r>
          </a:p>
        </p:txBody>
      </p:sp>
    </p:spTree>
    <p:extLst>
      <p:ext uri="{BB962C8B-B14F-4D97-AF65-F5344CB8AC3E}">
        <p14:creationId xmlns:p14="http://schemas.microsoft.com/office/powerpoint/2010/main" val="4257517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e 7">
            <a:extLst>
              <a:ext uri="{FF2B5EF4-FFF2-40B4-BE49-F238E27FC236}">
                <a16:creationId xmlns:a16="http://schemas.microsoft.com/office/drawing/2014/main" id="{1D0D0E0A-56C8-B904-50D9-83C84E4A436B}"/>
              </a:ext>
            </a:extLst>
          </p:cNvPr>
          <p:cNvSpPr/>
          <p:nvPr/>
        </p:nvSpPr>
        <p:spPr>
          <a:xfrm>
            <a:off x="1234482" y="211214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2" name="Rettangolo 1">
            <a:extLst>
              <a:ext uri="{FF2B5EF4-FFF2-40B4-BE49-F238E27FC236}">
                <a16:creationId xmlns:a16="http://schemas.microsoft.com/office/drawing/2014/main" id="{20C0767F-ACDF-E4AD-E3B1-97046342E81E}"/>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11/16</a:t>
            </a:r>
            <a:endParaRPr lang="en-GB" sz="2400" b="1" dirty="0">
              <a:solidFill>
                <a:srgbClr val="003D6A"/>
              </a:solidFill>
            </a:endParaRPr>
          </a:p>
        </p:txBody>
      </p:sp>
      <p:pic>
        <p:nvPicPr>
          <p:cNvPr id="4" name="Immagine 3">
            <a:extLst>
              <a:ext uri="{FF2B5EF4-FFF2-40B4-BE49-F238E27FC236}">
                <a16:creationId xmlns:a16="http://schemas.microsoft.com/office/drawing/2014/main" id="{EC12070D-C18A-7A03-4817-1103AE3B22B0}"/>
              </a:ext>
            </a:extLst>
          </p:cNvPr>
          <p:cNvPicPr>
            <a:picLocks noChangeAspect="1"/>
          </p:cNvPicPr>
          <p:nvPr/>
        </p:nvPicPr>
        <p:blipFill>
          <a:blip r:embed="rId2"/>
          <a:stretch>
            <a:fillRect/>
          </a:stretch>
        </p:blipFill>
        <p:spPr>
          <a:xfrm>
            <a:off x="5456844" y="1318854"/>
            <a:ext cx="6486628" cy="3140217"/>
          </a:xfrm>
          <a:prstGeom prst="rect">
            <a:avLst/>
          </a:prstGeom>
          <a:ln>
            <a:solidFill>
              <a:schemeClr val="tx1"/>
            </a:solidFill>
          </a:ln>
        </p:spPr>
      </p:pic>
      <p:sp>
        <p:nvSpPr>
          <p:cNvPr id="10" name="Ovale 9">
            <a:extLst>
              <a:ext uri="{FF2B5EF4-FFF2-40B4-BE49-F238E27FC236}">
                <a16:creationId xmlns:a16="http://schemas.microsoft.com/office/drawing/2014/main" id="{8581AA85-B13A-7176-C291-8CEB2D45BC1F}"/>
              </a:ext>
            </a:extLst>
          </p:cNvPr>
          <p:cNvSpPr/>
          <p:nvPr/>
        </p:nvSpPr>
        <p:spPr>
          <a:xfrm>
            <a:off x="10313193" y="3558860"/>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pic>
        <p:nvPicPr>
          <p:cNvPr id="14" name="Immagine 13">
            <a:extLst>
              <a:ext uri="{FF2B5EF4-FFF2-40B4-BE49-F238E27FC236}">
                <a16:creationId xmlns:a16="http://schemas.microsoft.com/office/drawing/2014/main" id="{A290E518-CFD3-F4DD-9445-820EAE31CF09}"/>
              </a:ext>
            </a:extLst>
          </p:cNvPr>
          <p:cNvPicPr>
            <a:picLocks noChangeAspect="1"/>
          </p:cNvPicPr>
          <p:nvPr/>
        </p:nvPicPr>
        <p:blipFill>
          <a:blip r:embed="rId3"/>
          <a:stretch>
            <a:fillRect/>
          </a:stretch>
        </p:blipFill>
        <p:spPr>
          <a:xfrm>
            <a:off x="5456844" y="4796037"/>
            <a:ext cx="5891760" cy="1027004"/>
          </a:xfrm>
          <a:prstGeom prst="rect">
            <a:avLst/>
          </a:prstGeom>
          <a:ln>
            <a:solidFill>
              <a:schemeClr val="tx1"/>
            </a:solidFill>
          </a:ln>
        </p:spPr>
      </p:pic>
      <p:sp>
        <p:nvSpPr>
          <p:cNvPr id="15" name="Ovale 14">
            <a:extLst>
              <a:ext uri="{FF2B5EF4-FFF2-40B4-BE49-F238E27FC236}">
                <a16:creationId xmlns:a16="http://schemas.microsoft.com/office/drawing/2014/main" id="{4C77BE27-4021-AA7A-FBBE-1221D9583BC5}"/>
              </a:ext>
            </a:extLst>
          </p:cNvPr>
          <p:cNvSpPr/>
          <p:nvPr/>
        </p:nvSpPr>
        <p:spPr>
          <a:xfrm>
            <a:off x="8552521" y="5756387"/>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5" name="Rettangolo 4">
            <a:extLst>
              <a:ext uri="{FF2B5EF4-FFF2-40B4-BE49-F238E27FC236}">
                <a16:creationId xmlns:a16="http://schemas.microsoft.com/office/drawing/2014/main" id="{4EBF91A8-2E1C-FA2E-0210-9237BE9CCD08}"/>
              </a:ext>
            </a:extLst>
          </p:cNvPr>
          <p:cNvSpPr/>
          <p:nvPr/>
        </p:nvSpPr>
        <p:spPr>
          <a:xfrm>
            <a:off x="236879" y="13569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seconda azione è rappresentata dal pulsante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 ‘</a:t>
            </a:r>
            <a:r>
              <a:rPr lang="it-IT" sz="1400" i="1" dirty="0">
                <a:solidFill>
                  <a:srgbClr val="000000"/>
                </a:solidFill>
                <a:ea typeface="Times New Roman" panose="02020603050405020304" pitchFamily="18" charset="0"/>
                <a:cs typeface="Calibri" panose="020F0502020204030204" pitchFamily="34" charset="0"/>
              </a:rPr>
              <a:t>Annulla certificato</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b="1"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1.2  “Annulla Certificato” </a:t>
            </a:r>
            <a:r>
              <a:rPr lang="it-IT" sz="1400" dirty="0">
                <a:solidFill>
                  <a:srgbClr val="000000"/>
                </a:solidFill>
                <a:cs typeface="Calibri" panose="020F0502020204030204" pitchFamily="34" charset="0"/>
              </a:rPr>
              <a:t>consente all'operatore di annullare il certificato, utilizzando il pulsante in oggetto si aprirà la maschera presente nella prossima slide.</a:t>
            </a:r>
          </a:p>
        </p:txBody>
      </p:sp>
      <p:sp>
        <p:nvSpPr>
          <p:cNvPr id="6" name="CasellaDiTesto 5">
            <a:extLst>
              <a:ext uri="{FF2B5EF4-FFF2-40B4-BE49-F238E27FC236}">
                <a16:creationId xmlns:a16="http://schemas.microsoft.com/office/drawing/2014/main" id="{BA5F5D85-F9B3-6687-A371-1BF944854752}"/>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624876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AFEF8E7-9FC8-8C9C-0064-449B95E185C6}"/>
              </a:ext>
            </a:extLst>
          </p:cNvPr>
          <p:cNvPicPr>
            <a:picLocks noChangeAspect="1"/>
          </p:cNvPicPr>
          <p:nvPr/>
        </p:nvPicPr>
        <p:blipFill>
          <a:blip r:embed="rId2"/>
          <a:stretch>
            <a:fillRect/>
          </a:stretch>
        </p:blipFill>
        <p:spPr>
          <a:xfrm>
            <a:off x="5441122" y="1337904"/>
            <a:ext cx="6674678" cy="3240000"/>
          </a:xfrm>
          <a:prstGeom prst="rect">
            <a:avLst/>
          </a:prstGeom>
        </p:spPr>
      </p:pic>
      <p:sp>
        <p:nvSpPr>
          <p:cNvPr id="4" name="Rettangolo 3">
            <a:extLst>
              <a:ext uri="{FF2B5EF4-FFF2-40B4-BE49-F238E27FC236}">
                <a16:creationId xmlns:a16="http://schemas.microsoft.com/office/drawing/2014/main" id="{8347C40A-4C7C-EEE5-DE37-CA58866D9544}"/>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12/</a:t>
            </a:r>
            <a:endParaRPr lang="en-GB" sz="2400" b="1" dirty="0">
              <a:solidFill>
                <a:srgbClr val="003D6A"/>
              </a:solidFill>
            </a:endParaRPr>
          </a:p>
        </p:txBody>
      </p:sp>
      <p:sp>
        <p:nvSpPr>
          <p:cNvPr id="5" name="Rettangolo 4">
            <a:extLst>
              <a:ext uri="{FF2B5EF4-FFF2-40B4-BE49-F238E27FC236}">
                <a16:creationId xmlns:a16="http://schemas.microsoft.com/office/drawing/2014/main" id="{DDECA7BB-F461-38F4-E77D-892D97A6B988}"/>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Annullamento, verrà visualizzata la maschera mostrata in figura. L’azione permette all'operatore di annullare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annullamento</a:t>
            </a:r>
            <a:r>
              <a:rPr lang="it-IT" sz="1400" dirty="0">
                <a:solidFill>
                  <a:srgbClr val="000000"/>
                </a:solidFill>
                <a:ea typeface="Times New Roman" panose="02020603050405020304" pitchFamily="18" charset="0"/>
                <a:cs typeface="Calibri" panose="020F0502020204030204" pitchFamily="34" charset="0"/>
              </a:rPr>
              <a:t>, data in cui si desidera annullare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l’annullamento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l’annullamento, il certificato assumerà lo stato "ANNULLATO" e non sarà più modificabile.</a:t>
            </a:r>
          </a:p>
        </p:txBody>
      </p:sp>
      <p:sp>
        <p:nvSpPr>
          <p:cNvPr id="6" name="CasellaDiTesto 5">
            <a:extLst>
              <a:ext uri="{FF2B5EF4-FFF2-40B4-BE49-F238E27FC236}">
                <a16:creationId xmlns:a16="http://schemas.microsoft.com/office/drawing/2014/main" id="{CA6D8BED-21C9-9801-64A7-B895CC80F236}"/>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840165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e 14">
            <a:extLst>
              <a:ext uri="{FF2B5EF4-FFF2-40B4-BE49-F238E27FC236}">
                <a16:creationId xmlns:a16="http://schemas.microsoft.com/office/drawing/2014/main" id="{53110EA6-5818-D733-1C96-C4E67D8F8694}"/>
              </a:ext>
            </a:extLst>
          </p:cNvPr>
          <p:cNvSpPr/>
          <p:nvPr/>
        </p:nvSpPr>
        <p:spPr>
          <a:xfrm>
            <a:off x="1193539" y="2122452"/>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sp>
        <p:nvSpPr>
          <p:cNvPr id="5" name="Rettangolo 4">
            <a:extLst>
              <a:ext uri="{FF2B5EF4-FFF2-40B4-BE49-F238E27FC236}">
                <a16:creationId xmlns:a16="http://schemas.microsoft.com/office/drawing/2014/main" id="{0507C118-9889-66D4-3BCB-063555AE2C6D}"/>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13/16</a:t>
            </a:r>
            <a:endParaRPr lang="en-GB" sz="2400" b="1" dirty="0">
              <a:solidFill>
                <a:srgbClr val="003D6A"/>
              </a:solidFill>
            </a:endParaRPr>
          </a:p>
        </p:txBody>
      </p:sp>
      <p:pic>
        <p:nvPicPr>
          <p:cNvPr id="6" name="Immagine 5">
            <a:extLst>
              <a:ext uri="{FF2B5EF4-FFF2-40B4-BE49-F238E27FC236}">
                <a16:creationId xmlns:a16="http://schemas.microsoft.com/office/drawing/2014/main" id="{D39EEB09-C666-9FE8-1B5B-1BB9C4850A28}"/>
              </a:ext>
            </a:extLst>
          </p:cNvPr>
          <p:cNvPicPr>
            <a:picLocks noChangeAspect="1"/>
          </p:cNvPicPr>
          <p:nvPr/>
        </p:nvPicPr>
        <p:blipFill>
          <a:blip r:embed="rId2"/>
          <a:stretch>
            <a:fillRect/>
          </a:stretch>
        </p:blipFill>
        <p:spPr>
          <a:xfrm>
            <a:off x="5456844" y="1328379"/>
            <a:ext cx="6486628" cy="3140217"/>
          </a:xfrm>
          <a:prstGeom prst="rect">
            <a:avLst/>
          </a:prstGeom>
          <a:ln>
            <a:solidFill>
              <a:schemeClr val="tx1"/>
            </a:solidFill>
          </a:ln>
        </p:spPr>
      </p:pic>
      <p:sp>
        <p:nvSpPr>
          <p:cNvPr id="8" name="Ovale 7">
            <a:extLst>
              <a:ext uri="{FF2B5EF4-FFF2-40B4-BE49-F238E27FC236}">
                <a16:creationId xmlns:a16="http://schemas.microsoft.com/office/drawing/2014/main" id="{480FCC3C-AA6B-FA24-084C-A49439C6B893}"/>
              </a:ext>
            </a:extLst>
          </p:cNvPr>
          <p:cNvSpPr/>
          <p:nvPr/>
        </p:nvSpPr>
        <p:spPr>
          <a:xfrm>
            <a:off x="11210491" y="3539810"/>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pic>
        <p:nvPicPr>
          <p:cNvPr id="17" name="Immagine 16">
            <a:extLst>
              <a:ext uri="{FF2B5EF4-FFF2-40B4-BE49-F238E27FC236}">
                <a16:creationId xmlns:a16="http://schemas.microsoft.com/office/drawing/2014/main" id="{F3CD9DF9-8E42-A972-F164-D6A1BAC11E50}"/>
              </a:ext>
            </a:extLst>
          </p:cNvPr>
          <p:cNvPicPr>
            <a:picLocks noChangeAspect="1"/>
          </p:cNvPicPr>
          <p:nvPr/>
        </p:nvPicPr>
        <p:blipFill>
          <a:blip r:embed="rId3"/>
          <a:stretch>
            <a:fillRect/>
          </a:stretch>
        </p:blipFill>
        <p:spPr>
          <a:xfrm>
            <a:off x="5456844" y="4796037"/>
            <a:ext cx="5891760" cy="1027004"/>
          </a:xfrm>
          <a:prstGeom prst="rect">
            <a:avLst/>
          </a:prstGeom>
          <a:ln>
            <a:solidFill>
              <a:schemeClr val="tx1"/>
            </a:solidFill>
          </a:ln>
        </p:spPr>
      </p:pic>
      <p:sp>
        <p:nvSpPr>
          <p:cNvPr id="18" name="Ovale 17">
            <a:extLst>
              <a:ext uri="{FF2B5EF4-FFF2-40B4-BE49-F238E27FC236}">
                <a16:creationId xmlns:a16="http://schemas.microsoft.com/office/drawing/2014/main" id="{C3387563-5AC1-8ED8-190E-2B7A8568E254}"/>
              </a:ext>
            </a:extLst>
          </p:cNvPr>
          <p:cNvSpPr/>
          <p:nvPr/>
        </p:nvSpPr>
        <p:spPr>
          <a:xfrm>
            <a:off x="10324171" y="5756387"/>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sp>
        <p:nvSpPr>
          <p:cNvPr id="4" name="Rettangolo 3">
            <a:extLst>
              <a:ext uri="{FF2B5EF4-FFF2-40B4-BE49-F238E27FC236}">
                <a16:creationId xmlns:a16="http://schemas.microsoft.com/office/drawing/2014/main" id="{B795EC79-F939-A679-DA87-01849CD851D1}"/>
              </a:ext>
            </a:extLst>
          </p:cNvPr>
          <p:cNvSpPr/>
          <p:nvPr/>
        </p:nvSpPr>
        <p:spPr>
          <a:xfrm>
            <a:off x="236879"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L’ultima azione è rappresentata dal pulsante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 ‘</a:t>
            </a:r>
            <a:r>
              <a:rPr lang="it-IT" sz="1400" i="1" dirty="0">
                <a:solidFill>
                  <a:srgbClr val="000000"/>
                </a:solidFill>
                <a:ea typeface="Times New Roman" panose="02020603050405020304" pitchFamily="18" charset="0"/>
                <a:cs typeface="Calibri" panose="020F0502020204030204" pitchFamily="34" charset="0"/>
              </a:rPr>
              <a:t>Modifica diagnosi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cs typeface="Calibri" panose="020F0502020204030204" pitchFamily="34" charset="0"/>
              </a:rPr>
              <a:t>1.3  “Modifica diagnosi” </a:t>
            </a:r>
            <a:r>
              <a:rPr lang="it-IT" sz="1400" dirty="0">
                <a:solidFill>
                  <a:srgbClr val="000000"/>
                </a:solidFill>
                <a:cs typeface="Calibri" panose="020F0502020204030204" pitchFamily="34" charset="0"/>
              </a:rPr>
              <a:t>consente all'operatore di modificare una diagnosi considerata non corretta. Questo processo comporta la chiusura del certificato modificato, la storicizzazione dello stesso con motivo di interruzione "Diagnosi Modificata" e l'apertura di un nuovo certificato con gli stessi identificativi ma con i dati relativi alla malattia aggiornati.</a:t>
            </a:r>
          </a:p>
        </p:txBody>
      </p:sp>
      <p:sp>
        <p:nvSpPr>
          <p:cNvPr id="7" name="CasellaDiTesto 6">
            <a:extLst>
              <a:ext uri="{FF2B5EF4-FFF2-40B4-BE49-F238E27FC236}">
                <a16:creationId xmlns:a16="http://schemas.microsoft.com/office/drawing/2014/main" id="{5B6A3B59-782A-EA46-0EF3-E080AE8DE39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598202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14/16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19770"/>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cs typeface="Calibri" panose="020F0502020204030204" pitchFamily="34" charset="0"/>
              </a:rPr>
              <a:t>Dopo l’inserimento della nuova malattia, per confermare le modifiche, è necessario utilizzare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Salva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cs typeface="Calibri" panose="020F0502020204030204" pitchFamily="34" charset="0"/>
              </a:rPr>
              <a:t>presente nell'interfaccia o tornare alla schermata precedente tramite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br>
              <a:rPr lang="it-IT" sz="1400" b="1" kern="1200" dirty="0">
                <a:solidFill>
                  <a:srgbClr val="012B51"/>
                </a:solidFill>
                <a:effectLst/>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Al momento del salvataggio di un certificato di cui è stata modificata la diagnosi, il sistema prevede l’invio al paziente del modulo dell’informativa sul trattamento dei dati personali se il contatto email risulta essere presente a sistema, altrimenti sarà resa disponibile la possibilità di effettuare il download del PDF dell'Informativa al Trattamento dei Dati Personali.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cs typeface="Calibri" panose="020F0502020204030204" pitchFamily="34" charset="0"/>
            </a:endParaRPr>
          </a:p>
        </p:txBody>
      </p:sp>
      <p:pic>
        <p:nvPicPr>
          <p:cNvPr id="6" name="Immagine 5">
            <a:extLst>
              <a:ext uri="{FF2B5EF4-FFF2-40B4-BE49-F238E27FC236}">
                <a16:creationId xmlns:a16="http://schemas.microsoft.com/office/drawing/2014/main" id="{01B573F6-0E8C-DE73-D395-D20EBE26F18A}"/>
              </a:ext>
            </a:extLst>
          </p:cNvPr>
          <p:cNvPicPr>
            <a:picLocks noChangeAspect="1"/>
          </p:cNvPicPr>
          <p:nvPr/>
        </p:nvPicPr>
        <p:blipFill>
          <a:blip r:embed="rId2"/>
          <a:stretch>
            <a:fillRect/>
          </a:stretch>
        </p:blipFill>
        <p:spPr>
          <a:xfrm>
            <a:off x="6174239" y="1319770"/>
            <a:ext cx="5882553" cy="2880000"/>
          </a:xfrm>
          <a:prstGeom prst="rect">
            <a:avLst/>
          </a:prstGeom>
          <a:ln>
            <a:solidFill>
              <a:schemeClr val="tx1"/>
            </a:solidFill>
          </a:ln>
        </p:spPr>
      </p:pic>
      <p:pic>
        <p:nvPicPr>
          <p:cNvPr id="12" name="Immagine 11">
            <a:extLst>
              <a:ext uri="{FF2B5EF4-FFF2-40B4-BE49-F238E27FC236}">
                <a16:creationId xmlns:a16="http://schemas.microsoft.com/office/drawing/2014/main" id="{3D578142-8CD7-6907-FB7B-9D21E326FA68}"/>
              </a:ext>
            </a:extLst>
          </p:cNvPr>
          <p:cNvPicPr>
            <a:picLocks noChangeAspect="1"/>
          </p:cNvPicPr>
          <p:nvPr/>
        </p:nvPicPr>
        <p:blipFill>
          <a:blip r:embed="rId3"/>
          <a:stretch>
            <a:fillRect/>
          </a:stretch>
        </p:blipFill>
        <p:spPr>
          <a:xfrm>
            <a:off x="5507798" y="3429000"/>
            <a:ext cx="5933047" cy="2880000"/>
          </a:xfrm>
          <a:prstGeom prst="rect">
            <a:avLst/>
          </a:prstGeom>
          <a:ln>
            <a:solidFill>
              <a:schemeClr val="tx1"/>
            </a:solidFill>
          </a:ln>
        </p:spPr>
      </p:pic>
      <p:sp>
        <p:nvSpPr>
          <p:cNvPr id="2" name="CasellaDiTesto 1">
            <a:extLst>
              <a:ext uri="{FF2B5EF4-FFF2-40B4-BE49-F238E27FC236}">
                <a16:creationId xmlns:a16="http://schemas.microsoft.com/office/drawing/2014/main" id="{72ACA7DB-7877-EFC5-5C33-BB12657E5A2D}"/>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1019008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15/16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671157" y="3716813"/>
            <a:ext cx="4994734" cy="172092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t>Si ricorda che i Medici Certificatori Spoke possono emettere certificati di tipologia PROVVISORIA per patologie appartenenti alla Rete MEC con scadenza di </a:t>
            </a:r>
            <a:r>
              <a:rPr lang="it-IT" sz="1600" b="1" dirty="0">
                <a:solidFill>
                  <a:srgbClr val="003D6A"/>
                </a:solidFill>
              </a:rPr>
              <a:t>1 ANNO</a:t>
            </a:r>
            <a:r>
              <a:rPr lang="it-IT" sz="1400" dirty="0"/>
              <a:t>, entro il quale dovranno poi essere confermati dall’Hub legato allo Spoke.</a:t>
            </a:r>
          </a:p>
          <a:p>
            <a:pPr>
              <a:lnSpc>
                <a:spcPct val="150000"/>
              </a:lnSpc>
            </a:pPr>
            <a:endParaRPr lang="it-IT" sz="1400" dirty="0">
              <a:solidFill>
                <a:srgbClr val="000000"/>
              </a:solidFill>
              <a:cs typeface="Calibri" panose="020F0502020204030204" pitchFamily="34" charset="0"/>
            </a:endParaRPr>
          </a:p>
        </p:txBody>
      </p:sp>
      <p:sp>
        <p:nvSpPr>
          <p:cNvPr id="2" name="Triangolo isoscele 1">
            <a:extLst>
              <a:ext uri="{FF2B5EF4-FFF2-40B4-BE49-F238E27FC236}">
                <a16:creationId xmlns:a16="http://schemas.microsoft.com/office/drawing/2014/main" id="{C5C8DBC8-43B9-7BEB-3691-D9B123FD375E}"/>
              </a:ext>
            </a:extLst>
          </p:cNvPr>
          <p:cNvSpPr/>
          <p:nvPr/>
        </p:nvSpPr>
        <p:spPr>
          <a:xfrm>
            <a:off x="7333278" y="4904274"/>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pic>
        <p:nvPicPr>
          <p:cNvPr id="8" name="Immagine 7">
            <a:extLst>
              <a:ext uri="{FF2B5EF4-FFF2-40B4-BE49-F238E27FC236}">
                <a16:creationId xmlns:a16="http://schemas.microsoft.com/office/drawing/2014/main" id="{A2A5E3CF-7166-AD40-D390-7F769CC5C3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0085" y="4260753"/>
            <a:ext cx="1746707" cy="2353960"/>
          </a:xfrm>
          <a:prstGeom prst="rect">
            <a:avLst/>
          </a:prstGeom>
        </p:spPr>
      </p:pic>
      <p:sp>
        <p:nvSpPr>
          <p:cNvPr id="10" name="Rettangolo 9">
            <a:extLst>
              <a:ext uri="{FF2B5EF4-FFF2-40B4-BE49-F238E27FC236}">
                <a16:creationId xmlns:a16="http://schemas.microsoft.com/office/drawing/2014/main" id="{934EBCED-41B7-8834-AFAE-5A32061BB99A}"/>
              </a:ext>
            </a:extLst>
          </p:cNvPr>
          <p:cNvSpPr/>
          <p:nvPr/>
        </p:nvSpPr>
        <p:spPr>
          <a:xfrm>
            <a:off x="501191" y="1480779"/>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cs typeface="Calibri" panose="020F0502020204030204" pitchFamily="34" charset="0"/>
              </a:rPr>
              <a:t>Si precisa che le azioni di </a:t>
            </a:r>
            <a:r>
              <a:rPr lang="it-IT" sz="1400" b="1" dirty="0">
                <a:solidFill>
                  <a:srgbClr val="000000"/>
                </a:solidFill>
                <a:cs typeface="Calibri" panose="020F0502020204030204" pitchFamily="34" charset="0"/>
              </a:rPr>
              <a:t>‘’Annullamento di un certificato provvisorio’’</a:t>
            </a:r>
            <a:r>
              <a:rPr lang="it-IT" sz="1400" dirty="0">
                <a:solidFill>
                  <a:srgbClr val="000000"/>
                </a:solidFill>
                <a:cs typeface="Calibri" panose="020F0502020204030204" pitchFamily="34" charset="0"/>
              </a:rPr>
              <a:t>, </a:t>
            </a:r>
            <a:r>
              <a:rPr lang="it-IT" sz="1400" b="1" dirty="0">
                <a:solidFill>
                  <a:srgbClr val="000000"/>
                </a:solidFill>
                <a:cs typeface="Calibri" panose="020F0502020204030204" pitchFamily="34" charset="0"/>
              </a:rPr>
              <a:t>‘’Interruzione di un certificato provvisorio’’</a:t>
            </a:r>
            <a:r>
              <a:rPr lang="it-IT" sz="1400" dirty="0">
                <a:solidFill>
                  <a:srgbClr val="000000"/>
                </a:solidFill>
                <a:cs typeface="Calibri" panose="020F0502020204030204" pitchFamily="34" charset="0"/>
              </a:rPr>
              <a:t> e </a:t>
            </a:r>
            <a:r>
              <a:rPr lang="it-IT" sz="1400" b="1" dirty="0">
                <a:solidFill>
                  <a:srgbClr val="000000"/>
                </a:solidFill>
                <a:cs typeface="Calibri" panose="020F0502020204030204" pitchFamily="34" charset="0"/>
              </a:rPr>
              <a:t>‘’Modifica diagnosi di un certificato provvisorio’’</a:t>
            </a:r>
          </a:p>
          <a:p>
            <a:pPr>
              <a:lnSpc>
                <a:spcPct val="150000"/>
              </a:lnSpc>
            </a:pPr>
            <a:r>
              <a:rPr lang="it-IT" sz="1400" dirty="0">
                <a:solidFill>
                  <a:srgbClr val="000000"/>
                </a:solidFill>
                <a:cs typeface="Calibri" panose="020F0502020204030204" pitchFamily="34" charset="0"/>
              </a:rPr>
              <a:t>possono essere eseguite esclusivamente </a:t>
            </a:r>
            <a:r>
              <a:rPr lang="it-IT" sz="1400" b="1" dirty="0">
                <a:solidFill>
                  <a:srgbClr val="000000"/>
                </a:solidFill>
                <a:cs typeface="Calibri" panose="020F0502020204030204" pitchFamily="34" charset="0"/>
              </a:rPr>
              <a:t>ENTRO</a:t>
            </a:r>
            <a:r>
              <a:rPr lang="it-IT" sz="1400" dirty="0">
                <a:solidFill>
                  <a:srgbClr val="000000"/>
                </a:solidFill>
                <a:cs typeface="Calibri" panose="020F0502020204030204" pitchFamily="34" charset="0"/>
              </a:rPr>
              <a:t> la scadenza del certificato provvisorio, dal Medico Spoke avente il certificato in carico.</a:t>
            </a:r>
          </a:p>
        </p:txBody>
      </p:sp>
      <p:sp>
        <p:nvSpPr>
          <p:cNvPr id="11" name="CasellaDiTesto 10">
            <a:extLst>
              <a:ext uri="{FF2B5EF4-FFF2-40B4-BE49-F238E27FC236}">
                <a16:creationId xmlns:a16="http://schemas.microsoft.com/office/drawing/2014/main" id="{4F5B2664-4BFD-12DA-FB98-75E42B100066}"/>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992174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16/16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80256" y="14331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due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2.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permette di effettuare il download del certificato di diagnosi. Si precisa che se il certificato è stato già stampato, questo sarà considerato un duplicato e sarà riportata sulla stampa la dicitura “Duplicato”.</a:t>
            </a:r>
            <a:br>
              <a:rPr lang="it-IT" sz="1400" dirty="0">
                <a:solidFill>
                  <a:srgbClr val="000000"/>
                </a:solidFill>
                <a:cs typeface="Calibri" panose="020F0502020204030204" pitchFamily="34" charset="0"/>
              </a:rPr>
            </a:br>
            <a:r>
              <a:rPr lang="it-IT" sz="1400" dirty="0">
                <a:solidFill>
                  <a:srgbClr val="000000"/>
                </a:solidFill>
                <a:cs typeface="Calibri" panose="020F0502020204030204" pitchFamily="34" charset="0"/>
              </a:rPr>
              <a:t>Tra i dati riportati sulla stampa di un certificato provvisorio, si evidenzia la presenza della Tipologia del certificato.</a:t>
            </a:r>
          </a:p>
        </p:txBody>
      </p:sp>
      <p:pic>
        <p:nvPicPr>
          <p:cNvPr id="2" name="Immagine 1">
            <a:extLst>
              <a:ext uri="{FF2B5EF4-FFF2-40B4-BE49-F238E27FC236}">
                <a16:creationId xmlns:a16="http://schemas.microsoft.com/office/drawing/2014/main" id="{C97FC819-1D54-A38C-FC84-8F3C37F36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7837" y="1433154"/>
            <a:ext cx="6568955" cy="3240000"/>
          </a:xfrm>
          <a:prstGeom prst="rect">
            <a:avLst/>
          </a:prstGeom>
        </p:spPr>
      </p:pic>
      <p:grpSp>
        <p:nvGrpSpPr>
          <p:cNvPr id="6" name="Gruppo 5">
            <a:extLst>
              <a:ext uri="{FF2B5EF4-FFF2-40B4-BE49-F238E27FC236}">
                <a16:creationId xmlns:a16="http://schemas.microsoft.com/office/drawing/2014/main" id="{AD5435BC-6C3F-E369-DE69-3A9F4EBE5C89}"/>
              </a:ext>
            </a:extLst>
          </p:cNvPr>
          <p:cNvGrpSpPr/>
          <p:nvPr/>
        </p:nvGrpSpPr>
        <p:grpSpPr>
          <a:xfrm>
            <a:off x="7330673" y="3198590"/>
            <a:ext cx="3898801" cy="2611660"/>
            <a:chOff x="7202337" y="3189065"/>
            <a:chExt cx="3898801" cy="2611660"/>
          </a:xfrm>
        </p:grpSpPr>
        <p:pic>
          <p:nvPicPr>
            <p:cNvPr id="8" name="Immagine 7">
              <a:extLst>
                <a:ext uri="{FF2B5EF4-FFF2-40B4-BE49-F238E27FC236}">
                  <a16:creationId xmlns:a16="http://schemas.microsoft.com/office/drawing/2014/main" id="{959A4FA0-06BC-9AF5-1CF0-40E4E5CF4A69}"/>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10" name="Connettore diritto 9">
              <a:extLst>
                <a:ext uri="{FF2B5EF4-FFF2-40B4-BE49-F238E27FC236}">
                  <a16:creationId xmlns:a16="http://schemas.microsoft.com/office/drawing/2014/main" id="{36A665C8-4A68-2287-0152-CF945D6574AE}"/>
                </a:ext>
              </a:extLst>
            </p:cNvPr>
            <p:cNvCxnSpPr>
              <a:cxnSpLocks/>
            </p:cNvCxnSpPr>
            <p:nvPr/>
          </p:nvCxnSpPr>
          <p:spPr>
            <a:xfrm flipH="1">
              <a:off x="9696450" y="3189065"/>
              <a:ext cx="1404688" cy="5542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e 10">
            <a:extLst>
              <a:ext uri="{FF2B5EF4-FFF2-40B4-BE49-F238E27FC236}">
                <a16:creationId xmlns:a16="http://schemas.microsoft.com/office/drawing/2014/main" id="{91867D75-2AA9-57DD-EA60-26E21511AA10}"/>
              </a:ext>
            </a:extLst>
          </p:cNvPr>
          <p:cNvSpPr/>
          <p:nvPr/>
        </p:nvSpPr>
        <p:spPr>
          <a:xfrm>
            <a:off x="1029339" y="215981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12" name="Ovale 11">
            <a:extLst>
              <a:ext uri="{FF2B5EF4-FFF2-40B4-BE49-F238E27FC236}">
                <a16:creationId xmlns:a16="http://schemas.microsoft.com/office/drawing/2014/main" id="{9F7D09DD-2B85-023E-7758-A392F21FCFD0}"/>
              </a:ext>
            </a:extLst>
          </p:cNvPr>
          <p:cNvSpPr/>
          <p:nvPr/>
        </p:nvSpPr>
        <p:spPr>
          <a:xfrm>
            <a:off x="10379492" y="53725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4" name="CasellaDiTesto 3">
            <a:extLst>
              <a:ext uri="{FF2B5EF4-FFF2-40B4-BE49-F238E27FC236}">
                <a16:creationId xmlns:a16="http://schemas.microsoft.com/office/drawing/2014/main" id="{6AD3E949-253C-B15B-6858-934CDCAABA39}"/>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058225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C368912-BCE1-5DDD-6A4A-75FBF46C3B42}"/>
              </a:ext>
            </a:extLst>
          </p:cNvPr>
          <p:cNvSpPr txBox="1"/>
          <p:nvPr/>
        </p:nvSpPr>
        <p:spPr>
          <a:xfrm>
            <a:off x="348790" y="256051"/>
            <a:ext cx="9431079" cy="461665"/>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400" b="1" dirty="0">
                <a:solidFill>
                  <a:schemeClr val="bg1"/>
                </a:solidFill>
                <a:latin typeface="+mn-lt"/>
              </a:rPr>
              <a:t>Profilo </a:t>
            </a:r>
            <a:r>
              <a:rPr lang="it-IT" sz="2400" b="1" dirty="0" err="1">
                <a:solidFill>
                  <a:schemeClr val="bg1"/>
                </a:solidFill>
                <a:latin typeface="+mn-lt"/>
              </a:rPr>
              <a:t>applcativo</a:t>
            </a:r>
            <a:r>
              <a:rPr lang="it-IT" sz="2400" b="1" dirty="0">
                <a:solidFill>
                  <a:schemeClr val="bg1"/>
                </a:solidFill>
                <a:latin typeface="+mn-lt"/>
              </a:rPr>
              <a:t> – Medico Certificatore Unità Operativa HUB 12/</a:t>
            </a:r>
          </a:p>
        </p:txBody>
      </p:sp>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1/18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98663" y="1366479"/>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medico un metodo per emettere un certificato </a:t>
            </a:r>
            <a:r>
              <a:rPr lang="it-IT" sz="1400" b="1" dirty="0">
                <a:solidFill>
                  <a:srgbClr val="000000"/>
                </a:solidFill>
                <a:ea typeface="Times New Roman" panose="02020603050405020304" pitchFamily="18" charset="0"/>
                <a:cs typeface="Calibri" panose="020F0502020204030204" pitchFamily="34" charset="0"/>
              </a:rPr>
              <a:t>PROVVISORIO</a:t>
            </a:r>
            <a:r>
              <a:rPr lang="it-IT" sz="1400" dirty="0">
                <a:solidFill>
                  <a:srgbClr val="000000"/>
                </a:solidFill>
                <a:ea typeface="Times New Roman" panose="02020603050405020304" pitchFamily="18" charset="0"/>
                <a:cs typeface="Calibri" panose="020F0502020204030204" pitchFamily="34" charset="0"/>
              </a:rPr>
              <a:t> di diagnosi per un assistito affetto da Malattia Rara.</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 certificati PROVVISORI potranno essere generati esclusivamente per le malattie rare incluse nella Rete MEC, inoltre, tali certificati possono essere emessi solo dai Medici Spoke e resi DEFINITIVI solo da Medici Hub con cui sussiste un legame.</a:t>
            </a:r>
          </a:p>
        </p:txBody>
      </p:sp>
      <p:pic>
        <p:nvPicPr>
          <p:cNvPr id="4" name="Immagine 3">
            <a:extLst>
              <a:ext uri="{FF2B5EF4-FFF2-40B4-BE49-F238E27FC236}">
                <a16:creationId xmlns:a16="http://schemas.microsoft.com/office/drawing/2014/main" id="{A2654FA6-E883-7695-6985-9BFF8D3BE8D3}"/>
              </a:ext>
            </a:extLst>
          </p:cNvPr>
          <p:cNvPicPr>
            <a:picLocks noChangeAspect="1"/>
          </p:cNvPicPr>
          <p:nvPr/>
        </p:nvPicPr>
        <p:blipFill>
          <a:blip r:embed="rId2"/>
          <a:stretch>
            <a:fillRect/>
          </a:stretch>
        </p:blipFill>
        <p:spPr>
          <a:xfrm>
            <a:off x="5379631" y="1366479"/>
            <a:ext cx="6639061" cy="3240000"/>
          </a:xfrm>
          <a:prstGeom prst="rect">
            <a:avLst/>
          </a:prstGeom>
        </p:spPr>
      </p:pic>
      <p:sp>
        <p:nvSpPr>
          <p:cNvPr id="5" name="CasellaDiTesto 4">
            <a:extLst>
              <a:ext uri="{FF2B5EF4-FFF2-40B4-BE49-F238E27FC236}">
                <a16:creationId xmlns:a16="http://schemas.microsoft.com/office/drawing/2014/main" id="{C644E5AE-CE6C-0358-EB06-E515B5306F8A}"/>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4052483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C368912-BCE1-5DDD-6A4A-75FBF46C3B42}"/>
              </a:ext>
            </a:extLst>
          </p:cNvPr>
          <p:cNvSpPr txBox="1"/>
          <p:nvPr/>
        </p:nvSpPr>
        <p:spPr>
          <a:xfrm>
            <a:off x="348790" y="256051"/>
            <a:ext cx="9431079" cy="461665"/>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400" b="1" dirty="0">
                <a:solidFill>
                  <a:schemeClr val="bg1"/>
                </a:solidFill>
                <a:latin typeface="+mn-lt"/>
              </a:rPr>
              <a:t>Profilo </a:t>
            </a:r>
            <a:r>
              <a:rPr lang="it-IT" sz="2400" b="1" dirty="0" err="1">
                <a:solidFill>
                  <a:schemeClr val="bg1"/>
                </a:solidFill>
                <a:latin typeface="+mn-lt"/>
              </a:rPr>
              <a:t>applcativo</a:t>
            </a:r>
            <a:r>
              <a:rPr lang="it-IT" sz="2400" b="1" dirty="0">
                <a:solidFill>
                  <a:schemeClr val="bg1"/>
                </a:solidFill>
                <a:latin typeface="+mn-lt"/>
              </a:rPr>
              <a:t> – Medico Certificatore Unità Operativa HUB 12/</a:t>
            </a:r>
          </a:p>
        </p:txBody>
      </p:sp>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2/18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53255"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medico un metodo per emettere un certificato di diagnosi per un assistito presente nell’Anagrafica Regionale affetto da malattia rara o per un assistito extraregione presente sul Sistema TS.</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 fine di emettere un certificato, l’utente dovrà effettuare la ricerca dell’assistito mediante l’inserimento del parametro di input, quale</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Una volta effettuata la ricerca, comparirà l’assistito nel box sottostante sotto i campi Asl di Iscrizione, Distretto di Iscrizione, Cognome, Nome, con i valori corrispondenti all’assistito cercato.</a:t>
            </a:r>
          </a:p>
        </p:txBody>
      </p:sp>
      <p:pic>
        <p:nvPicPr>
          <p:cNvPr id="6" name="Immagine 5">
            <a:extLst>
              <a:ext uri="{FF2B5EF4-FFF2-40B4-BE49-F238E27FC236}">
                <a16:creationId xmlns:a16="http://schemas.microsoft.com/office/drawing/2014/main" id="{E5244BC9-065D-E222-F5AA-D83081C7A073}"/>
              </a:ext>
            </a:extLst>
          </p:cNvPr>
          <p:cNvPicPr>
            <a:picLocks noChangeAspect="1"/>
          </p:cNvPicPr>
          <p:nvPr/>
        </p:nvPicPr>
        <p:blipFill>
          <a:blip r:embed="rId2"/>
          <a:stretch>
            <a:fillRect/>
          </a:stretch>
        </p:blipFill>
        <p:spPr>
          <a:xfrm>
            <a:off x="5457689" y="1385529"/>
            <a:ext cx="6639061" cy="3240000"/>
          </a:xfrm>
          <a:prstGeom prst="rect">
            <a:avLst/>
          </a:prstGeom>
        </p:spPr>
      </p:pic>
      <p:sp>
        <p:nvSpPr>
          <p:cNvPr id="4" name="CasellaDiTesto 3">
            <a:extLst>
              <a:ext uri="{FF2B5EF4-FFF2-40B4-BE49-F238E27FC236}">
                <a16:creationId xmlns:a16="http://schemas.microsoft.com/office/drawing/2014/main" id="{71582F8D-06E4-C9D5-71EA-5DFA06245854}"/>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185513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Dettagli Assistito 3/18 </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25959" y="13760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Dettagli Assistito</a:t>
            </a:r>
            <a:r>
              <a:rPr lang="it-IT" sz="1400" dirty="0">
                <a:solidFill>
                  <a:srgbClr val="000000"/>
                </a:solidFill>
                <a:ea typeface="Times New Roman" panose="02020603050405020304" pitchFamily="18" charset="0"/>
                <a:cs typeface="Calibri" panose="020F0502020204030204" pitchFamily="34" charset="0"/>
              </a:rPr>
              <a:t>: consente di visualizzare, in sola lettura, i dettagli dell’assistito recuperati attraverso i servizi esposti.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In particolare, i dettagli dell’assistito sono suddivisi in quattro sezioni: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Anagrafica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Residenza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Domicilio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Asl di Iscrizione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13" name="Ovale 12">
            <a:extLst>
              <a:ext uri="{FF2B5EF4-FFF2-40B4-BE49-F238E27FC236}">
                <a16:creationId xmlns:a16="http://schemas.microsoft.com/office/drawing/2014/main" id="{396CE9F6-E243-F078-B754-B71E138E4258}"/>
              </a:ext>
            </a:extLst>
          </p:cNvPr>
          <p:cNvSpPr/>
          <p:nvPr/>
        </p:nvSpPr>
        <p:spPr>
          <a:xfrm>
            <a:off x="1029766" y="280486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2" name="Immagine 1">
            <a:extLst>
              <a:ext uri="{FF2B5EF4-FFF2-40B4-BE49-F238E27FC236}">
                <a16:creationId xmlns:a16="http://schemas.microsoft.com/office/drawing/2014/main" id="{C384382D-E37F-231F-261D-7F5275BD6F0B}"/>
              </a:ext>
            </a:extLst>
          </p:cNvPr>
          <p:cNvPicPr>
            <a:picLocks noChangeAspect="1"/>
          </p:cNvPicPr>
          <p:nvPr/>
        </p:nvPicPr>
        <p:blipFill>
          <a:blip r:embed="rId2"/>
          <a:stretch>
            <a:fillRect/>
          </a:stretch>
        </p:blipFill>
        <p:spPr>
          <a:xfrm>
            <a:off x="5416477" y="1395970"/>
            <a:ext cx="6639232" cy="3240000"/>
          </a:xfrm>
          <a:prstGeom prst="rect">
            <a:avLst/>
          </a:prstGeom>
        </p:spPr>
      </p:pic>
      <p:pic>
        <p:nvPicPr>
          <p:cNvPr id="6" name="Immagine 5">
            <a:extLst>
              <a:ext uri="{FF2B5EF4-FFF2-40B4-BE49-F238E27FC236}">
                <a16:creationId xmlns:a16="http://schemas.microsoft.com/office/drawing/2014/main" id="{D2ADCA40-81E4-6B18-C902-E0B1932ADFBD}"/>
              </a:ext>
            </a:extLst>
          </p:cNvPr>
          <p:cNvPicPr>
            <a:picLocks noChangeAspect="1"/>
          </p:cNvPicPr>
          <p:nvPr/>
        </p:nvPicPr>
        <p:blipFill>
          <a:blip r:embed="rId3"/>
          <a:stretch>
            <a:fillRect/>
          </a:stretch>
        </p:blipFill>
        <p:spPr>
          <a:xfrm>
            <a:off x="7015165" y="5053935"/>
            <a:ext cx="3086052" cy="1359249"/>
          </a:xfrm>
          <a:prstGeom prst="rect">
            <a:avLst/>
          </a:prstGeom>
          <a:ln>
            <a:solidFill>
              <a:schemeClr val="tx1"/>
            </a:solidFill>
          </a:ln>
        </p:spPr>
      </p:pic>
      <p:cxnSp>
        <p:nvCxnSpPr>
          <p:cNvPr id="8" name="Connettore diritto 7">
            <a:extLst>
              <a:ext uri="{FF2B5EF4-FFF2-40B4-BE49-F238E27FC236}">
                <a16:creationId xmlns:a16="http://schemas.microsoft.com/office/drawing/2014/main" id="{82FAA2A0-BE31-38A6-1B36-F6E5A72B5325}"/>
              </a:ext>
            </a:extLst>
          </p:cNvPr>
          <p:cNvCxnSpPr>
            <a:cxnSpLocks/>
          </p:cNvCxnSpPr>
          <p:nvPr/>
        </p:nvCxnSpPr>
        <p:spPr>
          <a:xfrm flipH="1">
            <a:off x="9058229" y="3781425"/>
            <a:ext cx="971596" cy="1266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3FAE24BA-854C-D5B1-13A7-47E7C157AAA8}"/>
              </a:ext>
            </a:extLst>
          </p:cNvPr>
          <p:cNvSpPr/>
          <p:nvPr/>
        </p:nvSpPr>
        <p:spPr>
          <a:xfrm>
            <a:off x="9882187" y="524681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4" name="CasellaDiTesto 3">
            <a:extLst>
              <a:ext uri="{FF2B5EF4-FFF2-40B4-BE49-F238E27FC236}">
                <a16:creationId xmlns:a16="http://schemas.microsoft.com/office/drawing/2014/main" id="{6E6DD042-118E-B6A8-FD91-FFE3F6AB757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4827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4/18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379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br>
              <a:rPr lang="it-IT" sz="1400" b="1" dirty="0">
                <a:solidFill>
                  <a:srgbClr val="000000"/>
                </a:solidFill>
                <a:ea typeface="Times New Roman" panose="02020603050405020304" pitchFamily="18" charset="0"/>
                <a:cs typeface="Calibri" panose="020F0502020204030204" pitchFamily="34" charset="0"/>
              </a:rPr>
            </a:br>
            <a:r>
              <a:rPr lang="it-IT" sz="1400" b="1" dirty="0">
                <a:solidFill>
                  <a:srgbClr val="000000"/>
                </a:solidFill>
                <a:ea typeface="Times New Roman" panose="02020603050405020304" pitchFamily="18" charset="0"/>
                <a:cs typeface="Calibri" panose="020F0502020204030204" pitchFamily="34" charset="0"/>
              </a:rPr>
              <a:t>2. Prendi in Carico/Inserisci Certificato</a:t>
            </a:r>
            <a:r>
              <a:rPr lang="it-IT" sz="1400" dirty="0">
                <a:solidFill>
                  <a:srgbClr val="000000"/>
                </a:solidFill>
                <a:ea typeface="Times New Roman" panose="02020603050405020304" pitchFamily="18" charset="0"/>
                <a:cs typeface="Calibri" panose="020F0502020204030204" pitchFamily="34" charset="0"/>
              </a:rPr>
              <a:t>: consente di intraprendere il processo di inserimento di un nuovo certificato. Per poter procedere con l’emissione, l’utente dovrà necessariamente visualizzare, in sola lettura, le informazioni presenti nell’interfaccia di “Dettagli Assistito” relative all’anagrafica del paziente di interesse come precedentemente illustrato e un’ulteriore sezione “Contatti Assistito”.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o errati, il sistema permette l’inserimento dei nuovi mediante le box di inserimento. Tali contatti andranno ad aggiornare il Sistema di Gestione delle Malattie Rare ma non aggiorneranno l’Anagrafica centrale.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è spiegata la maschera relativa all’Aggiornamento dei Contatti.</a:t>
            </a:r>
          </a:p>
        </p:txBody>
      </p:sp>
      <p:sp>
        <p:nvSpPr>
          <p:cNvPr id="12" name="Ovale 11">
            <a:extLst>
              <a:ext uri="{FF2B5EF4-FFF2-40B4-BE49-F238E27FC236}">
                <a16:creationId xmlns:a16="http://schemas.microsoft.com/office/drawing/2014/main" id="{C6FE3DBF-72FB-6120-4E2E-D1E94CFAAE07}"/>
              </a:ext>
            </a:extLst>
          </p:cNvPr>
          <p:cNvSpPr/>
          <p:nvPr/>
        </p:nvSpPr>
        <p:spPr>
          <a:xfrm>
            <a:off x="396416" y="140529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2" name="Immagine 1">
            <a:extLst>
              <a:ext uri="{FF2B5EF4-FFF2-40B4-BE49-F238E27FC236}">
                <a16:creationId xmlns:a16="http://schemas.microsoft.com/office/drawing/2014/main" id="{8DC7B111-D833-960C-C8F8-81AAA46DFDF0}"/>
              </a:ext>
            </a:extLst>
          </p:cNvPr>
          <p:cNvPicPr>
            <a:picLocks noChangeAspect="1"/>
          </p:cNvPicPr>
          <p:nvPr/>
        </p:nvPicPr>
        <p:blipFill>
          <a:blip r:embed="rId2"/>
          <a:stretch>
            <a:fillRect/>
          </a:stretch>
        </p:blipFill>
        <p:spPr>
          <a:xfrm>
            <a:off x="5464102" y="1338820"/>
            <a:ext cx="6639232" cy="3240000"/>
          </a:xfrm>
          <a:prstGeom prst="rect">
            <a:avLst/>
          </a:prstGeom>
        </p:spPr>
      </p:pic>
      <p:pic>
        <p:nvPicPr>
          <p:cNvPr id="5" name="Immagine 4">
            <a:extLst>
              <a:ext uri="{FF2B5EF4-FFF2-40B4-BE49-F238E27FC236}">
                <a16:creationId xmlns:a16="http://schemas.microsoft.com/office/drawing/2014/main" id="{827661CC-EE89-6E50-6557-F7D55A43E035}"/>
              </a:ext>
            </a:extLst>
          </p:cNvPr>
          <p:cNvPicPr>
            <a:picLocks noChangeAspect="1"/>
          </p:cNvPicPr>
          <p:nvPr/>
        </p:nvPicPr>
        <p:blipFill>
          <a:blip r:embed="rId3"/>
          <a:stretch>
            <a:fillRect/>
          </a:stretch>
        </p:blipFill>
        <p:spPr>
          <a:xfrm>
            <a:off x="7053265" y="5015835"/>
            <a:ext cx="3086052" cy="1359249"/>
          </a:xfrm>
          <a:prstGeom prst="rect">
            <a:avLst/>
          </a:prstGeom>
          <a:ln>
            <a:solidFill>
              <a:schemeClr val="tx1"/>
            </a:solidFill>
          </a:ln>
        </p:spPr>
      </p:pic>
      <p:cxnSp>
        <p:nvCxnSpPr>
          <p:cNvPr id="10" name="Connettore diritto 9">
            <a:extLst>
              <a:ext uri="{FF2B5EF4-FFF2-40B4-BE49-F238E27FC236}">
                <a16:creationId xmlns:a16="http://schemas.microsoft.com/office/drawing/2014/main" id="{2D14FA79-28E4-BABE-4788-80BE85E4E88C}"/>
              </a:ext>
            </a:extLst>
          </p:cNvPr>
          <p:cNvCxnSpPr>
            <a:cxnSpLocks/>
          </p:cNvCxnSpPr>
          <p:nvPr/>
        </p:nvCxnSpPr>
        <p:spPr>
          <a:xfrm flipH="1">
            <a:off x="9115379" y="3743325"/>
            <a:ext cx="971596" cy="1266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40FB0EC1-E259-BACB-05E4-313ED62D599A}"/>
              </a:ext>
            </a:extLst>
          </p:cNvPr>
          <p:cNvSpPr/>
          <p:nvPr/>
        </p:nvSpPr>
        <p:spPr>
          <a:xfrm>
            <a:off x="9991679" y="554975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4" name="CasellaDiTesto 3">
            <a:extLst>
              <a:ext uri="{FF2B5EF4-FFF2-40B4-BE49-F238E27FC236}">
                <a16:creationId xmlns:a16="http://schemas.microsoft.com/office/drawing/2014/main" id="{61309D21-437F-24A8-54A5-5F35432F4798}"/>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627565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 Aggiornamento Contatti 5/18</a:t>
            </a:r>
            <a:endParaRPr lang="en-GB" sz="2400" b="1" dirty="0">
              <a:solidFill>
                <a:srgbClr val="003D6A"/>
              </a:solidFill>
            </a:endParaRPr>
          </a:p>
        </p:txBody>
      </p:sp>
      <p:pic>
        <p:nvPicPr>
          <p:cNvPr id="4" name="Immagine 3">
            <a:extLst>
              <a:ext uri="{FF2B5EF4-FFF2-40B4-BE49-F238E27FC236}">
                <a16:creationId xmlns:a16="http://schemas.microsoft.com/office/drawing/2014/main" id="{B3DDAA8D-13DD-8D23-BA2D-580A1764D3CC}"/>
              </a:ext>
            </a:extLst>
          </p:cNvPr>
          <p:cNvPicPr>
            <a:picLocks noChangeAspect="1"/>
          </p:cNvPicPr>
          <p:nvPr/>
        </p:nvPicPr>
        <p:blipFill>
          <a:blip r:embed="rId2"/>
          <a:stretch>
            <a:fillRect/>
          </a:stretch>
        </p:blipFill>
        <p:spPr>
          <a:xfrm>
            <a:off x="5381601" y="1337904"/>
            <a:ext cx="6667524" cy="3240000"/>
          </a:xfrm>
          <a:prstGeom prst="rect">
            <a:avLst/>
          </a:prstGeom>
        </p:spPr>
      </p:pic>
      <p:sp>
        <p:nvSpPr>
          <p:cNvPr id="2" name="Rettangolo 1">
            <a:extLst>
              <a:ext uri="{FF2B5EF4-FFF2-40B4-BE49-F238E27FC236}">
                <a16:creationId xmlns:a16="http://schemas.microsoft.com/office/drawing/2014/main" id="{CC43CECD-D52D-A995-58E0-53F235741152}"/>
              </a:ext>
            </a:extLst>
          </p:cNvPr>
          <p:cNvSpPr/>
          <p:nvPr/>
        </p:nvSpPr>
        <p:spPr>
          <a:xfrm>
            <a:off x="176581" y="13379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Prendi in Carico/Inserisci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I contatti se presenti sono ricavati dall’Anagrafica degli Assistiti di Sinfonia o, se inseriti successivamente dal ruolo di Amministratore di sistema, sono ricavati dallo stesso sistema di Gestione delle Malattie Rare. 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sp>
        <p:nvSpPr>
          <p:cNvPr id="5" name="CasellaDiTesto 4">
            <a:extLst>
              <a:ext uri="{FF2B5EF4-FFF2-40B4-BE49-F238E27FC236}">
                <a16:creationId xmlns:a16="http://schemas.microsoft.com/office/drawing/2014/main" id="{4FE53F5B-6371-2C63-1DC6-4E71EB0F56B6}"/>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089788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 Aggiornamento Contatti 6/18</a:t>
            </a:r>
            <a:endParaRPr lang="en-GB" sz="2400" b="1" dirty="0">
              <a:solidFill>
                <a:srgbClr val="003D6A"/>
              </a:solidFill>
            </a:endParaRPr>
          </a:p>
        </p:txBody>
      </p:sp>
      <p:pic>
        <p:nvPicPr>
          <p:cNvPr id="6" name="Immagine 5">
            <a:extLst>
              <a:ext uri="{FF2B5EF4-FFF2-40B4-BE49-F238E27FC236}">
                <a16:creationId xmlns:a16="http://schemas.microsoft.com/office/drawing/2014/main" id="{E289FF53-209D-6AA6-7DED-D56EFBAEF6D5}"/>
              </a:ext>
            </a:extLst>
          </p:cNvPr>
          <p:cNvPicPr>
            <a:picLocks noChangeAspect="1"/>
          </p:cNvPicPr>
          <p:nvPr/>
        </p:nvPicPr>
        <p:blipFill>
          <a:blip r:embed="rId3"/>
          <a:stretch>
            <a:fillRect/>
          </a:stretch>
        </p:blipFill>
        <p:spPr>
          <a:xfrm>
            <a:off x="5286351" y="4846157"/>
            <a:ext cx="6840000" cy="1615000"/>
          </a:xfrm>
          <a:prstGeom prst="rect">
            <a:avLst/>
          </a:prstGeom>
          <a:ln>
            <a:solidFill>
              <a:schemeClr val="tx1"/>
            </a:solidFill>
          </a:ln>
        </p:spPr>
      </p:pic>
      <p:pic>
        <p:nvPicPr>
          <p:cNvPr id="10" name="Immagine 9">
            <a:extLst>
              <a:ext uri="{FF2B5EF4-FFF2-40B4-BE49-F238E27FC236}">
                <a16:creationId xmlns:a16="http://schemas.microsoft.com/office/drawing/2014/main" id="{891D720D-9AA4-D172-5375-F12BE96BF192}"/>
              </a:ext>
            </a:extLst>
          </p:cNvPr>
          <p:cNvPicPr>
            <a:picLocks noChangeAspect="1"/>
          </p:cNvPicPr>
          <p:nvPr/>
        </p:nvPicPr>
        <p:blipFill>
          <a:blip r:embed="rId4"/>
          <a:stretch>
            <a:fillRect/>
          </a:stretch>
        </p:blipFill>
        <p:spPr>
          <a:xfrm>
            <a:off x="5286351" y="1356954"/>
            <a:ext cx="6840000" cy="3323813"/>
          </a:xfrm>
          <a:prstGeom prst="rect">
            <a:avLst/>
          </a:prstGeom>
          <a:ln>
            <a:solidFill>
              <a:schemeClr val="tx1"/>
            </a:solidFill>
          </a:ln>
        </p:spPr>
      </p:pic>
      <p:sp>
        <p:nvSpPr>
          <p:cNvPr id="16" name="Triangolo isoscele 15">
            <a:extLst>
              <a:ext uri="{FF2B5EF4-FFF2-40B4-BE49-F238E27FC236}">
                <a16:creationId xmlns:a16="http://schemas.microsoft.com/office/drawing/2014/main" id="{9DC94B75-B7B8-479B-3FE7-B038D216A5FB}"/>
              </a:ext>
            </a:extLst>
          </p:cNvPr>
          <p:cNvSpPr/>
          <p:nvPr/>
        </p:nvSpPr>
        <p:spPr>
          <a:xfrm>
            <a:off x="5353002" y="502920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17" name="Triangolo isoscele 16">
            <a:extLst>
              <a:ext uri="{FF2B5EF4-FFF2-40B4-BE49-F238E27FC236}">
                <a16:creationId xmlns:a16="http://schemas.microsoft.com/office/drawing/2014/main" id="{3B293DFE-7C48-46B4-3934-31701998BE8D}"/>
              </a:ext>
            </a:extLst>
          </p:cNvPr>
          <p:cNvSpPr/>
          <p:nvPr/>
        </p:nvSpPr>
        <p:spPr>
          <a:xfrm>
            <a:off x="6515052" y="373380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2" name="CasellaDiTesto 1">
            <a:extLst>
              <a:ext uri="{FF2B5EF4-FFF2-40B4-BE49-F238E27FC236}">
                <a16:creationId xmlns:a16="http://schemas.microsoft.com/office/drawing/2014/main" id="{202165EE-CC42-6160-0155-B5D7FE3D4CFA}"/>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4" name="Rettangolo 3">
            <a:extLst>
              <a:ext uri="{FF2B5EF4-FFF2-40B4-BE49-F238E27FC236}">
                <a16:creationId xmlns:a16="http://schemas.microsoft.com/office/drawing/2014/main" id="{90AF0E51-88D3-75DA-E5C2-520342DF4F22}"/>
              </a:ext>
            </a:extLst>
          </p:cNvPr>
          <p:cNvSpPr/>
          <p:nvPr/>
        </p:nvSpPr>
        <p:spPr>
          <a:xfrm>
            <a:off x="169889" y="13379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Prendi in Carico/Inserisci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spTree>
    <p:extLst>
      <p:ext uri="{BB962C8B-B14F-4D97-AF65-F5344CB8AC3E}">
        <p14:creationId xmlns:p14="http://schemas.microsoft.com/office/powerpoint/2010/main" val="1142032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 Aggiornamento Contatti 7/18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Prendi in Carico/Inserisci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dell’avvenuta emissione del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4238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700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7369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8358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3" name="CasellaDiTesto 2">
            <a:extLst>
              <a:ext uri="{FF2B5EF4-FFF2-40B4-BE49-F238E27FC236}">
                <a16:creationId xmlns:a16="http://schemas.microsoft.com/office/drawing/2014/main" id="{849BF6FE-777C-A256-CA06-F66C66861E55}"/>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090223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8663"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ea typeface="Times New Roman" panose="02020603050405020304" pitchFamily="18" charset="0"/>
                <a:cs typeface="Calibri" panose="020F0502020204030204" pitchFamily="34" charset="0"/>
              </a:rPr>
              <a:t>Una volta visualizzato il Dettaglio dell'Assistito e aggiornati/inseriti i contatti, spuntate le caselle di controllo e, nel caso occorra, scaricato il PDF dell'Informativa sul Trattamento dei Dati Personali, si potrà procedere all'emissione mediante il bottone </a:t>
            </a:r>
            <a:r>
              <a:rPr lang="it-IT" sz="1400" b="1" dirty="0">
                <a:solidFill>
                  <a:srgbClr val="012B51"/>
                </a:solidFill>
                <a:ea typeface="Times New Roman" panose="02020603050405020304" pitchFamily="18" charset="0"/>
                <a:cs typeface="Calibri" panose="020F0502020204030204" pitchFamily="34" charset="0"/>
              </a:rPr>
              <a:t>'Procedi</a:t>
            </a:r>
            <a:r>
              <a:rPr lang="it-IT" sz="1400" dirty="0">
                <a:solidFill>
                  <a:sysClr val="windowText" lastClr="000000"/>
                </a:solidFill>
                <a:ea typeface="Times New Roman" panose="02020603050405020304" pitchFamily="18" charset="0"/>
                <a:cs typeface="Calibri" panose="020F0502020204030204" pitchFamily="34" charset="0"/>
              </a:rPr>
              <a:t>', annullare il processo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ysClr val="windowText" lastClr="000000"/>
                </a:solidFill>
                <a:ea typeface="Times New Roman" panose="02020603050405020304" pitchFamily="18" charset="0"/>
                <a:cs typeface="Calibri" panose="020F0502020204030204" pitchFamily="34" charset="0"/>
              </a:rPr>
              <a:t>' oppure tornare alla schermata precedente mediante il bottone </a:t>
            </a:r>
            <a:r>
              <a:rPr lang="it-IT" sz="1400" b="1" dirty="0">
                <a:solidFill>
                  <a:srgbClr val="012B51"/>
                </a:solidFill>
                <a:ea typeface="Times New Roman" panose="02020603050405020304" pitchFamily="18" charset="0"/>
                <a:cs typeface="Calibri" panose="020F0502020204030204" pitchFamily="34" charset="0"/>
              </a:rPr>
              <a:t>'Indietro</a:t>
            </a:r>
            <a:r>
              <a:rPr lang="it-IT" sz="1400" dirty="0">
                <a:solidFill>
                  <a:sysClr val="windowText" lastClr="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E4B75115-67A3-5D4D-686D-63A8284EB10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8/18</a:t>
            </a:r>
            <a:endParaRPr lang="en-GB" sz="2400" b="1" dirty="0">
              <a:solidFill>
                <a:srgbClr val="003D6A"/>
              </a:solidFill>
            </a:endParaRPr>
          </a:p>
        </p:txBody>
      </p:sp>
      <p:pic>
        <p:nvPicPr>
          <p:cNvPr id="5" name="Immagine 4">
            <a:extLst>
              <a:ext uri="{FF2B5EF4-FFF2-40B4-BE49-F238E27FC236}">
                <a16:creationId xmlns:a16="http://schemas.microsoft.com/office/drawing/2014/main" id="{60E643A1-FCC2-CAF6-7DDF-E12C312E5E74}"/>
              </a:ext>
            </a:extLst>
          </p:cNvPr>
          <p:cNvPicPr>
            <a:picLocks noChangeAspect="1"/>
          </p:cNvPicPr>
          <p:nvPr/>
        </p:nvPicPr>
        <p:blipFill>
          <a:blip r:embed="rId2"/>
          <a:stretch>
            <a:fillRect/>
          </a:stretch>
        </p:blipFill>
        <p:spPr>
          <a:xfrm>
            <a:off x="5351169" y="1395970"/>
            <a:ext cx="6667523" cy="3240000"/>
          </a:xfrm>
          <a:prstGeom prst="rect">
            <a:avLst/>
          </a:prstGeom>
          <a:ln>
            <a:solidFill>
              <a:schemeClr val="tx1"/>
            </a:solidFill>
          </a:ln>
        </p:spPr>
      </p:pic>
      <p:sp>
        <p:nvSpPr>
          <p:cNvPr id="2" name="CasellaDiTesto 1">
            <a:extLst>
              <a:ext uri="{FF2B5EF4-FFF2-40B4-BE49-F238E27FC236}">
                <a16:creationId xmlns:a16="http://schemas.microsoft.com/office/drawing/2014/main" id="{494551E7-7903-EF6E-4D72-1EF1F4B12EFB}"/>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1735847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C227AA2-07B5-135C-A123-37FD825341B6}"/>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9/18</a:t>
            </a:r>
            <a:endParaRPr lang="en-GB" sz="2400" b="1" dirty="0">
              <a:solidFill>
                <a:srgbClr val="003D6A"/>
              </a:solidFill>
            </a:endParaRPr>
          </a:p>
        </p:txBody>
      </p:sp>
      <p:pic>
        <p:nvPicPr>
          <p:cNvPr id="6" name="Immagine 5">
            <a:extLst>
              <a:ext uri="{FF2B5EF4-FFF2-40B4-BE49-F238E27FC236}">
                <a16:creationId xmlns:a16="http://schemas.microsoft.com/office/drawing/2014/main" id="{736FD284-59D1-EDE9-2DC7-870657FEFC00}"/>
              </a:ext>
            </a:extLst>
          </p:cNvPr>
          <p:cNvPicPr>
            <a:picLocks noChangeAspect="1"/>
          </p:cNvPicPr>
          <p:nvPr/>
        </p:nvPicPr>
        <p:blipFill>
          <a:blip r:embed="rId2"/>
          <a:stretch>
            <a:fillRect/>
          </a:stretch>
        </p:blipFill>
        <p:spPr>
          <a:xfrm>
            <a:off x="6077831" y="1395054"/>
            <a:ext cx="5895096" cy="2880000"/>
          </a:xfrm>
          <a:prstGeom prst="rect">
            <a:avLst/>
          </a:prstGeom>
          <a:ln>
            <a:solidFill>
              <a:schemeClr val="tx1"/>
            </a:solidFill>
          </a:ln>
        </p:spPr>
      </p:pic>
      <p:pic>
        <p:nvPicPr>
          <p:cNvPr id="5" name="Immagine 4">
            <a:extLst>
              <a:ext uri="{FF2B5EF4-FFF2-40B4-BE49-F238E27FC236}">
                <a16:creationId xmlns:a16="http://schemas.microsoft.com/office/drawing/2014/main" id="{18015DB8-6B41-2EFF-04B6-CD8A6250C010}"/>
              </a:ext>
            </a:extLst>
          </p:cNvPr>
          <p:cNvPicPr>
            <a:picLocks noChangeAspect="1"/>
          </p:cNvPicPr>
          <p:nvPr/>
        </p:nvPicPr>
        <p:blipFill>
          <a:blip r:embed="rId3"/>
          <a:stretch>
            <a:fillRect/>
          </a:stretch>
        </p:blipFill>
        <p:spPr>
          <a:xfrm>
            <a:off x="5416789" y="3248178"/>
            <a:ext cx="5933047" cy="2880000"/>
          </a:xfrm>
          <a:prstGeom prst="rect">
            <a:avLst/>
          </a:prstGeom>
          <a:ln>
            <a:solidFill>
              <a:schemeClr val="tx1"/>
            </a:solidFill>
          </a:ln>
        </p:spPr>
      </p:pic>
      <p:sp>
        <p:nvSpPr>
          <p:cNvPr id="2" name="Rettangolo 1">
            <a:extLst>
              <a:ext uri="{FF2B5EF4-FFF2-40B4-BE49-F238E27FC236}">
                <a16:creationId xmlns:a16="http://schemas.microsoft.com/office/drawing/2014/main" id="{E139D8BE-80EC-6C44-3105-11C0FAB32B9E}"/>
              </a:ext>
            </a:extLst>
          </p:cNvPr>
          <p:cNvSpPr/>
          <p:nvPr/>
        </p:nvSpPr>
        <p:spPr>
          <a:xfrm>
            <a:off x="224966" y="13950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a:t>
            </a:r>
            <a:r>
              <a:rPr lang="it-IT" sz="1400" dirty="0">
                <a:solidFill>
                  <a:sysClr val="windowText" lastClr="000000"/>
                </a:solidFill>
                <a:cs typeface="Calibri" panose="020F0502020204030204" pitchFamily="34" charset="0"/>
              </a:rPr>
              <a:t>: il campo verrà valorizzato una volta utilizzata l’icona lente. Cliccando sull'icona, si aprirà una maschera che consente di ricercare la malattia inserendo almeno 5 caratteri. Dopo aver individuato la malattia desiderata, è possibile selezionarla, confermandola con il relativo pulsante.</a:t>
            </a:r>
          </a:p>
          <a:p>
            <a:pPr indent="-342900">
              <a:lnSpc>
                <a:spcPct val="150000"/>
              </a:lnSpc>
              <a:buFont typeface="Symbol" panose="05050102010706020507" pitchFamily="18" charset="2"/>
              <a:buChar char=""/>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Nella slide successiva il dettaglio della maschera.</a:t>
            </a:r>
          </a:p>
        </p:txBody>
      </p:sp>
      <p:sp>
        <p:nvSpPr>
          <p:cNvPr id="7" name="CasellaDiTesto 6">
            <a:extLst>
              <a:ext uri="{FF2B5EF4-FFF2-40B4-BE49-F238E27FC236}">
                <a16:creationId xmlns:a16="http://schemas.microsoft.com/office/drawing/2014/main" id="{F18F0BA1-7247-4322-A5B6-64611BC5F27D}"/>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1393853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7E90EE9-B233-F82E-2FC2-35AACD6E8EC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10/18</a:t>
            </a:r>
            <a:endParaRPr lang="en-GB" sz="2400" b="1" dirty="0">
              <a:solidFill>
                <a:srgbClr val="003D6A"/>
              </a:solidFill>
            </a:endParaRPr>
          </a:p>
        </p:txBody>
      </p:sp>
      <p:pic>
        <p:nvPicPr>
          <p:cNvPr id="5" name="Immagine 4">
            <a:extLst>
              <a:ext uri="{FF2B5EF4-FFF2-40B4-BE49-F238E27FC236}">
                <a16:creationId xmlns:a16="http://schemas.microsoft.com/office/drawing/2014/main" id="{EF9636BD-89B5-5DAE-C137-390407938108}"/>
              </a:ext>
            </a:extLst>
          </p:cNvPr>
          <p:cNvPicPr>
            <a:picLocks noChangeAspect="1"/>
          </p:cNvPicPr>
          <p:nvPr/>
        </p:nvPicPr>
        <p:blipFill rotWithShape="1">
          <a:blip r:embed="rId2">
            <a:extLst>
              <a:ext uri="{28A0092B-C50C-407E-A947-70E740481C1C}">
                <a14:useLocalDpi xmlns:a14="http://schemas.microsoft.com/office/drawing/2010/main" val="0"/>
              </a:ext>
            </a:extLst>
          </a:blip>
          <a:srcRect t="1990" r="5788"/>
          <a:stretch/>
        </p:blipFill>
        <p:spPr>
          <a:xfrm>
            <a:off x="5440635" y="1414104"/>
            <a:ext cx="6431149" cy="3175521"/>
          </a:xfrm>
          <a:prstGeom prst="rect">
            <a:avLst/>
          </a:prstGeom>
          <a:ln>
            <a:solidFill>
              <a:schemeClr val="tx1"/>
            </a:solidFill>
          </a:ln>
        </p:spPr>
      </p:pic>
      <p:sp>
        <p:nvSpPr>
          <p:cNvPr id="2" name="Rettangolo 1">
            <a:extLst>
              <a:ext uri="{FF2B5EF4-FFF2-40B4-BE49-F238E27FC236}">
                <a16:creationId xmlns:a16="http://schemas.microsoft.com/office/drawing/2014/main" id="{F9796022-2350-7210-884A-BAC513CB4E0E}"/>
              </a:ext>
            </a:extLst>
          </p:cNvPr>
          <p:cNvSpPr/>
          <p:nvPr/>
        </p:nvSpPr>
        <p:spPr>
          <a:xfrm>
            <a:off x="318566" y="14141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 maschera permetterà di visualizzare informazioni sulla malattia, come la </a:t>
            </a:r>
            <a:r>
              <a:rPr lang="it-IT" sz="1400" b="1" dirty="0">
                <a:solidFill>
                  <a:sysClr val="windowText" lastClr="000000"/>
                </a:solidFill>
                <a:cs typeface="Calibri" panose="020F0502020204030204" pitchFamily="34" charset="0"/>
              </a:rPr>
              <a:t>Descrizione</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ICD9</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ORPHA</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numero massimo di occorrenze di rinnovo</a:t>
            </a:r>
            <a:r>
              <a:rPr lang="it-IT" sz="1400" dirty="0">
                <a:solidFill>
                  <a:sysClr val="windowText" lastClr="000000"/>
                </a:solidFill>
                <a:cs typeface="Calibri" panose="020F0502020204030204" pitchFamily="34" charset="0"/>
              </a:rPr>
              <a:t>, la </a:t>
            </a:r>
            <a:r>
              <a:rPr lang="it-IT" sz="1400" b="1" dirty="0">
                <a:solidFill>
                  <a:sysClr val="windowText" lastClr="000000"/>
                </a:solidFill>
                <a:cs typeface="Calibri" panose="020F0502020204030204" pitchFamily="34" charset="0"/>
              </a:rPr>
              <a:t>durata del certificato in mesi </a:t>
            </a:r>
            <a:r>
              <a:rPr lang="it-IT" sz="1400" dirty="0">
                <a:solidFill>
                  <a:sysClr val="windowText" lastClr="000000"/>
                </a:solidFill>
                <a:cs typeface="Calibri" panose="020F0502020204030204" pitchFamily="34" charset="0"/>
              </a:rPr>
              <a:t>e la </a:t>
            </a:r>
            <a:r>
              <a:rPr lang="it-IT" sz="1400" b="1" dirty="0">
                <a:solidFill>
                  <a:sysClr val="windowText" lastClr="000000"/>
                </a:solidFill>
                <a:cs typeface="Calibri" panose="020F0502020204030204" pitchFamily="34" charset="0"/>
              </a:rPr>
              <a:t>rete di appartenenza</a:t>
            </a:r>
            <a:r>
              <a:rPr lang="it-IT" sz="1400" dirty="0">
                <a:solidFill>
                  <a:sysClr val="windowText" lastClr="000000"/>
                </a:solidFill>
                <a:cs typeface="Calibri" panose="020F0502020204030204" pitchFamily="34" charset="0"/>
              </a:rPr>
              <a:t>.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Se la malattia è quella interessata, si utilizza il bottone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in questo modo il campo 'Malattia' sarà valorizzato automaticamente.</a:t>
            </a:r>
          </a:p>
        </p:txBody>
      </p:sp>
      <p:sp>
        <p:nvSpPr>
          <p:cNvPr id="6" name="CasellaDiTesto 5">
            <a:extLst>
              <a:ext uri="{FF2B5EF4-FFF2-40B4-BE49-F238E27FC236}">
                <a16:creationId xmlns:a16="http://schemas.microsoft.com/office/drawing/2014/main" id="{4237CE47-F7DA-0832-FEE8-BF198C223F6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530228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CA8361F-E52D-DA1F-EB62-3CF7A131B66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11/18</a:t>
            </a:r>
            <a:endParaRPr lang="en-GB" sz="2400" b="1" dirty="0">
              <a:solidFill>
                <a:srgbClr val="003D6A"/>
              </a:solidFill>
            </a:endParaRPr>
          </a:p>
        </p:txBody>
      </p:sp>
      <p:pic>
        <p:nvPicPr>
          <p:cNvPr id="6" name="Immagine 5">
            <a:extLst>
              <a:ext uri="{FF2B5EF4-FFF2-40B4-BE49-F238E27FC236}">
                <a16:creationId xmlns:a16="http://schemas.microsoft.com/office/drawing/2014/main" id="{7606FBD7-91E8-B1FE-E0D5-AB13FA3D44A4}"/>
              </a:ext>
            </a:extLst>
          </p:cNvPr>
          <p:cNvPicPr>
            <a:picLocks noChangeAspect="1"/>
          </p:cNvPicPr>
          <p:nvPr/>
        </p:nvPicPr>
        <p:blipFill>
          <a:blip r:embed="rId2"/>
          <a:stretch>
            <a:fillRect/>
          </a:stretch>
        </p:blipFill>
        <p:spPr>
          <a:xfrm>
            <a:off x="5380634" y="1362970"/>
            <a:ext cx="6603822" cy="3240000"/>
          </a:xfrm>
          <a:prstGeom prst="rect">
            <a:avLst/>
          </a:prstGeom>
        </p:spPr>
      </p:pic>
      <p:sp>
        <p:nvSpPr>
          <p:cNvPr id="2" name="CasellaDiTesto 1">
            <a:extLst>
              <a:ext uri="{FF2B5EF4-FFF2-40B4-BE49-F238E27FC236}">
                <a16:creationId xmlns:a16="http://schemas.microsoft.com/office/drawing/2014/main" id="{6CEF532D-CC0A-479E-AECE-695FACE0C291}"/>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7" name="Rettangolo 6">
            <a:extLst>
              <a:ext uri="{FF2B5EF4-FFF2-40B4-BE49-F238E27FC236}">
                <a16:creationId xmlns:a16="http://schemas.microsoft.com/office/drawing/2014/main" id="{B5B7F62D-03D9-2433-A3D5-14F909DA44C8}"/>
              </a:ext>
            </a:extLst>
          </p:cNvPr>
          <p:cNvSpPr/>
          <p:nvPr/>
        </p:nvSpPr>
        <p:spPr>
          <a:xfrm>
            <a:off x="188428" y="13569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dietetici:</a:t>
            </a:r>
            <a:r>
              <a:rPr lang="it-IT" sz="1400" b="1" dirty="0">
                <a:solidFill>
                  <a:srgbClr val="0070C0"/>
                </a:solidFill>
                <a:cs typeface="Calibri" panose="020F0502020204030204" pitchFamily="34" charset="0"/>
              </a:rPr>
              <a:t>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elemento di input per consentire all'utente di selezionare una sola opzione da un insieme di opzioni mutuamente esclusive.</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farmaco orfano: </a:t>
            </a:r>
            <a:r>
              <a:rPr lang="it-IT" sz="1400" dirty="0">
                <a:solidFill>
                  <a:sysClr val="windowText" lastClr="000000"/>
                </a:solidFill>
                <a:cs typeface="Calibri" panose="020F0502020204030204" pitchFamily="34" charset="0"/>
              </a:rPr>
              <a:t>analogamente al caso precedente, 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permettere all'utente di selezionare tra "SI" o "NO". Se l'utente seleziona "SI", una casella di testo viene abilitata per l'inserimento del nome del farmaco orfano.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Nome farmaco: </a:t>
            </a:r>
            <a:r>
              <a:rPr lang="it-IT" sz="1400" dirty="0">
                <a:solidFill>
                  <a:sysClr val="windowText" lastClr="000000"/>
                </a:solidFill>
                <a:cs typeface="Calibri" panose="020F0502020204030204" pitchFamily="34" charset="0"/>
              </a:rPr>
              <a:t>casella di testo abilitata per inserire il nome del farmaco specifico nel caso di usa farmaco orfano "SI".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dispositivi medici: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opzioni mutuamente esclusive.</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altri prodotti: </a:t>
            </a:r>
            <a:r>
              <a:rPr lang="it-IT" sz="1400" dirty="0">
                <a:solidFill>
                  <a:sysClr val="windowText" lastClr="000000"/>
                </a:solidFill>
                <a:ea typeface="Times New Roman" panose="02020603050405020304" pitchFamily="18" charset="0"/>
                <a:cs typeface="Calibri" panose="020F0502020204030204" pitchFamily="34" charset="0"/>
              </a:rPr>
              <a:t>si utilizza la casella di testo per consentire all'utente di inserire manualmente l'utilizzo di eventuali alte informazioni.</a:t>
            </a:r>
          </a:p>
        </p:txBody>
      </p:sp>
    </p:spTree>
    <p:extLst>
      <p:ext uri="{BB962C8B-B14F-4D97-AF65-F5344CB8AC3E}">
        <p14:creationId xmlns:p14="http://schemas.microsoft.com/office/powerpoint/2010/main" val="3441949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960" y="13760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	</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Codice Esenzione: </a:t>
            </a:r>
            <a:r>
              <a:rPr lang="it-IT" sz="1400" dirty="0">
                <a:solidFill>
                  <a:sysClr val="windowText" lastClr="000000"/>
                </a:solidFill>
                <a:cs typeface="Calibri" panose="020F0502020204030204" pitchFamily="34" charset="0"/>
              </a:rPr>
              <a:t>mediante la malattia precedentemente inserita dall’utente, il sistema compila automaticamente il codice esenzione relativo.</a:t>
            </a:r>
          </a:p>
          <a:p>
            <a:pPr>
              <a:lnSpc>
                <a:spcPct val="150000"/>
              </a:lnSpc>
            </a:pPr>
            <a:endParaRPr lang="it-IT" sz="1400" dirty="0">
              <a:solidFill>
                <a:sysClr val="windowText" lastClr="000000"/>
              </a:solidFill>
              <a:cs typeface="Calibri" panose="020F0502020204030204" pitchFamily="34" charset="0"/>
            </a:endParaRPr>
          </a:p>
          <a:p>
            <a:pPr marL="342900"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 di Riferimento: </a:t>
            </a:r>
            <a:r>
              <a:rPr lang="it-IT" sz="1400" dirty="0">
                <a:solidFill>
                  <a:sysClr val="windowText" lastClr="000000"/>
                </a:solidFill>
                <a:cs typeface="Calibri" panose="020F0502020204030204" pitchFamily="34" charset="0"/>
              </a:rPr>
              <a:t>mediante la malattia precedentemente inserita dall’utente, il sistema compila automaticamente la malattia di riferimento relativa</a:t>
            </a:r>
          </a:p>
        </p:txBody>
      </p:sp>
      <p:sp>
        <p:nvSpPr>
          <p:cNvPr id="4" name="Rettangolo 3">
            <a:extLst>
              <a:ext uri="{FF2B5EF4-FFF2-40B4-BE49-F238E27FC236}">
                <a16:creationId xmlns:a16="http://schemas.microsoft.com/office/drawing/2014/main" id="{CCA8361F-E52D-DA1F-EB62-3CF7A131B66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12/18</a:t>
            </a:r>
            <a:endParaRPr lang="en-GB" sz="2400" b="1" dirty="0">
              <a:solidFill>
                <a:srgbClr val="003D6A"/>
              </a:solidFill>
            </a:endParaRPr>
          </a:p>
        </p:txBody>
      </p:sp>
      <p:pic>
        <p:nvPicPr>
          <p:cNvPr id="6" name="Immagine 5">
            <a:extLst>
              <a:ext uri="{FF2B5EF4-FFF2-40B4-BE49-F238E27FC236}">
                <a16:creationId xmlns:a16="http://schemas.microsoft.com/office/drawing/2014/main" id="{DDFC2A66-F260-138B-20C8-787658BA2649}"/>
              </a:ext>
            </a:extLst>
          </p:cNvPr>
          <p:cNvPicPr>
            <a:picLocks noChangeAspect="1"/>
          </p:cNvPicPr>
          <p:nvPr/>
        </p:nvPicPr>
        <p:blipFill>
          <a:blip r:embed="rId2"/>
          <a:stretch>
            <a:fillRect/>
          </a:stretch>
        </p:blipFill>
        <p:spPr>
          <a:xfrm>
            <a:off x="5333604" y="1376004"/>
            <a:ext cx="6660385" cy="3240000"/>
          </a:xfrm>
          <a:prstGeom prst="rect">
            <a:avLst/>
          </a:prstGeom>
        </p:spPr>
      </p:pic>
      <p:sp>
        <p:nvSpPr>
          <p:cNvPr id="2" name="CasellaDiTesto 1">
            <a:extLst>
              <a:ext uri="{FF2B5EF4-FFF2-40B4-BE49-F238E27FC236}">
                <a16:creationId xmlns:a16="http://schemas.microsoft.com/office/drawing/2014/main" id="{DFE3FEB5-1D10-325A-9398-3DAAC77AC74D}"/>
              </a:ext>
            </a:extLst>
          </p:cNvPr>
          <p:cNvSpPr txBox="1"/>
          <p:nvPr/>
        </p:nvSpPr>
        <p:spPr>
          <a:xfrm>
            <a:off x="280256" y="160801"/>
            <a:ext cx="1055538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543501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DC7B42F-A025-6382-C6CF-8667CD84D59A}"/>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13/18</a:t>
            </a:r>
            <a:endParaRPr lang="en-GB" sz="2400" b="1" dirty="0">
              <a:solidFill>
                <a:srgbClr val="003D6A"/>
              </a:solidFill>
            </a:endParaRPr>
          </a:p>
        </p:txBody>
      </p:sp>
      <p:pic>
        <p:nvPicPr>
          <p:cNvPr id="5" name="Immagine 4">
            <a:extLst>
              <a:ext uri="{FF2B5EF4-FFF2-40B4-BE49-F238E27FC236}">
                <a16:creationId xmlns:a16="http://schemas.microsoft.com/office/drawing/2014/main" id="{A9F5B7DA-4C57-32AF-F3E8-B6E929B2D436}"/>
              </a:ext>
            </a:extLst>
          </p:cNvPr>
          <p:cNvPicPr>
            <a:picLocks noChangeAspect="1"/>
          </p:cNvPicPr>
          <p:nvPr/>
        </p:nvPicPr>
        <p:blipFill>
          <a:blip r:embed="rId2"/>
          <a:stretch>
            <a:fillRect/>
          </a:stretch>
        </p:blipFill>
        <p:spPr>
          <a:xfrm>
            <a:off x="5350870" y="1408128"/>
            <a:ext cx="6614569" cy="3240000"/>
          </a:xfrm>
          <a:prstGeom prst="rect">
            <a:avLst/>
          </a:prstGeom>
        </p:spPr>
      </p:pic>
      <p:sp>
        <p:nvSpPr>
          <p:cNvPr id="2" name="Rettangolo 1">
            <a:extLst>
              <a:ext uri="{FF2B5EF4-FFF2-40B4-BE49-F238E27FC236}">
                <a16:creationId xmlns:a16="http://schemas.microsoft.com/office/drawing/2014/main" id="{8EC55217-939F-FC70-58B3-4094C1F67C7B}"/>
              </a:ext>
            </a:extLst>
          </p:cNvPr>
          <p:cNvSpPr/>
          <p:nvPr/>
        </p:nvSpPr>
        <p:spPr>
          <a:xfrm>
            <a:off x="169411" y="14141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Primo Centro che ha effettuato la diagnosi: </a:t>
            </a:r>
            <a:r>
              <a:rPr lang="it-IT" sz="1400" dirty="0">
                <a:solidFill>
                  <a:sysClr val="windowText" lastClr="000000"/>
                </a:solidFill>
                <a:cs typeface="Calibri" panose="020F0502020204030204" pitchFamily="34" charset="0"/>
              </a:rPr>
              <a:t>si inserisce mediante una casella di testo per indicare il nome del primo centro medico che ha effettuato la diagnosi della malattia</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esordio malattia</a:t>
            </a:r>
            <a:r>
              <a:rPr lang="it-IT" sz="1400" dirty="0">
                <a:solidFill>
                  <a:sysClr val="windowText" lastClr="000000"/>
                </a:solidFill>
                <a:cs typeface="Calibri" panose="020F0502020204030204" pitchFamily="34" charset="0"/>
              </a:rPr>
              <a:t>: utilizzando il selettore delle date, l'utente può inserire la data in termini di mese/anno dell'esordio della malattia</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diagnosi: </a:t>
            </a:r>
            <a:r>
              <a:rPr lang="it-IT" sz="1400" dirty="0">
                <a:solidFill>
                  <a:sysClr val="windowText" lastClr="000000"/>
                </a:solidFill>
                <a:cs typeface="Calibri" panose="020F0502020204030204" pitchFamily="34" charset="0"/>
              </a:rPr>
              <a:t>mediante il selettore delle date, l'utente può inserire la data della diagnosi della malattia in termini di giorno/mese/anno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Fonte dati esordio: </a:t>
            </a:r>
            <a:r>
              <a:rPr lang="it-IT" sz="1400" dirty="0">
                <a:solidFill>
                  <a:sysClr val="windowText" lastClr="000000"/>
                </a:solidFill>
                <a:cs typeface="Calibri" panose="020F0502020204030204" pitchFamily="34" charset="0"/>
              </a:rPr>
              <a:t>si utilizza la casella di checkbox per specificare la fonte attraverso cui sono stati ricevuti i dati sull'esordio. L'utente può selezionare tra le opzioni "Riferiti dal paziente" o "Da documentazione " oppure selezionarle entrambe.</a:t>
            </a:r>
          </a:p>
        </p:txBody>
      </p:sp>
      <p:sp>
        <p:nvSpPr>
          <p:cNvPr id="6" name="CasellaDiTesto 5">
            <a:extLst>
              <a:ext uri="{FF2B5EF4-FFF2-40B4-BE49-F238E27FC236}">
                <a16:creationId xmlns:a16="http://schemas.microsoft.com/office/drawing/2014/main" id="{480AD990-16E2-D039-DA09-630A507A40B6}"/>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461273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Dati medico certificatore</a:t>
            </a:r>
            <a:r>
              <a:rPr lang="it-IT" sz="1400" dirty="0">
                <a:solidFill>
                  <a:sysClr val="windowText" lastClr="000000"/>
                </a:solidFill>
                <a:cs typeface="Calibri" panose="020F0502020204030204" pitchFamily="34" charset="0"/>
              </a:rPr>
              <a:t>: campi presenti, in sola lettura e non modificabili. È resa possibile la lettura dei dati quali Nome e Cognome del Medico Certificatore, dell’Unità Operativa, dello Stabilimento e dell’Istituto di Ricovero in cui presta servizio. Il Medico Certificatore corrisponde al Medico loggato e che sta effettuando l’operazione di inserimento. Si ricorda che il Medico Certificatore corrisponderà con il medico della Presa in Carico.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certificato: </a:t>
            </a:r>
            <a:r>
              <a:rPr lang="it-IT" sz="1400" dirty="0">
                <a:solidFill>
                  <a:sysClr val="windowText" lastClr="000000"/>
                </a:solidFill>
                <a:cs typeface="Calibri" panose="020F0502020204030204" pitchFamily="34" charset="0"/>
              </a:rPr>
              <a:t>campo presente in sola lettura e non modificabile. La data presente è la data di sistema e non potrà essere modificata. La data certificato corrisponderà alla data di emissione e alla data della presa in carico del certificato.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fine: </a:t>
            </a:r>
            <a:r>
              <a:rPr lang="it-IT" sz="1400" dirty="0">
                <a:solidFill>
                  <a:sysClr val="windowText" lastClr="000000"/>
                </a:solidFill>
                <a:cs typeface="Calibri" panose="020F0502020204030204" pitchFamily="34" charset="0"/>
              </a:rPr>
              <a:t>campo presente se la malattia lo prevede. È calcolato automaticamente dal sistema.</a:t>
            </a:r>
          </a:p>
        </p:txBody>
      </p:sp>
      <p:sp>
        <p:nvSpPr>
          <p:cNvPr id="4" name="Rettangolo 3">
            <a:extLst>
              <a:ext uri="{FF2B5EF4-FFF2-40B4-BE49-F238E27FC236}">
                <a16:creationId xmlns:a16="http://schemas.microsoft.com/office/drawing/2014/main" id="{EDC7B42F-A025-6382-C6CF-8667CD84D59A}"/>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14/18</a:t>
            </a:r>
            <a:endParaRPr lang="en-GB" sz="2400" b="1" dirty="0">
              <a:solidFill>
                <a:srgbClr val="003D6A"/>
              </a:solidFill>
            </a:endParaRPr>
          </a:p>
        </p:txBody>
      </p:sp>
      <p:pic>
        <p:nvPicPr>
          <p:cNvPr id="8" name="Immagine 7">
            <a:extLst>
              <a:ext uri="{FF2B5EF4-FFF2-40B4-BE49-F238E27FC236}">
                <a16:creationId xmlns:a16="http://schemas.microsoft.com/office/drawing/2014/main" id="{703497C4-3BF8-78F9-C943-804F8204D405}"/>
              </a:ext>
            </a:extLst>
          </p:cNvPr>
          <p:cNvPicPr>
            <a:picLocks noChangeAspect="1"/>
          </p:cNvPicPr>
          <p:nvPr/>
        </p:nvPicPr>
        <p:blipFill>
          <a:blip r:embed="rId2"/>
          <a:stretch>
            <a:fillRect/>
          </a:stretch>
        </p:blipFill>
        <p:spPr>
          <a:xfrm>
            <a:off x="5373673" y="1385529"/>
            <a:ext cx="6614569" cy="3240000"/>
          </a:xfrm>
          <a:prstGeom prst="rect">
            <a:avLst/>
          </a:prstGeom>
        </p:spPr>
      </p:pic>
      <p:sp>
        <p:nvSpPr>
          <p:cNvPr id="2" name="CasellaDiTesto 1">
            <a:extLst>
              <a:ext uri="{FF2B5EF4-FFF2-40B4-BE49-F238E27FC236}">
                <a16:creationId xmlns:a16="http://schemas.microsoft.com/office/drawing/2014/main" id="{E5CF7987-9E37-E674-BFAA-84B40C4112C2}"/>
              </a:ext>
            </a:extLst>
          </p:cNvPr>
          <p:cNvSpPr txBox="1"/>
          <p:nvPr/>
        </p:nvSpPr>
        <p:spPr>
          <a:xfrm>
            <a:off x="280256" y="160801"/>
            <a:ext cx="1060110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73797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42111" y="138552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Una volta terminato il processo di compilazione, mediante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Salva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kern="1200" dirty="0">
                <a:effectLst/>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dirty="0">
                <a:solidFill>
                  <a:sysClr val="windowText" lastClr="000000"/>
                </a:solidFill>
                <a:cs typeface="Calibri" panose="020F0502020204030204" pitchFamily="34" charset="0"/>
              </a:rPr>
              <a:t>l’utente potrà salvare il certificato creato, il sistema attribuirà a questo lo stato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PROVVISORIO. </a:t>
            </a:r>
            <a:r>
              <a:rPr lang="it-IT" sz="1400" dirty="0">
                <a:solidFill>
                  <a:sysClr val="windowText" lastClr="000000"/>
                </a:solidFill>
                <a:cs typeface="Calibri" panose="020F0502020204030204" pitchFamily="34" charset="0"/>
              </a:rPr>
              <a:t>Al momento del salvataggio, il sistema prevede l’invio al paziente del modulo dell’informativa sul trattamento dei dati personali.</a:t>
            </a:r>
          </a:p>
          <a:p>
            <a:pPr>
              <a:lnSpc>
                <a:spcPct val="150000"/>
              </a:lnSpc>
            </a:pPr>
            <a:r>
              <a:rPr lang="it-IT" sz="1400" dirty="0">
                <a:solidFill>
                  <a:sysClr val="windowText" lastClr="000000"/>
                </a:solidFill>
                <a:cs typeface="Calibri" panose="020F0502020204030204" pitchFamily="34" charset="0"/>
              </a:rPr>
              <a:t>Si precisa che i certificati salvati in questa modalità non possono essere corretti, ma si potrà intervenire per interruzione, annullamento, rinnovo e modifica diagnosi.</a:t>
            </a:r>
          </a:p>
          <a:p>
            <a:pPr>
              <a:lnSpc>
                <a:spcPct val="150000"/>
              </a:lnSpc>
            </a:pPr>
            <a:r>
              <a:rPr lang="it-IT" sz="1400" dirty="0">
                <a:solidFill>
                  <a:sysClr val="windowText" lastClr="000000"/>
                </a:solidFill>
                <a:cs typeface="Calibri" panose="020F0502020204030204" pitchFamily="34" charset="0"/>
              </a:rPr>
              <a:t>Altrimenti mediante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Salva bozza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kern="1200" dirty="0">
                <a:effectLst/>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kern="1200" dirty="0">
                <a:effectLst/>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dirty="0">
                <a:solidFill>
                  <a:sysClr val="windowText" lastClr="000000"/>
                </a:solidFill>
                <a:cs typeface="Calibri" panose="020F0502020204030204" pitchFamily="34" charset="0"/>
              </a:rPr>
              <a:t>l’utente potrà salvare il certificato creato,</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dirty="0">
                <a:solidFill>
                  <a:sysClr val="windowText" lastClr="000000"/>
                </a:solidFill>
                <a:cs typeface="Calibri" panose="020F0502020204030204" pitchFamily="34" charset="0"/>
              </a:rPr>
              <a:t>il sistema attribuirà a questo lo stato </a:t>
            </a:r>
            <a:r>
              <a:rPr lang="it-IT" sz="1400" b="1" dirty="0">
                <a:solidFill>
                  <a:sysClr val="windowText" lastClr="000000"/>
                </a:solidFill>
                <a:cs typeface="Calibri" panose="020F0502020204030204" pitchFamily="34" charset="0"/>
              </a:rPr>
              <a:t>BOZZA</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PROVVISORIO. </a:t>
            </a:r>
            <a:endParaRPr lang="it-IT" sz="1400" dirty="0">
              <a:solidFill>
                <a:sysClr val="windowText" lastClr="000000"/>
              </a:solidFill>
              <a:cs typeface="Calibri" panose="020F0502020204030204" pitchFamily="34" charset="0"/>
            </a:endParaRPr>
          </a:p>
        </p:txBody>
      </p:sp>
      <p:sp>
        <p:nvSpPr>
          <p:cNvPr id="4" name="Rettangolo 3">
            <a:extLst>
              <a:ext uri="{FF2B5EF4-FFF2-40B4-BE49-F238E27FC236}">
                <a16:creationId xmlns:a16="http://schemas.microsoft.com/office/drawing/2014/main" id="{1AA39873-C7F2-1098-F67F-7194F8A781F2}"/>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15/18</a:t>
            </a:r>
            <a:endParaRPr lang="en-GB" sz="2400" b="1" dirty="0">
              <a:solidFill>
                <a:srgbClr val="003D6A"/>
              </a:solidFill>
            </a:endParaRPr>
          </a:p>
        </p:txBody>
      </p:sp>
      <p:pic>
        <p:nvPicPr>
          <p:cNvPr id="2" name="Immagine 1">
            <a:extLst>
              <a:ext uri="{FF2B5EF4-FFF2-40B4-BE49-F238E27FC236}">
                <a16:creationId xmlns:a16="http://schemas.microsoft.com/office/drawing/2014/main" id="{2C219DA4-4C18-A143-11F1-2D3C8BE02EBE}"/>
              </a:ext>
            </a:extLst>
          </p:cNvPr>
          <p:cNvPicPr>
            <a:picLocks noChangeAspect="1"/>
          </p:cNvPicPr>
          <p:nvPr/>
        </p:nvPicPr>
        <p:blipFill>
          <a:blip r:embed="rId2"/>
          <a:stretch>
            <a:fillRect/>
          </a:stretch>
        </p:blipFill>
        <p:spPr>
          <a:xfrm>
            <a:off x="5436497" y="1385529"/>
            <a:ext cx="6572670" cy="3240000"/>
          </a:xfrm>
          <a:prstGeom prst="rect">
            <a:avLst/>
          </a:prstGeom>
          <a:ln>
            <a:solidFill>
              <a:schemeClr val="tx1"/>
            </a:solidFill>
          </a:ln>
        </p:spPr>
      </p:pic>
      <p:sp>
        <p:nvSpPr>
          <p:cNvPr id="5" name="CasellaDiTesto 4">
            <a:extLst>
              <a:ext uri="{FF2B5EF4-FFF2-40B4-BE49-F238E27FC236}">
                <a16:creationId xmlns:a16="http://schemas.microsoft.com/office/drawing/2014/main" id="{A3E9E86D-BE56-5732-A2B2-0398FF239263}"/>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116556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42111" y="139886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Completato il processo Prendi in Carico/Inserisci Certificato e salvato il certificato, l’utente potrà effettuare il download del Certificato appena creato mediante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L’utente potrà stampare il certificato anche in un secondo momento attraverso la funzionalità di “Ricerca Certificato” descritta nelle slide precedenti.</a:t>
            </a:r>
          </a:p>
          <a:p>
            <a:pPr>
              <a:lnSpc>
                <a:spcPct val="150000"/>
              </a:lnSpc>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Per tornare alla schermata precedente utilizzare il bottone </a:t>
            </a:r>
            <a:r>
              <a:rPr lang="it-IT" sz="1400" b="1" dirty="0">
                <a:solidFill>
                  <a:srgbClr val="012B51"/>
                </a:solidFill>
                <a:cs typeface="Calibri" panose="020F0502020204030204" pitchFamily="34" charset="0"/>
              </a:rPr>
              <a:t>'Indietro</a:t>
            </a:r>
            <a:r>
              <a:rPr lang="it-IT" sz="1400" dirty="0">
                <a:solidFill>
                  <a:sysClr val="windowText" lastClr="000000"/>
                </a:solidFill>
                <a:cs typeface="Calibri" panose="020F0502020204030204" pitchFamily="34" charset="0"/>
              </a:rPr>
              <a:t>'.</a:t>
            </a:r>
          </a:p>
        </p:txBody>
      </p:sp>
      <p:sp>
        <p:nvSpPr>
          <p:cNvPr id="4" name="Rettangolo 3">
            <a:extLst>
              <a:ext uri="{FF2B5EF4-FFF2-40B4-BE49-F238E27FC236}">
                <a16:creationId xmlns:a16="http://schemas.microsoft.com/office/drawing/2014/main" id="{BF2A0F09-D164-64CA-04CB-CFD03CF57A3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16/18</a:t>
            </a:r>
            <a:endParaRPr lang="en-GB" sz="2400" b="1" dirty="0">
              <a:solidFill>
                <a:srgbClr val="003D6A"/>
              </a:solidFill>
            </a:endParaRPr>
          </a:p>
        </p:txBody>
      </p:sp>
      <p:pic>
        <p:nvPicPr>
          <p:cNvPr id="2" name="Immagine 1">
            <a:extLst>
              <a:ext uri="{FF2B5EF4-FFF2-40B4-BE49-F238E27FC236}">
                <a16:creationId xmlns:a16="http://schemas.microsoft.com/office/drawing/2014/main" id="{F8CB1E01-C058-3C94-F20F-34B8E58A6EFF}"/>
              </a:ext>
            </a:extLst>
          </p:cNvPr>
          <p:cNvPicPr>
            <a:picLocks noChangeAspect="1"/>
          </p:cNvPicPr>
          <p:nvPr/>
        </p:nvPicPr>
        <p:blipFill>
          <a:blip r:embed="rId2"/>
          <a:stretch>
            <a:fillRect/>
          </a:stretch>
        </p:blipFill>
        <p:spPr>
          <a:xfrm>
            <a:off x="5396234" y="1404579"/>
            <a:ext cx="6631983" cy="3240000"/>
          </a:xfrm>
          <a:prstGeom prst="rect">
            <a:avLst/>
          </a:prstGeom>
        </p:spPr>
      </p:pic>
      <p:sp>
        <p:nvSpPr>
          <p:cNvPr id="5" name="CasellaDiTesto 4">
            <a:extLst>
              <a:ext uri="{FF2B5EF4-FFF2-40B4-BE49-F238E27FC236}">
                <a16:creationId xmlns:a16="http://schemas.microsoft.com/office/drawing/2014/main" id="{3E1075F7-AAD4-93F5-BFA8-387A85C5B880}"/>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3190180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Storico Certificati 17/18 </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26871" y="13760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permette all'utente autorizzato di consultare l'elenco completo dei certificati associati a quel determinato codice assistito.</a:t>
            </a:r>
          </a:p>
        </p:txBody>
      </p:sp>
      <p:sp>
        <p:nvSpPr>
          <p:cNvPr id="2" name="Ovale 1">
            <a:extLst>
              <a:ext uri="{FF2B5EF4-FFF2-40B4-BE49-F238E27FC236}">
                <a16:creationId xmlns:a16="http://schemas.microsoft.com/office/drawing/2014/main" id="{AFF49F98-C0C9-4179-83F3-E8B454CF328B}"/>
              </a:ext>
            </a:extLst>
          </p:cNvPr>
          <p:cNvSpPr/>
          <p:nvPr/>
        </p:nvSpPr>
        <p:spPr>
          <a:xfrm>
            <a:off x="904872" y="277120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6" name="Immagine 5">
            <a:extLst>
              <a:ext uri="{FF2B5EF4-FFF2-40B4-BE49-F238E27FC236}">
                <a16:creationId xmlns:a16="http://schemas.microsoft.com/office/drawing/2014/main" id="{F0958A3A-036E-DF8B-CFCF-F71ED0C7A975}"/>
              </a:ext>
            </a:extLst>
          </p:cNvPr>
          <p:cNvPicPr>
            <a:picLocks noChangeAspect="1"/>
          </p:cNvPicPr>
          <p:nvPr/>
        </p:nvPicPr>
        <p:blipFill>
          <a:blip r:embed="rId2"/>
          <a:stretch>
            <a:fillRect/>
          </a:stretch>
        </p:blipFill>
        <p:spPr>
          <a:xfrm>
            <a:off x="5454577" y="1357870"/>
            <a:ext cx="6639232" cy="3240000"/>
          </a:xfrm>
          <a:prstGeom prst="rect">
            <a:avLst/>
          </a:prstGeom>
        </p:spPr>
      </p:pic>
      <p:pic>
        <p:nvPicPr>
          <p:cNvPr id="8" name="Immagine 7">
            <a:extLst>
              <a:ext uri="{FF2B5EF4-FFF2-40B4-BE49-F238E27FC236}">
                <a16:creationId xmlns:a16="http://schemas.microsoft.com/office/drawing/2014/main" id="{F17C5157-A6A6-A443-7D06-3BEED155FB98}"/>
              </a:ext>
            </a:extLst>
          </p:cNvPr>
          <p:cNvPicPr>
            <a:picLocks noChangeAspect="1"/>
          </p:cNvPicPr>
          <p:nvPr/>
        </p:nvPicPr>
        <p:blipFill>
          <a:blip r:embed="rId3"/>
          <a:stretch>
            <a:fillRect/>
          </a:stretch>
        </p:blipFill>
        <p:spPr>
          <a:xfrm>
            <a:off x="7053265" y="5015835"/>
            <a:ext cx="3086052" cy="1359249"/>
          </a:xfrm>
          <a:prstGeom prst="rect">
            <a:avLst/>
          </a:prstGeom>
          <a:ln>
            <a:solidFill>
              <a:schemeClr val="tx1"/>
            </a:solidFill>
          </a:ln>
        </p:spPr>
      </p:pic>
      <p:cxnSp>
        <p:nvCxnSpPr>
          <p:cNvPr id="11" name="Connettore diritto 10">
            <a:extLst>
              <a:ext uri="{FF2B5EF4-FFF2-40B4-BE49-F238E27FC236}">
                <a16:creationId xmlns:a16="http://schemas.microsoft.com/office/drawing/2014/main" id="{21412C74-BE5F-1932-397E-42E0E19FB344}"/>
              </a:ext>
            </a:extLst>
          </p:cNvPr>
          <p:cNvCxnSpPr>
            <a:cxnSpLocks/>
          </p:cNvCxnSpPr>
          <p:nvPr/>
        </p:nvCxnSpPr>
        <p:spPr>
          <a:xfrm flipH="1">
            <a:off x="9115379" y="3743325"/>
            <a:ext cx="971596" cy="1266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e 11">
            <a:extLst>
              <a:ext uri="{FF2B5EF4-FFF2-40B4-BE49-F238E27FC236}">
                <a16:creationId xmlns:a16="http://schemas.microsoft.com/office/drawing/2014/main" id="{41E2C71F-7BFF-D965-2F2F-54E8696A18BC}"/>
              </a:ext>
            </a:extLst>
          </p:cNvPr>
          <p:cNvSpPr/>
          <p:nvPr/>
        </p:nvSpPr>
        <p:spPr>
          <a:xfrm>
            <a:off x="9991679" y="5885959"/>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4" name="CasellaDiTesto 3">
            <a:extLst>
              <a:ext uri="{FF2B5EF4-FFF2-40B4-BE49-F238E27FC236}">
                <a16:creationId xmlns:a16="http://schemas.microsoft.com/office/drawing/2014/main" id="{F7B92ABD-3368-84B8-8377-13101C23FF39}"/>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51902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Storico Certificati 18/18 </a:t>
            </a:r>
            <a:endParaRPr lang="en-GB" sz="2400" b="1" dirty="0">
              <a:solidFill>
                <a:srgbClr val="003D6A"/>
              </a:solidFill>
            </a:endParaRPr>
          </a:p>
        </p:txBody>
      </p:sp>
      <p:pic>
        <p:nvPicPr>
          <p:cNvPr id="6" name="Immagine 5">
            <a:extLst>
              <a:ext uri="{FF2B5EF4-FFF2-40B4-BE49-F238E27FC236}">
                <a16:creationId xmlns:a16="http://schemas.microsoft.com/office/drawing/2014/main" id="{EED7A995-8ACB-C8C8-2779-971695ACCA95}"/>
              </a:ext>
            </a:extLst>
          </p:cNvPr>
          <p:cNvPicPr>
            <a:picLocks noChangeAspect="1"/>
          </p:cNvPicPr>
          <p:nvPr/>
        </p:nvPicPr>
        <p:blipFill>
          <a:blip r:embed="rId2"/>
          <a:stretch>
            <a:fillRect/>
          </a:stretch>
        </p:blipFill>
        <p:spPr>
          <a:xfrm>
            <a:off x="5339583" y="1385529"/>
            <a:ext cx="6642867" cy="3240000"/>
          </a:xfrm>
          <a:prstGeom prst="rect">
            <a:avLst/>
          </a:prstGeom>
          <a:ln>
            <a:solidFill>
              <a:schemeClr val="tx1"/>
            </a:solidFill>
          </a:ln>
        </p:spPr>
      </p:pic>
      <p:sp>
        <p:nvSpPr>
          <p:cNvPr id="4" name="Rettangolo 3">
            <a:extLst>
              <a:ext uri="{FF2B5EF4-FFF2-40B4-BE49-F238E27FC236}">
                <a16:creationId xmlns:a16="http://schemas.microsoft.com/office/drawing/2014/main" id="{1FFDAC3A-C181-6267-044B-719C2A9289FB}"/>
              </a:ext>
            </a:extLst>
          </p:cNvPr>
          <p:cNvSpPr/>
          <p:nvPr/>
        </p:nvSpPr>
        <p:spPr>
          <a:xfrm>
            <a:off x="184800" y="137600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se selezionato il pulsante in oggetto comparirà una lista di certificati associati al singolo assistito; in particolare i seguenti dati: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Fiscale/STP/ENI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Stato Certificato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Periodo di validità</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5" name="CasellaDiTesto 4">
            <a:extLst>
              <a:ext uri="{FF2B5EF4-FFF2-40B4-BE49-F238E27FC236}">
                <a16:creationId xmlns:a16="http://schemas.microsoft.com/office/drawing/2014/main" id="{A8F4E9A9-A509-EFC3-593A-C0FDAD6F75BA}"/>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9243902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6871" y="135695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L’azione di Presa in Carico, risulterà essere abilitata se:</a:t>
            </a:r>
            <a:br>
              <a:rPr lang="it-IT" sz="1400" dirty="0">
                <a:solidFill>
                  <a:sysClr val="windowText" lastClr="000000"/>
                </a:solidFill>
                <a:cs typeface="Calibri" panose="020F0502020204030204" pitchFamily="34" charset="0"/>
              </a:rPr>
            </a:br>
            <a:r>
              <a:rPr lang="it-IT" sz="1400" b="1" dirty="0">
                <a:solidFill>
                  <a:sysClr val="windowText" lastClr="000000"/>
                </a:solidFill>
                <a:cs typeface="Calibri" panose="020F0502020204030204" pitchFamily="34" charset="0"/>
              </a:rPr>
              <a:t>A)</a:t>
            </a:r>
            <a:r>
              <a:rPr lang="it-IT" sz="1400" dirty="0">
                <a:solidFill>
                  <a:sysClr val="windowText" lastClr="000000"/>
                </a:solidFill>
                <a:cs typeface="Calibri" panose="020F0502020204030204" pitchFamily="34" charset="0"/>
              </a:rPr>
              <a:t> L’Unità Operativa del medico loggato è abilitata all’emissione di un certificato per quella data malattia della Rete MEC (nel caso della presa in carico di un certificato definitivo/provvisorio)</a:t>
            </a:r>
            <a:br>
              <a:rPr lang="it-IT" sz="1400" dirty="0">
                <a:solidFill>
                  <a:sysClr val="windowText" lastClr="000000"/>
                </a:solidFill>
                <a:cs typeface="Calibri" panose="020F0502020204030204" pitchFamily="34" charset="0"/>
              </a:rPr>
            </a:br>
            <a:r>
              <a:rPr lang="it-IT" sz="1400" b="1" dirty="0">
                <a:solidFill>
                  <a:sysClr val="windowText" lastClr="000000"/>
                </a:solidFill>
                <a:cs typeface="Calibri" panose="020F0502020204030204" pitchFamily="34" charset="0"/>
              </a:rPr>
              <a:t>B)</a:t>
            </a:r>
            <a:r>
              <a:rPr lang="it-IT" sz="1400" dirty="0">
                <a:solidFill>
                  <a:sysClr val="windowText" lastClr="000000"/>
                </a:solidFill>
                <a:cs typeface="Calibri" panose="020F0502020204030204" pitchFamily="34" charset="0"/>
              </a:rPr>
              <a:t> L’Unità Operativa del medico loggato è associata all’Unità Operativa dello Hub che ha reso quel certificato definitivo (nel caso della presa in carico di un certificato definitivo)</a:t>
            </a:r>
          </a:p>
          <a:p>
            <a:pPr>
              <a:lnSpc>
                <a:spcPct val="150000"/>
              </a:lnSpc>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Inoltre, il certificato deve essere presente nel sistema ed essere uno dei seguenti:</a:t>
            </a:r>
          </a:p>
          <a:p>
            <a:pPr>
              <a:lnSpc>
                <a:spcPct val="150000"/>
              </a:lnSpc>
            </a:pP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PROVVISORIO</a:t>
            </a:r>
            <a:r>
              <a:rPr lang="it-IT" sz="1400" dirty="0">
                <a:solidFill>
                  <a:sysClr val="windowText" lastClr="000000"/>
                </a:solidFill>
                <a:cs typeface="Calibri" panose="020F0502020204030204" pitchFamily="34" charset="0"/>
              </a:rPr>
              <a:t> e </a:t>
            </a:r>
            <a:r>
              <a:rPr lang="it-IT" sz="1400" b="1" dirty="0">
                <a:solidFill>
                  <a:sysClr val="windowText" lastClr="000000"/>
                </a:solidFill>
                <a:cs typeface="Calibri" panose="020F0502020204030204" pitchFamily="34" charset="0"/>
              </a:rPr>
              <a:t>VALIDO</a:t>
            </a:r>
          </a:p>
          <a:p>
            <a:pPr>
              <a:lnSpc>
                <a:spcPct val="150000"/>
              </a:lnSpc>
            </a:pP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DEFINITIVO</a:t>
            </a:r>
            <a:r>
              <a:rPr lang="it-IT" sz="1400" dirty="0">
                <a:solidFill>
                  <a:sysClr val="windowText" lastClr="000000"/>
                </a:solidFill>
                <a:cs typeface="Calibri" panose="020F0502020204030204" pitchFamily="34" charset="0"/>
              </a:rPr>
              <a:t> e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ed emesso da un Hub connesso allo Spoke in questione</a:t>
            </a:r>
          </a:p>
        </p:txBody>
      </p:sp>
      <p:pic>
        <p:nvPicPr>
          <p:cNvPr id="2" name="Immagine 1">
            <a:extLst>
              <a:ext uri="{FF2B5EF4-FFF2-40B4-BE49-F238E27FC236}">
                <a16:creationId xmlns:a16="http://schemas.microsoft.com/office/drawing/2014/main" id="{7392F5E7-F131-6496-2AB8-5CF9DCA0B543}"/>
              </a:ext>
            </a:extLst>
          </p:cNvPr>
          <p:cNvPicPr>
            <a:picLocks noChangeAspect="1"/>
          </p:cNvPicPr>
          <p:nvPr/>
        </p:nvPicPr>
        <p:blipFill>
          <a:blip r:embed="rId2"/>
          <a:stretch>
            <a:fillRect/>
          </a:stretch>
        </p:blipFill>
        <p:spPr>
          <a:xfrm>
            <a:off x="5386338" y="1339809"/>
            <a:ext cx="6653262" cy="3240000"/>
          </a:xfrm>
          <a:prstGeom prst="rect">
            <a:avLst/>
          </a:prstGeom>
        </p:spPr>
      </p:pic>
      <p:sp>
        <p:nvSpPr>
          <p:cNvPr id="4" name="CasellaDiTesto 3">
            <a:extLst>
              <a:ext uri="{FF2B5EF4-FFF2-40B4-BE49-F238E27FC236}">
                <a16:creationId xmlns:a16="http://schemas.microsoft.com/office/drawing/2014/main" id="{F7EF5454-1E9E-33EE-4B33-CD47090A8150}"/>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5" name="Rettangolo 4">
            <a:extLst>
              <a:ext uri="{FF2B5EF4-FFF2-40B4-BE49-F238E27FC236}">
                <a16:creationId xmlns:a16="http://schemas.microsoft.com/office/drawing/2014/main" id="{12C0284C-473F-161E-80EE-94D8EB2BABA2}"/>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Presa in Carico per un Certificato emesso IN Regione Campania 1/3</a:t>
            </a:r>
            <a:endParaRPr lang="en-GB" sz="2400" b="1" dirty="0">
              <a:solidFill>
                <a:srgbClr val="003D6A"/>
              </a:solidFill>
            </a:endParaRPr>
          </a:p>
        </p:txBody>
      </p:sp>
    </p:spTree>
    <p:extLst>
      <p:ext uri="{BB962C8B-B14F-4D97-AF65-F5344CB8AC3E}">
        <p14:creationId xmlns:p14="http://schemas.microsoft.com/office/powerpoint/2010/main" val="36647945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8960" y="136647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L’azione di Presa in Carico è consentita alla valorizzazione del campo, quale:</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 Assistito, STP, ENI: </a:t>
            </a:r>
            <a:r>
              <a:rPr lang="it-IT" sz="1400" dirty="0">
                <a:solidFill>
                  <a:srgbClr val="000000"/>
                </a:solidFill>
                <a:ea typeface="Times New Roman" panose="02020603050405020304" pitchFamily="18" charset="0"/>
                <a:cs typeface="Calibri" panose="020F0502020204030204" pitchFamily="34" charset="0"/>
              </a:rPr>
              <a:t>inserire il codice fiscale o un suo analogo relativo all'assistito interessato.</a:t>
            </a:r>
            <a:endParaRPr lang="it-IT" sz="1400" b="1" dirty="0">
              <a:solidFill>
                <a:srgbClr val="012B51"/>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di ricerca utilizzando il bottone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Una volta effettuata la ricerca, comparirà l’assistito nel box sottostante sotto i campi, quali Codice Fiscale Assistito, STP, ENI, Malattia, Esenzione, Periodi di riferimento (Da-a) con i valori corrispondenti all’assistito ricercato.</a:t>
            </a:r>
          </a:p>
        </p:txBody>
      </p:sp>
      <p:sp>
        <p:nvSpPr>
          <p:cNvPr id="4" name="Rettangolo 3">
            <a:extLst>
              <a:ext uri="{FF2B5EF4-FFF2-40B4-BE49-F238E27FC236}">
                <a16:creationId xmlns:a16="http://schemas.microsoft.com/office/drawing/2014/main" id="{3C47BE7B-8F01-C890-5ED4-BD897AC55CE2}"/>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Presa in Carico per un Certificato emesso IN Regione Campania 2/3</a:t>
            </a:r>
            <a:endParaRPr lang="en-GB" sz="2400" b="1" dirty="0">
              <a:solidFill>
                <a:srgbClr val="003D6A"/>
              </a:solidFill>
            </a:endParaRPr>
          </a:p>
        </p:txBody>
      </p:sp>
      <p:pic>
        <p:nvPicPr>
          <p:cNvPr id="5" name="Immagine 4">
            <a:extLst>
              <a:ext uri="{FF2B5EF4-FFF2-40B4-BE49-F238E27FC236}">
                <a16:creationId xmlns:a16="http://schemas.microsoft.com/office/drawing/2014/main" id="{5C4D0425-9E77-B8DF-C69F-E449C24128F9}"/>
              </a:ext>
            </a:extLst>
          </p:cNvPr>
          <p:cNvPicPr>
            <a:picLocks noChangeAspect="1"/>
          </p:cNvPicPr>
          <p:nvPr/>
        </p:nvPicPr>
        <p:blipFill>
          <a:blip r:embed="rId2"/>
          <a:stretch>
            <a:fillRect/>
          </a:stretch>
        </p:blipFill>
        <p:spPr>
          <a:xfrm>
            <a:off x="5357404" y="1366479"/>
            <a:ext cx="6653262" cy="3240000"/>
          </a:xfrm>
          <a:prstGeom prst="rect">
            <a:avLst/>
          </a:prstGeom>
        </p:spPr>
      </p:pic>
      <p:sp>
        <p:nvSpPr>
          <p:cNvPr id="3" name="CasellaDiTesto 2">
            <a:extLst>
              <a:ext uri="{FF2B5EF4-FFF2-40B4-BE49-F238E27FC236}">
                <a16:creationId xmlns:a16="http://schemas.microsoft.com/office/drawing/2014/main" id="{ED04CACF-5FA7-FA60-756A-21D56B7EA565}"/>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2157091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129" y="138566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Recuperato l’assistito di interesse, l’operatore potrà effettuare l’operazione di Presa in Carico del certificato/assistito attraverso il pulsante </a:t>
            </a:r>
            <a:r>
              <a:rPr lang="it-IT" sz="1400" b="1" dirty="0">
                <a:solidFill>
                  <a:srgbClr val="012B51"/>
                </a:solidFill>
                <a:cs typeface="Calibri" panose="020F0502020204030204" pitchFamily="34" charset="0"/>
              </a:rPr>
              <a:t>’Presa</a:t>
            </a:r>
            <a:r>
              <a:rPr lang="it-IT" sz="1400" dirty="0">
                <a:solidFill>
                  <a:sysClr val="windowText" lastClr="000000"/>
                </a:solidFill>
                <a:cs typeface="Calibri" panose="020F0502020204030204" pitchFamily="34" charset="0"/>
              </a:rPr>
              <a:t> </a:t>
            </a:r>
            <a:r>
              <a:rPr lang="it-IT" sz="1400" b="1" dirty="0">
                <a:solidFill>
                  <a:srgbClr val="012B51"/>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err="1">
                <a:solidFill>
                  <a:srgbClr val="012B51"/>
                </a:solidFill>
                <a:cs typeface="Calibri" panose="020F0502020204030204" pitchFamily="34" charset="0"/>
              </a:rPr>
              <a:t>carico</a:t>
            </a:r>
            <a:r>
              <a:rPr lang="it-IT" sz="1400" dirty="0" err="1">
                <a:solidFill>
                  <a:sysClr val="windowText" lastClr="000000"/>
                </a:solidFill>
                <a:cs typeface="Calibri" panose="020F0502020204030204" pitchFamily="34" charset="0"/>
              </a:rPr>
              <a:t>’</a:t>
            </a:r>
            <a:r>
              <a:rPr lang="it-IT" sz="1400" dirty="0">
                <a:solidFill>
                  <a:sysClr val="windowText" lastClr="000000"/>
                </a:solidFill>
                <a:cs typeface="Calibri" panose="020F0502020204030204" pitchFamily="34" charset="0"/>
              </a:rPr>
              <a:t>. Dovrà confermare l’azione mediante il pulsante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oppure annullarla mediante il pulsante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 L’azione di conferma corrisponderà all’invio dell’email al paziente relativa al trattamento dei dati, quale “Informativa sul Trattamento dei Dati Personali” se il contatto email risulta essere presente, altrimenti sarà disponibile la possibilità di effettuare il download del PDF dell'Informativa sul Trattamento dei Dati Personali, in modo da poter consegnare l’Informativa in formato cartaceo.</a:t>
            </a:r>
          </a:p>
          <a:p>
            <a:pPr>
              <a:lnSpc>
                <a:spcPct val="150000"/>
              </a:lnSpc>
            </a:pPr>
            <a:r>
              <a:rPr lang="it-IT" sz="1400" dirty="0">
                <a:solidFill>
                  <a:sysClr val="windowText" lastClr="000000"/>
                </a:solidFill>
                <a:cs typeface="Calibri" panose="020F0502020204030204" pitchFamily="34" charset="0"/>
              </a:rPr>
              <a:t>Il sistema salverà l’ultimo medico della presa in carico, unico a detenere la visibilità del dettaglio del certificato e le azioni abilitate al certificato stesso.</a:t>
            </a:r>
          </a:p>
        </p:txBody>
      </p:sp>
      <p:pic>
        <p:nvPicPr>
          <p:cNvPr id="2" name="Immagine 1">
            <a:extLst>
              <a:ext uri="{FF2B5EF4-FFF2-40B4-BE49-F238E27FC236}">
                <a16:creationId xmlns:a16="http://schemas.microsoft.com/office/drawing/2014/main" id="{67E7E2E0-9871-6C5F-72B6-29D2C5A7F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2912" y="1376004"/>
            <a:ext cx="6480000" cy="3131888"/>
          </a:xfrm>
          <a:prstGeom prst="rect">
            <a:avLst/>
          </a:prstGeom>
          <a:ln>
            <a:solidFill>
              <a:schemeClr val="tx1"/>
            </a:solidFill>
          </a:ln>
        </p:spPr>
      </p:pic>
      <p:pic>
        <p:nvPicPr>
          <p:cNvPr id="6" name="Immagine 5">
            <a:extLst>
              <a:ext uri="{FF2B5EF4-FFF2-40B4-BE49-F238E27FC236}">
                <a16:creationId xmlns:a16="http://schemas.microsoft.com/office/drawing/2014/main" id="{36D29570-4F6E-8F8F-068B-5F3B34DE84A2}"/>
              </a:ext>
            </a:extLst>
          </p:cNvPr>
          <p:cNvPicPr>
            <a:picLocks noChangeAspect="1"/>
          </p:cNvPicPr>
          <p:nvPr/>
        </p:nvPicPr>
        <p:blipFill>
          <a:blip r:embed="rId3"/>
          <a:stretch>
            <a:fillRect/>
          </a:stretch>
        </p:blipFill>
        <p:spPr>
          <a:xfrm>
            <a:off x="5819775" y="3947821"/>
            <a:ext cx="4756372" cy="2205428"/>
          </a:xfrm>
          <a:prstGeom prst="rect">
            <a:avLst/>
          </a:prstGeom>
          <a:ln>
            <a:solidFill>
              <a:schemeClr val="tx1"/>
            </a:solidFill>
          </a:ln>
        </p:spPr>
      </p:pic>
      <p:cxnSp>
        <p:nvCxnSpPr>
          <p:cNvPr id="7" name="Connettore diritto 6">
            <a:extLst>
              <a:ext uri="{FF2B5EF4-FFF2-40B4-BE49-F238E27FC236}">
                <a16:creationId xmlns:a16="http://schemas.microsoft.com/office/drawing/2014/main" id="{F13A8544-67C4-6BDE-2A88-8DFFDC70A9EE}"/>
              </a:ext>
            </a:extLst>
          </p:cNvPr>
          <p:cNvCxnSpPr>
            <a:cxnSpLocks/>
          </p:cNvCxnSpPr>
          <p:nvPr/>
        </p:nvCxnSpPr>
        <p:spPr>
          <a:xfrm flipH="1">
            <a:off x="9913620" y="2838450"/>
            <a:ext cx="1116330" cy="109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3FC60340-BB40-6171-4FCE-74549640A439}"/>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Presa in Carico per un Certificato emesso IN Regione Campania 3/3</a:t>
            </a:r>
            <a:endParaRPr lang="en-GB" sz="2400" b="1" dirty="0">
              <a:solidFill>
                <a:srgbClr val="003D6A"/>
              </a:solidFill>
            </a:endParaRPr>
          </a:p>
        </p:txBody>
      </p:sp>
      <p:sp>
        <p:nvSpPr>
          <p:cNvPr id="3" name="CasellaDiTesto 2">
            <a:extLst>
              <a:ext uri="{FF2B5EF4-FFF2-40B4-BE49-F238E27FC236}">
                <a16:creationId xmlns:a16="http://schemas.microsoft.com/office/drawing/2014/main" id="{3724A403-97BD-5243-673A-06B07690DF4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7383031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9352" y="1783809"/>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Un certificato emesso da un Medico Certificatore Hub avrà immediatamente una presa in carico di tipo “</a:t>
            </a:r>
            <a:r>
              <a:rPr lang="it-IT" sz="1400" b="1" dirty="0">
                <a:solidFill>
                  <a:sysClr val="windowText" lastClr="000000"/>
                </a:solidFill>
                <a:cs typeface="Calibri" panose="020F0502020204030204" pitchFamily="34" charset="0"/>
              </a:rPr>
              <a:t>H</a:t>
            </a:r>
            <a:r>
              <a:rPr lang="it-IT" sz="1400" dirty="0">
                <a:solidFill>
                  <a:sysClr val="windowText" lastClr="000000"/>
                </a:solidFill>
                <a:cs typeface="Calibri" panose="020F0502020204030204" pitchFamily="34" charset="0"/>
              </a:rPr>
              <a:t>”(parametro registrato a sistema).</a:t>
            </a:r>
          </a:p>
          <a:p>
            <a:pPr>
              <a:lnSpc>
                <a:spcPct val="150000"/>
              </a:lnSpc>
            </a:pPr>
            <a:r>
              <a:rPr lang="it-IT" sz="1400" dirty="0">
                <a:solidFill>
                  <a:sysClr val="windowText" lastClr="000000"/>
                </a:solidFill>
                <a:cs typeface="Calibri" panose="020F0502020204030204" pitchFamily="34" charset="0"/>
              </a:rPr>
              <a:t>Al fine di soddisfare la mobilità dell’assistito sul territorio regionale, potrebbe avvenire il passaggio di presa in carico da parte di un medico Spoke di un'Unità Operativa associata all'Unità Operativa del medico con la presa in carico di tipo "H". Questa azione determinerà la presenza di una doppia presa in carico, sia della presa in carico di tipo "H" che di tipo "</a:t>
            </a:r>
            <a:r>
              <a:rPr lang="it-IT" sz="1400" b="1" dirty="0">
                <a:solidFill>
                  <a:sysClr val="windowText" lastClr="000000"/>
                </a:solidFill>
                <a:cs typeface="Calibri" panose="020F0502020204030204" pitchFamily="34" charset="0"/>
              </a:rPr>
              <a:t>S</a:t>
            </a:r>
            <a:r>
              <a:rPr lang="it-IT" sz="1400" dirty="0">
                <a:solidFill>
                  <a:sysClr val="windowText" lastClr="000000"/>
                </a:solidFill>
                <a:cs typeface="Calibri" panose="020F0502020204030204" pitchFamily="34" charset="0"/>
              </a:rPr>
              <a:t>". Tuttavia, il medico con la presa in carico di tipo "S" avrà la facoltà esclusivamente di eseguire operazioni passive sul certificato, mentre il medico con la presa in carico di tipo "H" sarà in grado di svolgere anche operazioni attive.</a:t>
            </a:r>
          </a:p>
        </p:txBody>
      </p:sp>
      <p:sp>
        <p:nvSpPr>
          <p:cNvPr id="5" name="Rettangolo 4">
            <a:extLst>
              <a:ext uri="{FF2B5EF4-FFF2-40B4-BE49-F238E27FC236}">
                <a16:creationId xmlns:a16="http://schemas.microsoft.com/office/drawing/2014/main" id="{3FC60340-BB40-6171-4FCE-74549640A439}"/>
              </a:ext>
            </a:extLst>
          </p:cNvPr>
          <p:cNvSpPr/>
          <p:nvPr/>
        </p:nvSpPr>
        <p:spPr>
          <a:xfrm>
            <a:off x="229352" y="1393224"/>
            <a:ext cx="3539269" cy="400110"/>
          </a:xfrm>
          <a:prstGeom prst="rect">
            <a:avLst/>
          </a:prstGeom>
        </p:spPr>
        <p:txBody>
          <a:bodyPr wrap="square">
            <a:spAutoFit/>
          </a:bodyPr>
          <a:lstStyle/>
          <a:p>
            <a:r>
              <a:rPr lang="it-IT" sz="2000" b="1" dirty="0">
                <a:solidFill>
                  <a:srgbClr val="003D6A"/>
                </a:solidFill>
              </a:rPr>
              <a:t>Presa in Carico di tipo H-S </a:t>
            </a:r>
            <a:endParaRPr lang="en-GB" sz="2000" b="1" dirty="0">
              <a:solidFill>
                <a:srgbClr val="003D6A"/>
              </a:solidFill>
            </a:endParaRPr>
          </a:p>
        </p:txBody>
      </p:sp>
      <p:sp>
        <p:nvSpPr>
          <p:cNvPr id="3" name="CasellaDiTesto 2">
            <a:extLst>
              <a:ext uri="{FF2B5EF4-FFF2-40B4-BE49-F238E27FC236}">
                <a16:creationId xmlns:a16="http://schemas.microsoft.com/office/drawing/2014/main" id="{3724A403-97BD-5243-673A-06B07690DF4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2" name="Rettangolo 1">
            <a:extLst>
              <a:ext uri="{FF2B5EF4-FFF2-40B4-BE49-F238E27FC236}">
                <a16:creationId xmlns:a16="http://schemas.microsoft.com/office/drawing/2014/main" id="{60F0C2E6-FD1D-7A88-D030-A38C5C5B006C}"/>
              </a:ext>
            </a:extLst>
          </p:cNvPr>
          <p:cNvSpPr/>
          <p:nvPr/>
        </p:nvSpPr>
        <p:spPr>
          <a:xfrm>
            <a:off x="6315605" y="1783502"/>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Un certificato emesso da un Medico Spoke avrà una presa in carico di tipo “</a:t>
            </a:r>
            <a:r>
              <a:rPr lang="it-IT" sz="1400" b="1" dirty="0">
                <a:solidFill>
                  <a:sysClr val="windowText" lastClr="000000"/>
                </a:solidFill>
                <a:cs typeface="Calibri" panose="020F0502020204030204" pitchFamily="34" charset="0"/>
              </a:rPr>
              <a:t>S</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Nel corso dell'anno di validità, il certificato potrebbe essere confermato da parte di un medico Hub connesso all’Unità Operativa del Medico Spoke che lo ha emesso. Questa azione renderà il certificato definitivo, modificandone la validità e determinando la presenza sia della presa in carico di tipo "S" che di tipo</a:t>
            </a:r>
            <a:r>
              <a:rPr lang="it-IT" sz="1400" b="1" dirty="0">
                <a:solidFill>
                  <a:sysClr val="windowText" lastClr="000000"/>
                </a:solidFill>
                <a:cs typeface="Calibri" panose="020F0502020204030204" pitchFamily="34" charset="0"/>
              </a:rPr>
              <a:t> "H". </a:t>
            </a:r>
            <a:r>
              <a:rPr lang="it-IT" sz="1400" dirty="0">
                <a:solidFill>
                  <a:sysClr val="windowText" lastClr="000000"/>
                </a:solidFill>
                <a:cs typeface="Calibri" panose="020F0502020204030204" pitchFamily="34" charset="0"/>
              </a:rPr>
              <a:t>In questa fase, il medico con la presa in carico di tipo "S" sarà abilitato solo a operazioni passive sul certificato, mentre il medico con la presa in carico di tipo "H" potrà svolgere anche operazioni attive sul certificato</a:t>
            </a:r>
          </a:p>
        </p:txBody>
      </p:sp>
      <p:sp>
        <p:nvSpPr>
          <p:cNvPr id="4" name="Rettangolo 3">
            <a:extLst>
              <a:ext uri="{FF2B5EF4-FFF2-40B4-BE49-F238E27FC236}">
                <a16:creationId xmlns:a16="http://schemas.microsoft.com/office/drawing/2014/main" id="{6EF1BEB1-3CE1-4041-C331-776CD8AA605D}"/>
              </a:ext>
            </a:extLst>
          </p:cNvPr>
          <p:cNvSpPr/>
          <p:nvPr/>
        </p:nvSpPr>
        <p:spPr>
          <a:xfrm>
            <a:off x="6305355" y="1393224"/>
            <a:ext cx="3520219" cy="400110"/>
          </a:xfrm>
          <a:prstGeom prst="rect">
            <a:avLst/>
          </a:prstGeom>
        </p:spPr>
        <p:txBody>
          <a:bodyPr wrap="square">
            <a:spAutoFit/>
          </a:bodyPr>
          <a:lstStyle/>
          <a:p>
            <a:r>
              <a:rPr lang="it-IT" sz="2000" b="1" dirty="0">
                <a:solidFill>
                  <a:srgbClr val="003D6A"/>
                </a:solidFill>
              </a:rPr>
              <a:t>Presa in Carico di tipo S-H </a:t>
            </a:r>
            <a:endParaRPr lang="en-GB" sz="2000" b="1" dirty="0">
              <a:solidFill>
                <a:srgbClr val="003D6A"/>
              </a:solidFill>
            </a:endParaRPr>
          </a:p>
        </p:txBody>
      </p:sp>
      <p:sp>
        <p:nvSpPr>
          <p:cNvPr id="7" name="Rettangolo 6">
            <a:extLst>
              <a:ext uri="{FF2B5EF4-FFF2-40B4-BE49-F238E27FC236}">
                <a16:creationId xmlns:a16="http://schemas.microsoft.com/office/drawing/2014/main" id="{F44C0456-FBF4-45A5-5B37-0AB129E0B112}"/>
              </a:ext>
            </a:extLst>
          </p:cNvPr>
          <p:cNvSpPr/>
          <p:nvPr/>
        </p:nvSpPr>
        <p:spPr>
          <a:xfrm>
            <a:off x="280255" y="894082"/>
            <a:ext cx="11776536" cy="461665"/>
          </a:xfrm>
          <a:prstGeom prst="rect">
            <a:avLst/>
          </a:prstGeom>
        </p:spPr>
        <p:txBody>
          <a:bodyPr wrap="square">
            <a:spAutoFit/>
          </a:bodyPr>
          <a:lstStyle/>
          <a:p>
            <a:r>
              <a:rPr lang="it-IT" sz="2400" b="1" dirty="0">
                <a:solidFill>
                  <a:srgbClr val="003D6A"/>
                </a:solidFill>
              </a:rPr>
              <a:t>Logica della Doppia Presa in Carico</a:t>
            </a:r>
            <a:endParaRPr lang="en-GB" sz="2400" b="1" dirty="0">
              <a:solidFill>
                <a:srgbClr val="003D6A"/>
              </a:solidFill>
            </a:endParaRPr>
          </a:p>
        </p:txBody>
      </p:sp>
    </p:spTree>
    <p:extLst>
      <p:ext uri="{BB962C8B-B14F-4D97-AF65-F5344CB8AC3E}">
        <p14:creationId xmlns:p14="http://schemas.microsoft.com/office/powerpoint/2010/main" val="15877656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9352" y="178380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Un certificato emesso da un Medico Spoke avrà una presa in carico di tipo</a:t>
            </a:r>
            <a:r>
              <a:rPr lang="it-IT" sz="1400" b="1" dirty="0">
                <a:solidFill>
                  <a:sysClr val="windowText" lastClr="000000"/>
                </a:solidFill>
                <a:cs typeface="Calibri" panose="020F0502020204030204" pitchFamily="34" charset="0"/>
              </a:rPr>
              <a:t> </a:t>
            </a:r>
            <a:r>
              <a:rPr lang="it-IT" sz="1400" dirty="0">
                <a:solidFill>
                  <a:sysClr val="windowText" lastClr="000000"/>
                </a:solidFill>
                <a:cs typeface="Calibri" panose="020F0502020204030204" pitchFamily="34" charset="0"/>
              </a:rPr>
              <a:t>“</a:t>
            </a:r>
            <a:r>
              <a:rPr lang="it-IT" sz="1400" b="1" dirty="0">
                <a:solidFill>
                  <a:sysClr val="windowText" lastClr="000000"/>
                </a:solidFill>
                <a:cs typeface="Calibri" panose="020F0502020204030204" pitchFamily="34" charset="0"/>
              </a:rPr>
              <a:t>S</a:t>
            </a:r>
            <a:r>
              <a:rPr lang="it-IT" sz="1400" dirty="0">
                <a:solidFill>
                  <a:sysClr val="windowText" lastClr="000000"/>
                </a:solidFill>
                <a:cs typeface="Calibri" panose="020F0502020204030204" pitchFamily="34" charset="0"/>
              </a:rPr>
              <a:t>”</a:t>
            </a:r>
            <a:r>
              <a:rPr lang="it-IT" sz="1400" b="1" dirty="0">
                <a:solidFill>
                  <a:sysClr val="windowText" lastClr="000000"/>
                </a:solidFill>
                <a:cs typeface="Calibri" panose="020F0502020204030204" pitchFamily="34" charset="0"/>
              </a:rPr>
              <a:t> </a:t>
            </a:r>
            <a:r>
              <a:rPr lang="it-IT" sz="1400" dirty="0">
                <a:solidFill>
                  <a:sysClr val="windowText" lastClr="000000"/>
                </a:solidFill>
                <a:cs typeface="Calibri" panose="020F0502020204030204" pitchFamily="34" charset="0"/>
              </a:rPr>
              <a:t>(parametro registrato a sistema).</a:t>
            </a:r>
          </a:p>
          <a:p>
            <a:pPr>
              <a:lnSpc>
                <a:spcPct val="150000"/>
              </a:lnSpc>
            </a:pPr>
            <a:r>
              <a:rPr lang="it-IT" sz="1400" dirty="0">
                <a:solidFill>
                  <a:sysClr val="windowText" lastClr="000000"/>
                </a:solidFill>
                <a:cs typeface="Calibri" panose="020F0502020204030204" pitchFamily="34" charset="0"/>
              </a:rPr>
              <a:t>Nel corso dell'anno di validità di un certificato provvisorio, al fine di soddisfare la mobilità dell’assistito sul territorio regionale, potrebbe avvenire il passaggio di presa in carico da parte di un altro medico Spoke (diverso da colui che ha emesso il certificato) e che sia responsabile per la patologia associata al certificato. Questa azione manterrà la qualifica di provvisorietà del certificato senza influire sul suo periodo di validità. Nel corso dell'anno di validità e con la tipologia ancora provvisoria, il medico con la presa in carico di tipo "S" sarà in grado di eseguire sul certificato.</a:t>
            </a:r>
          </a:p>
        </p:txBody>
      </p:sp>
      <p:sp>
        <p:nvSpPr>
          <p:cNvPr id="5" name="Rettangolo 4">
            <a:extLst>
              <a:ext uri="{FF2B5EF4-FFF2-40B4-BE49-F238E27FC236}">
                <a16:creationId xmlns:a16="http://schemas.microsoft.com/office/drawing/2014/main" id="{3FC60340-BB40-6171-4FCE-74549640A439}"/>
              </a:ext>
            </a:extLst>
          </p:cNvPr>
          <p:cNvSpPr/>
          <p:nvPr/>
        </p:nvSpPr>
        <p:spPr>
          <a:xfrm>
            <a:off x="229352" y="1393224"/>
            <a:ext cx="3539269" cy="400110"/>
          </a:xfrm>
          <a:prstGeom prst="rect">
            <a:avLst/>
          </a:prstGeom>
        </p:spPr>
        <p:txBody>
          <a:bodyPr wrap="square">
            <a:spAutoFit/>
          </a:bodyPr>
          <a:lstStyle/>
          <a:p>
            <a:r>
              <a:rPr lang="it-IT" sz="2000" b="1" dirty="0">
                <a:solidFill>
                  <a:srgbClr val="003D6A"/>
                </a:solidFill>
              </a:rPr>
              <a:t>Presa in Carico di tipo S-S </a:t>
            </a:r>
            <a:endParaRPr lang="en-GB" sz="2000" b="1" dirty="0">
              <a:solidFill>
                <a:srgbClr val="003D6A"/>
              </a:solidFill>
            </a:endParaRPr>
          </a:p>
        </p:txBody>
      </p:sp>
      <p:sp>
        <p:nvSpPr>
          <p:cNvPr id="3" name="CasellaDiTesto 2">
            <a:extLst>
              <a:ext uri="{FF2B5EF4-FFF2-40B4-BE49-F238E27FC236}">
                <a16:creationId xmlns:a16="http://schemas.microsoft.com/office/drawing/2014/main" id="{3724A403-97BD-5243-673A-06B07690DF4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
        <p:nvSpPr>
          <p:cNvPr id="2" name="Rettangolo 1">
            <a:extLst>
              <a:ext uri="{FF2B5EF4-FFF2-40B4-BE49-F238E27FC236}">
                <a16:creationId xmlns:a16="http://schemas.microsoft.com/office/drawing/2014/main" id="{60F0C2E6-FD1D-7A88-D030-A38C5C5B006C}"/>
              </a:ext>
            </a:extLst>
          </p:cNvPr>
          <p:cNvSpPr/>
          <p:nvPr/>
        </p:nvSpPr>
        <p:spPr>
          <a:xfrm>
            <a:off x="6315605" y="1783502"/>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Al fine di garantire la mobilità dell'assistito all'interno del territorio regionale, potrebbe verificarsi il trasferimento di presa in carico da parte di un medico Spoke ad un altro e da parte di un medico Hub ad un altro, tenendo in considerazione se l’Unità Operativa del medico è abilitata all’emissione del certificato per quella malattia e se sussiste il legame Hub-Spoke. In tale circostanza, le prese in carico precedenti vengono sovrascritte, consentendo al massimo la presenza di una presa in carico di tipo "</a:t>
            </a:r>
            <a:r>
              <a:rPr lang="it-IT" sz="1400" b="1" dirty="0">
                <a:solidFill>
                  <a:sysClr val="windowText" lastClr="000000"/>
                </a:solidFill>
                <a:cs typeface="Calibri" panose="020F0502020204030204" pitchFamily="34" charset="0"/>
              </a:rPr>
              <a:t>H</a:t>
            </a:r>
            <a:r>
              <a:rPr lang="it-IT" sz="1400" dirty="0">
                <a:solidFill>
                  <a:sysClr val="windowText" lastClr="000000"/>
                </a:solidFill>
                <a:cs typeface="Calibri" panose="020F0502020204030204" pitchFamily="34" charset="0"/>
              </a:rPr>
              <a:t>" e una di tipo "</a:t>
            </a:r>
            <a:r>
              <a:rPr lang="it-IT" sz="1400" b="1" dirty="0">
                <a:solidFill>
                  <a:sysClr val="windowText" lastClr="000000"/>
                </a:solidFill>
                <a:cs typeface="Calibri" panose="020F0502020204030204" pitchFamily="34" charset="0"/>
              </a:rPr>
              <a:t>S</a:t>
            </a:r>
            <a:r>
              <a:rPr lang="it-IT" sz="1400" dirty="0">
                <a:solidFill>
                  <a:sysClr val="windowText" lastClr="000000"/>
                </a:solidFill>
                <a:cs typeface="Calibri" panose="020F0502020204030204" pitchFamily="34" charset="0"/>
              </a:rPr>
              <a:t>".</a:t>
            </a:r>
          </a:p>
        </p:txBody>
      </p:sp>
      <p:sp>
        <p:nvSpPr>
          <p:cNvPr id="4" name="Rettangolo 3">
            <a:extLst>
              <a:ext uri="{FF2B5EF4-FFF2-40B4-BE49-F238E27FC236}">
                <a16:creationId xmlns:a16="http://schemas.microsoft.com/office/drawing/2014/main" id="{6EF1BEB1-3CE1-4041-C331-776CD8AA605D}"/>
              </a:ext>
            </a:extLst>
          </p:cNvPr>
          <p:cNvSpPr/>
          <p:nvPr/>
        </p:nvSpPr>
        <p:spPr>
          <a:xfrm>
            <a:off x="6305355" y="1393224"/>
            <a:ext cx="4864090" cy="400110"/>
          </a:xfrm>
          <a:prstGeom prst="rect">
            <a:avLst/>
          </a:prstGeom>
        </p:spPr>
        <p:txBody>
          <a:bodyPr wrap="square">
            <a:spAutoFit/>
          </a:bodyPr>
          <a:lstStyle/>
          <a:p>
            <a:r>
              <a:rPr lang="it-IT" sz="2000" b="1" dirty="0">
                <a:solidFill>
                  <a:srgbClr val="003D6A"/>
                </a:solidFill>
              </a:rPr>
              <a:t>Presa in Carico di tipo S-S/H-H e molteplici </a:t>
            </a:r>
            <a:endParaRPr lang="en-GB" sz="2000" b="1" dirty="0">
              <a:solidFill>
                <a:srgbClr val="003D6A"/>
              </a:solidFill>
            </a:endParaRPr>
          </a:p>
        </p:txBody>
      </p:sp>
      <p:sp>
        <p:nvSpPr>
          <p:cNvPr id="7" name="Rettangolo 6">
            <a:extLst>
              <a:ext uri="{FF2B5EF4-FFF2-40B4-BE49-F238E27FC236}">
                <a16:creationId xmlns:a16="http://schemas.microsoft.com/office/drawing/2014/main" id="{F44C0456-FBF4-45A5-5B37-0AB129E0B112}"/>
              </a:ext>
            </a:extLst>
          </p:cNvPr>
          <p:cNvSpPr/>
          <p:nvPr/>
        </p:nvSpPr>
        <p:spPr>
          <a:xfrm>
            <a:off x="280255" y="894082"/>
            <a:ext cx="11776536" cy="461665"/>
          </a:xfrm>
          <a:prstGeom prst="rect">
            <a:avLst/>
          </a:prstGeom>
        </p:spPr>
        <p:txBody>
          <a:bodyPr wrap="square">
            <a:spAutoFit/>
          </a:bodyPr>
          <a:lstStyle/>
          <a:p>
            <a:r>
              <a:rPr lang="it-IT" sz="2400" b="1" dirty="0">
                <a:solidFill>
                  <a:srgbClr val="003D6A"/>
                </a:solidFill>
              </a:rPr>
              <a:t>Logica della Doppia Presa in Carico</a:t>
            </a:r>
            <a:endParaRPr lang="en-GB" sz="2400" b="1" dirty="0">
              <a:solidFill>
                <a:srgbClr val="003D6A"/>
              </a:solidFill>
            </a:endParaRPr>
          </a:p>
        </p:txBody>
      </p:sp>
    </p:spTree>
    <p:extLst>
      <p:ext uri="{BB962C8B-B14F-4D97-AF65-F5344CB8AC3E}">
        <p14:creationId xmlns:p14="http://schemas.microsoft.com/office/powerpoint/2010/main" val="35357204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42111" y="1396959"/>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Questa funzionalità offre al medico certificatore la possibilità di consultare sia i certificati </a:t>
            </a:r>
            <a:r>
              <a:rPr lang="it-IT" sz="1400" b="1" dirty="0">
                <a:solidFill>
                  <a:sysClr val="windowText" lastClr="000000"/>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SCADENZA</a:t>
            </a:r>
            <a:r>
              <a:rPr lang="it-IT" sz="1400" dirty="0">
                <a:solidFill>
                  <a:sysClr val="windowText" lastClr="000000"/>
                </a:solidFill>
                <a:cs typeface="Calibri" panose="020F0502020204030204" pitchFamily="34" charset="0"/>
              </a:rPr>
              <a:t> sia </a:t>
            </a:r>
            <a:r>
              <a:rPr lang="it-IT" sz="1400" b="1" dirty="0">
                <a:solidFill>
                  <a:sysClr val="windowText" lastClr="000000"/>
                </a:solidFill>
                <a:cs typeface="Calibri" panose="020F0502020204030204" pitchFamily="34" charset="0"/>
              </a:rPr>
              <a:t>SCADUTI</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Fiscale/STP/ENI</a:t>
            </a:r>
            <a:r>
              <a:rPr lang="it-IT" sz="1400" dirty="0">
                <a:solidFill>
                  <a:sysClr val="windowText" lastClr="000000"/>
                </a:solidFill>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Malattia</a:t>
            </a:r>
            <a:r>
              <a:rPr lang="it-IT" sz="1400" dirty="0">
                <a:solidFill>
                  <a:sysClr val="windowText" lastClr="000000"/>
                </a:solidFill>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Scadenza</a:t>
            </a:r>
            <a:r>
              <a:rPr lang="it-IT" sz="1400" dirty="0">
                <a:solidFill>
                  <a:sysClr val="windowText" lastClr="000000"/>
                </a:solidFill>
                <a:cs typeface="Calibri" panose="020F0502020204030204" pitchFamily="34" charset="0"/>
              </a:rPr>
              <a:t>: consente di scegliere se effettuare la ricerca per i certificati in scadenza o quelli già scaduti</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Giorni alla scadenza</a:t>
            </a:r>
            <a:r>
              <a:rPr lang="it-IT" sz="1400" dirty="0">
                <a:solidFill>
                  <a:sysClr val="windowText" lastClr="000000"/>
                </a:solidFill>
                <a:cs typeface="Calibri" panose="020F0502020204030204" pitchFamily="34" charset="0"/>
              </a:rPr>
              <a:t>: inserire i giorni rimanenti alla scadenza del certificato</a:t>
            </a: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di ricerca utilizzando il bottone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p:txBody>
      </p:sp>
      <p:sp>
        <p:nvSpPr>
          <p:cNvPr id="4" name="Rettangolo 3">
            <a:extLst>
              <a:ext uri="{FF2B5EF4-FFF2-40B4-BE49-F238E27FC236}">
                <a16:creationId xmlns:a16="http://schemas.microsoft.com/office/drawing/2014/main" id="{98074EF5-7C10-30EA-6766-D79A9C61BC96}"/>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a:t>
            </a:r>
            <a:endParaRPr lang="en-GB" sz="2400" b="1" dirty="0">
              <a:solidFill>
                <a:srgbClr val="003D6A"/>
              </a:solidFill>
            </a:endParaRPr>
          </a:p>
        </p:txBody>
      </p:sp>
      <p:pic>
        <p:nvPicPr>
          <p:cNvPr id="2" name="Immagine 1">
            <a:extLst>
              <a:ext uri="{FF2B5EF4-FFF2-40B4-BE49-F238E27FC236}">
                <a16:creationId xmlns:a16="http://schemas.microsoft.com/office/drawing/2014/main" id="{C3DD78B4-A65F-78DA-A7D3-0A36180264E0}"/>
              </a:ext>
            </a:extLst>
          </p:cNvPr>
          <p:cNvPicPr>
            <a:picLocks noChangeAspect="1"/>
          </p:cNvPicPr>
          <p:nvPr/>
        </p:nvPicPr>
        <p:blipFill>
          <a:blip r:embed="rId2"/>
          <a:stretch>
            <a:fillRect/>
          </a:stretch>
        </p:blipFill>
        <p:spPr>
          <a:xfrm>
            <a:off x="5487837" y="1442679"/>
            <a:ext cx="6568955" cy="3240000"/>
          </a:xfrm>
          <a:prstGeom prst="rect">
            <a:avLst/>
          </a:prstGeom>
        </p:spPr>
      </p:pic>
      <p:sp>
        <p:nvSpPr>
          <p:cNvPr id="5" name="CasellaDiTesto 4">
            <a:extLst>
              <a:ext uri="{FF2B5EF4-FFF2-40B4-BE49-F238E27FC236}">
                <a16:creationId xmlns:a16="http://schemas.microsoft.com/office/drawing/2014/main" id="{B2D2F3F8-DB59-34B5-7569-5FE853814C6F}"/>
              </a:ext>
            </a:extLst>
          </p:cNvPr>
          <p:cNvSpPr txBox="1"/>
          <p:nvPr/>
        </p:nvSpPr>
        <p:spPr>
          <a:xfrm>
            <a:off x="280255" y="160802"/>
            <a:ext cx="1056871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SPOKE</a:t>
            </a:r>
          </a:p>
        </p:txBody>
      </p:sp>
    </p:spTree>
    <p:extLst>
      <p:ext uri="{BB962C8B-B14F-4D97-AF65-F5344CB8AC3E}">
        <p14:creationId xmlns:p14="http://schemas.microsoft.com/office/powerpoint/2010/main" val="5414389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Medico Certificatore Unità Operativa </a:t>
            </a:r>
            <a:r>
              <a:rPr lang="it-IT" sz="2400" b="0" dirty="0">
                <a:solidFill>
                  <a:srgbClr val="012B51"/>
                </a:solidFill>
                <a:latin typeface="+mn-lt"/>
              </a:rPr>
              <a:t>SPOKE</a:t>
            </a:r>
            <a:r>
              <a:rPr lang="it-IT" dirty="0"/>
              <a:t>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1882337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2.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3.xml><?xml version="1.0" encoding="utf-8"?>
<ds:datastoreItem xmlns:ds="http://schemas.openxmlformats.org/officeDocument/2006/customXml" ds:itemID="{2209650E-BE59-4D5E-831C-88B5C113CEDA}"/>
</file>

<file path=docProps/app.xml><?xml version="1.0" encoding="utf-8"?>
<Properties xmlns="http://schemas.openxmlformats.org/officeDocument/2006/extended-properties" xmlns:vt="http://schemas.openxmlformats.org/officeDocument/2006/docPropsVTypes">
  <Template>TM16401371[[fn=Atlante]]</Template>
  <TotalTime>5339</TotalTime>
  <Words>6212</Words>
  <Application>Microsoft Office PowerPoint</Application>
  <PresentationFormat>Widescreen</PresentationFormat>
  <Paragraphs>468</Paragraphs>
  <Slides>58</Slides>
  <Notes>1</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58</vt:i4>
      </vt:variant>
    </vt:vector>
  </HeadingPairs>
  <TitlesOfParts>
    <vt:vector size="71" baseType="lpstr">
      <vt:lpstr>Dotum</vt:lpstr>
      <vt:lpstr>Alef</vt:lpstr>
      <vt:lpstr>Arial</vt:lpstr>
      <vt:lpstr>Calibri</vt:lpstr>
      <vt:lpstr>Century Gothic</vt:lpstr>
      <vt:lpstr>Courier New</vt:lpstr>
      <vt:lpstr>Gill Sans Nova Light</vt:lpstr>
      <vt:lpstr>Söhne</vt:lpstr>
      <vt:lpstr>Symbol</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418</cp:revision>
  <dcterms:created xsi:type="dcterms:W3CDTF">2022-10-31T09:31:33Z</dcterms:created>
  <dcterms:modified xsi:type="dcterms:W3CDTF">2024-08-07T09:10:37Z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