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52"/>
  </p:notesMasterIdLst>
  <p:sldIdLst>
    <p:sldId id="2147308367" r:id="rId6"/>
    <p:sldId id="2147308587" r:id="rId7"/>
    <p:sldId id="2147308379" r:id="rId8"/>
    <p:sldId id="2147308609" r:id="rId9"/>
    <p:sldId id="2147308505" r:id="rId10"/>
    <p:sldId id="2147308595" r:id="rId11"/>
    <p:sldId id="2147308640"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614" r:id="rId23"/>
    <p:sldId id="2147308555" r:id="rId24"/>
    <p:sldId id="2147308556" r:id="rId25"/>
    <p:sldId id="2147308645" r:id="rId26"/>
    <p:sldId id="2147308655" r:id="rId27"/>
    <p:sldId id="2147308558" r:id="rId28"/>
    <p:sldId id="2147308646" r:id="rId29"/>
    <p:sldId id="2147308665" r:id="rId30"/>
    <p:sldId id="2147308617" r:id="rId31"/>
    <p:sldId id="2147308656" r:id="rId32"/>
    <p:sldId id="2147308657" r:id="rId33"/>
    <p:sldId id="2147308658" r:id="rId34"/>
    <p:sldId id="2147308659" r:id="rId35"/>
    <p:sldId id="2147308660" r:id="rId36"/>
    <p:sldId id="2147308570" r:id="rId37"/>
    <p:sldId id="2147308571" r:id="rId38"/>
    <p:sldId id="2147308622" r:id="rId39"/>
    <p:sldId id="2147308651" r:id="rId40"/>
    <p:sldId id="2147308652" r:id="rId41"/>
    <p:sldId id="2147308653" r:id="rId42"/>
    <p:sldId id="2147308661" r:id="rId43"/>
    <p:sldId id="2147308654" r:id="rId44"/>
    <p:sldId id="2147308626" r:id="rId45"/>
    <p:sldId id="2147308663" r:id="rId46"/>
    <p:sldId id="2147308636" r:id="rId47"/>
    <p:sldId id="2147308667" r:id="rId48"/>
    <p:sldId id="2147308581" r:id="rId49"/>
    <p:sldId id="2147308620" r:id="rId50"/>
    <p:sldId id="21473086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40"/>
            <p14:sldId id="2147308610"/>
            <p14:sldId id="2147308592"/>
            <p14:sldId id="2147308593"/>
            <p14:sldId id="2147308611"/>
            <p14:sldId id="2147308516"/>
            <p14:sldId id="2147308601"/>
            <p14:sldId id="2147308603"/>
            <p14:sldId id="2147308612"/>
            <p14:sldId id="2147308420"/>
            <p14:sldId id="2147308606"/>
            <p14:sldId id="2147308614"/>
            <p14:sldId id="2147308555"/>
            <p14:sldId id="2147308556"/>
            <p14:sldId id="2147308645"/>
            <p14:sldId id="2147308655"/>
            <p14:sldId id="2147308558"/>
            <p14:sldId id="2147308646"/>
            <p14:sldId id="2147308665"/>
            <p14:sldId id="2147308617"/>
            <p14:sldId id="2147308656"/>
            <p14:sldId id="2147308657"/>
            <p14:sldId id="2147308658"/>
            <p14:sldId id="2147308659"/>
            <p14:sldId id="2147308660"/>
            <p14:sldId id="2147308570"/>
            <p14:sldId id="2147308571"/>
            <p14:sldId id="2147308622"/>
            <p14:sldId id="2147308651"/>
            <p14:sldId id="2147308652"/>
            <p14:sldId id="2147308653"/>
            <p14:sldId id="2147308661"/>
            <p14:sldId id="2147308654"/>
            <p14:sldId id="2147308626"/>
            <p14:sldId id="2147308663"/>
            <p14:sldId id="2147308636"/>
            <p14:sldId id="2147308667"/>
            <p14:sldId id="2147308581"/>
            <p14:sldId id="2147308620"/>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012B51"/>
    <a:srgbClr val="002540"/>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437" autoAdjust="0"/>
  </p:normalViewPr>
  <p:slideViewPr>
    <p:cSldViewPr snapToGrid="0">
      <p:cViewPr varScale="1">
        <p:scale>
          <a:sx n="78" d="100"/>
          <a:sy n="78" d="100"/>
        </p:scale>
        <p:origin x="835" y="6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11/28/2024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33</a:t>
            </a:fld>
            <a:endParaRPr lang="en-US"/>
          </a:p>
        </p:txBody>
      </p:sp>
    </p:spTree>
    <p:extLst>
      <p:ext uri="{BB962C8B-B14F-4D97-AF65-F5344CB8AC3E}">
        <p14:creationId xmlns:p14="http://schemas.microsoft.com/office/powerpoint/2010/main" val="25282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43</a:t>
            </a:fld>
            <a:endParaRPr lang="en-US"/>
          </a:p>
        </p:txBody>
      </p:sp>
    </p:spTree>
    <p:extLst>
      <p:ext uri="{BB962C8B-B14F-4D97-AF65-F5344CB8AC3E}">
        <p14:creationId xmlns:p14="http://schemas.microsoft.com/office/powerpoint/2010/main" val="89150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28/11/2024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Amministrativo Distretto ASL</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2" name="CasellaDiTesto 1">
            <a:extLst>
              <a:ext uri="{FF2B5EF4-FFF2-40B4-BE49-F238E27FC236}">
                <a16:creationId xmlns:a16="http://schemas.microsoft.com/office/drawing/2014/main" id="{CCDC57C1-AC5E-07C9-6E12-3032732CE96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FF56AD31-0877-7F20-B47D-0FEF000D0A6D}"/>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L’ Amministrativo,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consultazione/gestione di tutti i certificati emessi ad assistiti residenti nel distretto per cui l’utente presta servizio e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Caricamento Certificato</a:t>
            </a:r>
            <a:r>
              <a:rPr lang="it-IT" sz="1400" dirty="0">
                <a:solidFill>
                  <a:srgbClr val="000000"/>
                </a:solidFill>
                <a:ea typeface="Times New Roman" panose="02020603050405020304" pitchFamily="18" charset="0"/>
                <a:cs typeface="Calibri" panose="020F0502020204030204" pitchFamily="34" charset="0"/>
              </a:rPr>
              <a:t>: il modulo consente la registrazione nel sistema di certificati di malattia rara, emessi fuori regione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Scadenzario Certificati</a:t>
            </a:r>
            <a:r>
              <a:rPr lang="it-IT" sz="1400" dirty="0">
                <a:solidFill>
                  <a:srgbClr val="000000"/>
                </a:solidFill>
                <a:ea typeface="Times New Roman" panose="02020603050405020304" pitchFamily="18" charset="0"/>
                <a:cs typeface="Calibri" panose="020F0502020204030204" pitchFamily="34" charset="0"/>
              </a:rPr>
              <a:t>: il modulo offre una panoramica dei certificati prossimi alla scadenza o già scaduti</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a:t>
            </a:r>
            <a:r>
              <a:rPr lang="it-IT" sz="1400" dirty="0">
                <a:solidFill>
                  <a:srgbClr val="000000"/>
                </a:solidFill>
                <a:ea typeface="Times New Roman" panose="02020603050405020304" pitchFamily="18" charset="0"/>
                <a:cs typeface="Calibri" panose="020F0502020204030204" pitchFamily="34" charset="0"/>
              </a:rPr>
              <a:t>: il modulo consente l’estrazione di certificati relativi agli assistiti del distretto per cui l’utente presta servizio</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5" name="Immagine 4">
            <a:extLst>
              <a:ext uri="{FF2B5EF4-FFF2-40B4-BE49-F238E27FC236}">
                <a16:creationId xmlns:a16="http://schemas.microsoft.com/office/drawing/2014/main" id="{0DB36C65-0A75-8F6A-238B-6FCFEAE1B126}"/>
              </a:ext>
            </a:extLst>
          </p:cNvPr>
          <p:cNvPicPr>
            <a:picLocks noChangeAspect="1"/>
          </p:cNvPicPr>
          <p:nvPr/>
        </p:nvPicPr>
        <p:blipFill>
          <a:blip r:embed="rId2"/>
          <a:stretch>
            <a:fillRect/>
          </a:stretch>
        </p:blipFill>
        <p:spPr>
          <a:xfrm>
            <a:off x="5412056" y="1420140"/>
            <a:ext cx="6653262"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all’amministrativo un metodo per accedere ai certificati emessi ad assistiti residenti nel distretto di competenza. 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1/9</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0F79650C-B691-55DE-F333-EF025FD8CD3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6" name="Immagine 5">
            <a:extLst>
              <a:ext uri="{FF2B5EF4-FFF2-40B4-BE49-F238E27FC236}">
                <a16:creationId xmlns:a16="http://schemas.microsoft.com/office/drawing/2014/main" id="{12171407-6076-82B0-3741-30C837035877}"/>
              </a:ext>
            </a:extLst>
          </p:cNvPr>
          <p:cNvPicPr>
            <a:picLocks noChangeAspect="1"/>
          </p:cNvPicPr>
          <p:nvPr/>
        </p:nvPicPr>
        <p:blipFill>
          <a:blip r:embed="rId2"/>
          <a:stretch>
            <a:fillRect/>
          </a:stretch>
        </p:blipFill>
        <p:spPr>
          <a:xfrm>
            <a:off x="5453003" y="1415255"/>
            <a:ext cx="6681847"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613746"/>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rgbClr val="000000"/>
                </a:solidFill>
                <a:ea typeface="Times New Roman" panose="02020603050405020304" pitchFamily="18" charset="0"/>
                <a:cs typeface="Calibri" panose="020F0502020204030204" pitchFamily="34" charset="0"/>
              </a:rPr>
              <a:t>: consente di specificare se si desidera cercare certificati emessi fuori regione o quelli emessi dalla regione Campania:</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‘Si’ </a:t>
            </a:r>
            <a:r>
              <a:rPr lang="it-IT" sz="1400" dirty="0">
                <a:solidFill>
                  <a:srgbClr val="000000"/>
                </a:solidFill>
                <a:ea typeface="Times New Roman" panose="02020603050405020304" pitchFamily="18" charset="0"/>
                <a:cs typeface="Calibri" panose="020F0502020204030204" pitchFamily="34" charset="0"/>
              </a:rPr>
              <a:t>il sistema cercherà i certificati che sono stati caricati a sistema poiché emessi fuori regione</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 il sistema cercherà i certificati che sono stati emessi dalla regione Campania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2/9</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3D850C85-AE68-12AE-393F-595D7A82FD5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4" name="Immagine 3">
            <a:extLst>
              <a:ext uri="{FF2B5EF4-FFF2-40B4-BE49-F238E27FC236}">
                <a16:creationId xmlns:a16="http://schemas.microsoft.com/office/drawing/2014/main" id="{B87B1C13-7130-E081-9D96-658F4DC1CB67}"/>
              </a:ext>
            </a:extLst>
          </p:cNvPr>
          <p:cNvPicPr>
            <a:picLocks noChangeAspect="1"/>
          </p:cNvPicPr>
          <p:nvPr/>
        </p:nvPicPr>
        <p:blipFill>
          <a:blip r:embed="rId2"/>
          <a:stretch>
            <a:fillRect/>
          </a:stretch>
        </p:blipFill>
        <p:spPr>
          <a:xfrm>
            <a:off x="5453003" y="1415255"/>
            <a:ext cx="6681847" cy="3240000"/>
          </a:xfrm>
          <a:prstGeom prst="rect">
            <a:avLst/>
          </a:prstGeom>
        </p:spPr>
      </p:pic>
    </p:spTree>
    <p:extLst>
      <p:ext uri="{BB962C8B-B14F-4D97-AF65-F5344CB8AC3E}">
        <p14:creationId xmlns:p14="http://schemas.microsoft.com/office/powerpoint/2010/main" val="347034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Emesso Fuori Regione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3/9</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BC6304DE-6EC6-2BFD-A5A1-DE5ED946742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5" name="Immagine 4">
            <a:extLst>
              <a:ext uri="{FF2B5EF4-FFF2-40B4-BE49-F238E27FC236}">
                <a16:creationId xmlns:a16="http://schemas.microsoft.com/office/drawing/2014/main" id="{4DFA9101-2210-FFBE-AF62-4B3A7897EB23}"/>
              </a:ext>
            </a:extLst>
          </p:cNvPr>
          <p:cNvPicPr>
            <a:picLocks noChangeAspect="1"/>
          </p:cNvPicPr>
          <p:nvPr/>
        </p:nvPicPr>
        <p:blipFill>
          <a:blip r:embed="rId2"/>
          <a:stretch>
            <a:fillRect/>
          </a:stretch>
        </p:blipFill>
        <p:spPr>
          <a:xfrm>
            <a:off x="5450647" y="1395054"/>
            <a:ext cx="6674678"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4/9</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sia emesso in Regione e quindi presente nel Sistema, sia caricato nel Sistema in un secondo momento perché emesso fuori Regione,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Ovale 2">
            <a:extLst>
              <a:ext uri="{FF2B5EF4-FFF2-40B4-BE49-F238E27FC236}">
                <a16:creationId xmlns:a16="http://schemas.microsoft.com/office/drawing/2014/main" id="{E19E36E8-DBE1-71BC-78C2-A673351DFC99}"/>
              </a:ext>
            </a:extLst>
          </p:cNvPr>
          <p:cNvSpPr/>
          <p:nvPr/>
        </p:nvSpPr>
        <p:spPr>
          <a:xfrm>
            <a:off x="1272522" y="250731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10" name="Ovale 9">
            <a:extLst>
              <a:ext uri="{FF2B5EF4-FFF2-40B4-BE49-F238E27FC236}">
                <a16:creationId xmlns:a16="http://schemas.microsoft.com/office/drawing/2014/main" id="{4C7422E6-F7C0-CD27-8BB3-A32A9556CBE5}"/>
              </a:ext>
            </a:extLst>
          </p:cNvPr>
          <p:cNvSpPr/>
          <p:nvPr/>
        </p:nvSpPr>
        <p:spPr>
          <a:xfrm>
            <a:off x="9139687" y="497184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5" name="Immagine 4">
            <a:extLst>
              <a:ext uri="{FF2B5EF4-FFF2-40B4-BE49-F238E27FC236}">
                <a16:creationId xmlns:a16="http://schemas.microsoft.com/office/drawing/2014/main" id="{E52D1D69-2C1D-99F0-73E7-2CAA6B1A40A7}"/>
              </a:ext>
            </a:extLst>
          </p:cNvPr>
          <p:cNvPicPr>
            <a:picLocks noChangeAspect="1"/>
          </p:cNvPicPr>
          <p:nvPr/>
        </p:nvPicPr>
        <p:blipFill>
          <a:blip r:embed="rId2"/>
          <a:srcRect l="83086" t="53309" r="4023" b="27059"/>
          <a:stretch/>
        </p:blipFill>
        <p:spPr>
          <a:xfrm>
            <a:off x="6848477" y="4736472"/>
            <a:ext cx="2226592" cy="180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a:extLst>
              <a:ext uri="{FF2B5EF4-FFF2-40B4-BE49-F238E27FC236}">
                <a16:creationId xmlns:a16="http://schemas.microsoft.com/office/drawing/2014/main" id="{6726D7B3-C819-8464-7B94-267F4EF4735F}"/>
              </a:ext>
            </a:extLst>
          </p:cNvPr>
          <p:cNvPicPr>
            <a:picLocks noChangeAspect="1"/>
          </p:cNvPicPr>
          <p:nvPr/>
        </p:nvPicPr>
        <p:blipFill>
          <a:blip r:embed="rId2"/>
          <a:srcRect t="14631"/>
          <a:stretch/>
        </p:blipFill>
        <p:spPr>
          <a:xfrm>
            <a:off x="5622587" y="1421464"/>
            <a:ext cx="6327472" cy="2869660"/>
          </a:xfrm>
          <a:prstGeom prst="rect">
            <a:avLst/>
          </a:prstGeom>
        </p:spPr>
      </p:pic>
      <p:cxnSp>
        <p:nvCxnSpPr>
          <p:cNvPr id="12" name="Connettore diritto 11">
            <a:extLst>
              <a:ext uri="{FF2B5EF4-FFF2-40B4-BE49-F238E27FC236}">
                <a16:creationId xmlns:a16="http://schemas.microsoft.com/office/drawing/2014/main" id="{59C77A85-0F8C-B613-41AD-91428E22FFBE}"/>
              </a:ext>
            </a:extLst>
          </p:cNvPr>
          <p:cNvCxnSpPr/>
          <p:nvPr/>
        </p:nvCxnSpPr>
        <p:spPr>
          <a:xfrm flipH="1">
            <a:off x="8997248" y="3415756"/>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4" name="Rettangolo 3">
            <a:extLst>
              <a:ext uri="{FF2B5EF4-FFF2-40B4-BE49-F238E27FC236}">
                <a16:creationId xmlns:a16="http://schemas.microsoft.com/office/drawing/2014/main" id="{3FC10ECD-213E-8EAF-A7D6-D7CF83F05018}"/>
              </a:ext>
            </a:extLst>
          </p:cNvPr>
          <p:cNvSpPr/>
          <p:nvPr/>
        </p:nvSpPr>
        <p:spPr>
          <a:xfrm>
            <a:off x="328485" y="1366479"/>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p:txBody>
      </p:sp>
      <p:sp>
        <p:nvSpPr>
          <p:cNvPr id="15" name="Rettangolo 14">
            <a:extLst>
              <a:ext uri="{FF2B5EF4-FFF2-40B4-BE49-F238E27FC236}">
                <a16:creationId xmlns:a16="http://schemas.microsoft.com/office/drawing/2014/main" id="{7F98680D-F074-0D9E-C6D3-4FF4BEB2FE5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5/9</a:t>
            </a:r>
            <a:endParaRPr lang="en-GB" sz="2400" b="1" dirty="0">
              <a:solidFill>
                <a:srgbClr val="003D6A"/>
              </a:solidFill>
            </a:endParaRPr>
          </a:p>
        </p:txBody>
      </p:sp>
      <p:pic>
        <p:nvPicPr>
          <p:cNvPr id="5" name="Immagine 4">
            <a:extLst>
              <a:ext uri="{FF2B5EF4-FFF2-40B4-BE49-F238E27FC236}">
                <a16:creationId xmlns:a16="http://schemas.microsoft.com/office/drawing/2014/main" id="{3BCF8A81-11C0-5A00-1474-C267BB254545}"/>
              </a:ext>
            </a:extLst>
          </p:cNvPr>
          <p:cNvPicPr>
            <a:picLocks noChangeAspect="1"/>
          </p:cNvPicPr>
          <p:nvPr/>
        </p:nvPicPr>
        <p:blipFill>
          <a:blip r:embed="rId2"/>
          <a:stretch>
            <a:fillRect/>
          </a:stretch>
        </p:blipFill>
        <p:spPr>
          <a:xfrm>
            <a:off x="5446757" y="1366479"/>
            <a:ext cx="6600510" cy="3240000"/>
          </a:xfrm>
          <a:prstGeom prst="rect">
            <a:avLst/>
          </a:prstGeom>
        </p:spPr>
      </p:pic>
    </p:spTree>
    <p:extLst>
      <p:ext uri="{BB962C8B-B14F-4D97-AF65-F5344CB8AC3E}">
        <p14:creationId xmlns:p14="http://schemas.microsoft.com/office/powerpoint/2010/main" val="36859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61C2AFBE-EDB3-F183-5BED-78D9F4EB9117}"/>
              </a:ext>
            </a:extLst>
          </p:cNvPr>
          <p:cNvSpPr/>
          <p:nvPr/>
        </p:nvSpPr>
        <p:spPr>
          <a:xfrm>
            <a:off x="337773"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presente all’inizio della schermata, attraverso cui è possibile tornare nella schermata precedente.</a:t>
            </a:r>
          </a:p>
        </p:txBody>
      </p:sp>
      <p:sp>
        <p:nvSpPr>
          <p:cNvPr id="8" name="Rettangolo 7">
            <a:extLst>
              <a:ext uri="{FF2B5EF4-FFF2-40B4-BE49-F238E27FC236}">
                <a16:creationId xmlns:a16="http://schemas.microsoft.com/office/drawing/2014/main" id="{90EF6D9D-53B8-7231-6EB4-5DD89409DA4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6/9</a:t>
            </a:r>
            <a:endParaRPr lang="en-GB" sz="2400" b="1" dirty="0">
              <a:solidFill>
                <a:srgbClr val="003D6A"/>
              </a:solidFill>
            </a:endParaRPr>
          </a:p>
        </p:txBody>
      </p:sp>
      <p:pic>
        <p:nvPicPr>
          <p:cNvPr id="5" name="Immagine 4">
            <a:extLst>
              <a:ext uri="{FF2B5EF4-FFF2-40B4-BE49-F238E27FC236}">
                <a16:creationId xmlns:a16="http://schemas.microsoft.com/office/drawing/2014/main" id="{2B28E00D-B023-2906-737D-5F83FCFEED26}"/>
              </a:ext>
            </a:extLst>
          </p:cNvPr>
          <p:cNvPicPr>
            <a:picLocks noChangeAspect="1"/>
          </p:cNvPicPr>
          <p:nvPr/>
        </p:nvPicPr>
        <p:blipFill>
          <a:blip r:embed="rId2"/>
          <a:stretch>
            <a:fillRect/>
          </a:stretch>
        </p:blipFill>
        <p:spPr>
          <a:xfrm>
            <a:off x="5412547" y="1357870"/>
            <a:ext cx="6674678" cy="3240000"/>
          </a:xfrm>
          <a:prstGeom prst="rect">
            <a:avLst/>
          </a:prstGeom>
        </p:spPr>
      </p:pic>
    </p:spTree>
    <p:extLst>
      <p:ext uri="{BB962C8B-B14F-4D97-AF65-F5344CB8AC3E}">
        <p14:creationId xmlns:p14="http://schemas.microsoft.com/office/powerpoint/2010/main" val="6623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7/9</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70607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sia emesso in Regione e quindi presente nel Sistema, sia caricato nel Sistema in un secondo momento perché emesso fuori Regione,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16" name="Ovale 15">
            <a:extLst>
              <a:ext uri="{FF2B5EF4-FFF2-40B4-BE49-F238E27FC236}">
                <a16:creationId xmlns:a16="http://schemas.microsoft.com/office/drawing/2014/main" id="{24FD78EA-925B-6DC6-B7D3-482058558DE6}"/>
              </a:ext>
            </a:extLst>
          </p:cNvPr>
          <p:cNvSpPr/>
          <p:nvPr/>
        </p:nvSpPr>
        <p:spPr>
          <a:xfrm>
            <a:off x="1315845" y="254074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4" name="Ovale 3">
            <a:extLst>
              <a:ext uri="{FF2B5EF4-FFF2-40B4-BE49-F238E27FC236}">
                <a16:creationId xmlns:a16="http://schemas.microsoft.com/office/drawing/2014/main" id="{3DC95701-ECFA-8EA9-B392-2E19892089D3}"/>
              </a:ext>
            </a:extLst>
          </p:cNvPr>
          <p:cNvSpPr/>
          <p:nvPr/>
        </p:nvSpPr>
        <p:spPr>
          <a:xfrm>
            <a:off x="9075069" y="54915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5" name="Immagine 4">
            <a:extLst>
              <a:ext uri="{FF2B5EF4-FFF2-40B4-BE49-F238E27FC236}">
                <a16:creationId xmlns:a16="http://schemas.microsoft.com/office/drawing/2014/main" id="{EE5C3F2E-5AE8-3E25-E2AC-563FAAF388FF}"/>
              </a:ext>
            </a:extLst>
          </p:cNvPr>
          <p:cNvPicPr>
            <a:picLocks noChangeAspect="1"/>
          </p:cNvPicPr>
          <p:nvPr/>
        </p:nvPicPr>
        <p:blipFill>
          <a:blip r:embed="rId2"/>
          <a:srcRect l="83086" t="53309" r="4023" b="27059"/>
          <a:stretch/>
        </p:blipFill>
        <p:spPr>
          <a:xfrm>
            <a:off x="6848477" y="4765047"/>
            <a:ext cx="2226592" cy="180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extLst>
              <a:ext uri="{FF2B5EF4-FFF2-40B4-BE49-F238E27FC236}">
                <a16:creationId xmlns:a16="http://schemas.microsoft.com/office/drawing/2014/main" id="{88249A64-E305-05CA-664D-1DEF56B82480}"/>
              </a:ext>
            </a:extLst>
          </p:cNvPr>
          <p:cNvPicPr>
            <a:picLocks noChangeAspect="1"/>
          </p:cNvPicPr>
          <p:nvPr/>
        </p:nvPicPr>
        <p:blipFill>
          <a:blip r:embed="rId2"/>
          <a:srcRect t="14631"/>
          <a:stretch/>
        </p:blipFill>
        <p:spPr>
          <a:xfrm>
            <a:off x="5622587" y="1421464"/>
            <a:ext cx="6327472" cy="2869660"/>
          </a:xfrm>
          <a:prstGeom prst="rect">
            <a:avLst/>
          </a:prstGeom>
        </p:spPr>
      </p:pic>
      <p:cxnSp>
        <p:nvCxnSpPr>
          <p:cNvPr id="10" name="Connettore diritto 9">
            <a:extLst>
              <a:ext uri="{FF2B5EF4-FFF2-40B4-BE49-F238E27FC236}">
                <a16:creationId xmlns:a16="http://schemas.microsoft.com/office/drawing/2014/main" id="{C009D22F-2B22-0EB6-33D4-EA380ECC884C}"/>
              </a:ext>
            </a:extLst>
          </p:cNvPr>
          <p:cNvCxnSpPr/>
          <p:nvPr/>
        </p:nvCxnSpPr>
        <p:spPr>
          <a:xfrm flipH="1">
            <a:off x="8997248" y="3415756"/>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35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12" name="Rettangolo 11">
            <a:extLst>
              <a:ext uri="{FF2B5EF4-FFF2-40B4-BE49-F238E27FC236}">
                <a16:creationId xmlns:a16="http://schemas.microsoft.com/office/drawing/2014/main" id="{8C8DFFA2-BDC6-5F28-DB74-665DB55D976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8/9</a:t>
            </a:r>
            <a:endParaRPr lang="en-GB" sz="2400" b="1" dirty="0">
              <a:solidFill>
                <a:srgbClr val="003D6A"/>
              </a:solidFill>
            </a:endParaRPr>
          </a:p>
        </p:txBody>
      </p:sp>
      <p:pic>
        <p:nvPicPr>
          <p:cNvPr id="4" name="Immagine 3">
            <a:extLst>
              <a:ext uri="{FF2B5EF4-FFF2-40B4-BE49-F238E27FC236}">
                <a16:creationId xmlns:a16="http://schemas.microsoft.com/office/drawing/2014/main" id="{9CBA3B95-941F-EE38-86F3-8A6C51E34420}"/>
              </a:ext>
            </a:extLst>
          </p:cNvPr>
          <p:cNvPicPr>
            <a:picLocks noChangeAspect="1"/>
          </p:cNvPicPr>
          <p:nvPr/>
        </p:nvPicPr>
        <p:blipFill>
          <a:blip r:embed="rId2"/>
          <a:stretch>
            <a:fillRect/>
          </a:stretch>
        </p:blipFill>
        <p:spPr>
          <a:xfrm>
            <a:off x="5419725" y="1414104"/>
            <a:ext cx="6689032" cy="3240000"/>
          </a:xfrm>
          <a:prstGeom prst="rect">
            <a:avLst/>
          </a:prstGeom>
        </p:spPr>
      </p:pic>
    </p:spTree>
    <p:extLst>
      <p:ext uri="{BB962C8B-B14F-4D97-AF65-F5344CB8AC3E}">
        <p14:creationId xmlns:p14="http://schemas.microsoft.com/office/powerpoint/2010/main" val="3817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62E1-C3C0-CC02-9BC7-CDFB40BCA72F}"/>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A1DC7D64-DDDB-5B3E-E303-039A4A8F4B3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9/9</a:t>
            </a:r>
            <a:endParaRPr lang="en-GB" sz="2400" b="1" dirty="0">
              <a:solidFill>
                <a:srgbClr val="003D6A"/>
              </a:solidFill>
            </a:endParaRPr>
          </a:p>
        </p:txBody>
      </p:sp>
      <p:sp>
        <p:nvSpPr>
          <p:cNvPr id="9" name="Rettangolo 8">
            <a:extLst>
              <a:ext uri="{FF2B5EF4-FFF2-40B4-BE49-F238E27FC236}">
                <a16:creationId xmlns:a16="http://schemas.microsoft.com/office/drawing/2014/main" id="{865735CD-7A2D-047B-22A7-983FE1661723}"/>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3.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il download del certificato di diagnosi. Si precisa che, per i certificati emessi fuori regione, è possibile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7CC7F667-82B1-C9BD-FC54-864FA2F3097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Ovale 7">
            <a:extLst>
              <a:ext uri="{FF2B5EF4-FFF2-40B4-BE49-F238E27FC236}">
                <a16:creationId xmlns:a16="http://schemas.microsoft.com/office/drawing/2014/main" id="{BBE12B79-7414-2DB1-83BF-B94F8CDE0F0E}"/>
              </a:ext>
            </a:extLst>
          </p:cNvPr>
          <p:cNvSpPr/>
          <p:nvPr/>
        </p:nvSpPr>
        <p:spPr>
          <a:xfrm>
            <a:off x="1012147" y="212541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5" name="Ovale 4">
            <a:extLst>
              <a:ext uri="{FF2B5EF4-FFF2-40B4-BE49-F238E27FC236}">
                <a16:creationId xmlns:a16="http://schemas.microsoft.com/office/drawing/2014/main" id="{7673E7E3-B470-FD9F-A9C4-633E54167743}"/>
              </a:ext>
            </a:extLst>
          </p:cNvPr>
          <p:cNvSpPr/>
          <p:nvPr/>
        </p:nvSpPr>
        <p:spPr>
          <a:xfrm>
            <a:off x="9075069" y="607064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pic>
        <p:nvPicPr>
          <p:cNvPr id="13" name="Immagine 12">
            <a:extLst>
              <a:ext uri="{FF2B5EF4-FFF2-40B4-BE49-F238E27FC236}">
                <a16:creationId xmlns:a16="http://schemas.microsoft.com/office/drawing/2014/main" id="{11D47448-8196-EC71-A23E-4971BFFDFFEA}"/>
              </a:ext>
            </a:extLst>
          </p:cNvPr>
          <p:cNvPicPr>
            <a:picLocks noChangeAspect="1"/>
          </p:cNvPicPr>
          <p:nvPr/>
        </p:nvPicPr>
        <p:blipFill>
          <a:blip r:embed="rId2"/>
          <a:srcRect l="83086" t="53309" r="4023" b="27059"/>
          <a:stretch/>
        </p:blipFill>
        <p:spPr>
          <a:xfrm>
            <a:off x="6848477" y="4736472"/>
            <a:ext cx="2226592" cy="180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magine 13">
            <a:extLst>
              <a:ext uri="{FF2B5EF4-FFF2-40B4-BE49-F238E27FC236}">
                <a16:creationId xmlns:a16="http://schemas.microsoft.com/office/drawing/2014/main" id="{D7898C50-0F80-7869-9E05-E1E85154826A}"/>
              </a:ext>
            </a:extLst>
          </p:cNvPr>
          <p:cNvPicPr>
            <a:picLocks noChangeAspect="1"/>
          </p:cNvPicPr>
          <p:nvPr/>
        </p:nvPicPr>
        <p:blipFill>
          <a:blip r:embed="rId2"/>
          <a:srcRect t="14631"/>
          <a:stretch/>
        </p:blipFill>
        <p:spPr>
          <a:xfrm>
            <a:off x="5622587" y="1421464"/>
            <a:ext cx="6327472" cy="2869660"/>
          </a:xfrm>
          <a:prstGeom prst="rect">
            <a:avLst/>
          </a:prstGeom>
        </p:spPr>
      </p:pic>
      <p:cxnSp>
        <p:nvCxnSpPr>
          <p:cNvPr id="15" name="Connettore diritto 14">
            <a:extLst>
              <a:ext uri="{FF2B5EF4-FFF2-40B4-BE49-F238E27FC236}">
                <a16:creationId xmlns:a16="http://schemas.microsoft.com/office/drawing/2014/main" id="{B69A810B-D28F-CA01-8497-4595C94E8EAB}"/>
              </a:ext>
            </a:extLst>
          </p:cNvPr>
          <p:cNvCxnSpPr/>
          <p:nvPr/>
        </p:nvCxnSpPr>
        <p:spPr>
          <a:xfrm flipH="1">
            <a:off x="8997248" y="3415756"/>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1/17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188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all’amministrativo un metodo per registrare nel sistema i certificati di diagnosi malattie rare, emessi fuori Regione.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Si precisa, che i ruoli istituzionali autorizzati possono selezionare una qualsiasi malattia presente e registrata a sistema. L’assistito viene ricercato nell’Anagrafica Regionale 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caricare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7" name="Immagine 6">
            <a:extLst>
              <a:ext uri="{FF2B5EF4-FFF2-40B4-BE49-F238E27FC236}">
                <a16:creationId xmlns:a16="http://schemas.microsoft.com/office/drawing/2014/main" id="{52909FA5-1F8B-4B5F-2C6D-48C00E7DA6F3}"/>
              </a:ext>
            </a:extLst>
          </p:cNvPr>
          <p:cNvPicPr>
            <a:picLocks noChangeAspect="1"/>
          </p:cNvPicPr>
          <p:nvPr/>
        </p:nvPicPr>
        <p:blipFill>
          <a:blip r:embed="rId2"/>
          <a:stretch>
            <a:fillRect/>
          </a:stretch>
        </p:blipFill>
        <p:spPr>
          <a:xfrm>
            <a:off x="5331253" y="1318854"/>
            <a:ext cx="6610840" cy="3240000"/>
          </a:xfrm>
          <a:prstGeom prst="rect">
            <a:avLst/>
          </a:prstGeom>
        </p:spPr>
      </p:pic>
    </p:spTree>
    <p:extLst>
      <p:ext uri="{BB962C8B-B14F-4D97-AF65-F5344CB8AC3E}">
        <p14:creationId xmlns:p14="http://schemas.microsoft.com/office/powerpoint/2010/main" val="66066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Dettaglio Assistito 2/17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Dettaglio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15979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6" name="Immagine 5">
            <a:extLst>
              <a:ext uri="{FF2B5EF4-FFF2-40B4-BE49-F238E27FC236}">
                <a16:creationId xmlns:a16="http://schemas.microsoft.com/office/drawing/2014/main" id="{8EF73527-EBCE-CE5B-8847-041E8459C725}"/>
              </a:ext>
            </a:extLst>
          </p:cNvPr>
          <p:cNvPicPr>
            <a:picLocks noChangeAspect="1"/>
          </p:cNvPicPr>
          <p:nvPr/>
        </p:nvPicPr>
        <p:blipFill>
          <a:blip r:embed="rId3"/>
          <a:stretch>
            <a:fillRect/>
          </a:stretch>
        </p:blipFill>
        <p:spPr>
          <a:xfrm>
            <a:off x="5331253" y="1366479"/>
            <a:ext cx="661787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4152900"/>
            <a:ext cx="1415762" cy="1006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04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3/17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certificato. Per poter procedere con l’inserimento,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sp>
        <p:nvSpPr>
          <p:cNvPr id="10" name="Ovale 9">
            <a:extLst>
              <a:ext uri="{FF2B5EF4-FFF2-40B4-BE49-F238E27FC236}">
                <a16:creationId xmlns:a16="http://schemas.microsoft.com/office/drawing/2014/main" id="{68583B9A-5F3F-C08C-7078-7EAE9FC7B4B4}"/>
              </a:ext>
            </a:extLst>
          </p:cNvPr>
          <p:cNvSpPr/>
          <p:nvPr/>
        </p:nvSpPr>
        <p:spPr>
          <a:xfrm>
            <a:off x="280256" y="14858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6703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6" name="Immagine 5">
            <a:extLst>
              <a:ext uri="{FF2B5EF4-FFF2-40B4-BE49-F238E27FC236}">
                <a16:creationId xmlns:a16="http://schemas.microsoft.com/office/drawing/2014/main" id="{B226447F-F420-A8FD-579B-B1B97225D847}"/>
              </a:ext>
            </a:extLst>
          </p:cNvPr>
          <p:cNvPicPr>
            <a:picLocks noChangeAspect="1"/>
          </p:cNvPicPr>
          <p:nvPr/>
        </p:nvPicPr>
        <p:blipFill>
          <a:blip r:embed="rId3"/>
          <a:stretch>
            <a:fillRect/>
          </a:stretch>
        </p:blipFill>
        <p:spPr>
          <a:xfrm>
            <a:off x="5331253" y="1366479"/>
            <a:ext cx="661787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a:endCxn id="12" idx="3"/>
          </p:cNvCxnSpPr>
          <p:nvPr/>
        </p:nvCxnSpPr>
        <p:spPr>
          <a:xfrm flipH="1">
            <a:off x="9572021" y="4143375"/>
            <a:ext cx="1429354" cy="1593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12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sp>
        <p:nvSpPr>
          <p:cNvPr id="11" name="Rettangolo 10">
            <a:extLst>
              <a:ext uri="{FF2B5EF4-FFF2-40B4-BE49-F238E27FC236}">
                <a16:creationId xmlns:a16="http://schemas.microsoft.com/office/drawing/2014/main" id="{3D136FCB-2B35-02CE-A07D-8C4E7A965ADE}"/>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4/17</a:t>
            </a:r>
            <a:endParaRPr lang="en-GB" sz="2400" b="1" dirty="0">
              <a:solidFill>
                <a:srgbClr val="003D6A"/>
              </a:solidFill>
            </a:endParaRPr>
          </a:p>
        </p:txBody>
      </p:sp>
      <p:pic>
        <p:nvPicPr>
          <p:cNvPr id="5" name="Immagine 4">
            <a:extLst>
              <a:ext uri="{FF2B5EF4-FFF2-40B4-BE49-F238E27FC236}">
                <a16:creationId xmlns:a16="http://schemas.microsoft.com/office/drawing/2014/main" id="{F5F4677E-7E7C-7B5C-E634-1CFF51340ACB}"/>
              </a:ext>
            </a:extLst>
          </p:cNvPr>
          <p:cNvPicPr>
            <a:picLocks noChangeAspect="1"/>
          </p:cNvPicPr>
          <p:nvPr/>
        </p:nvPicPr>
        <p:blipFill>
          <a:blip r:embed="rId2"/>
          <a:stretch>
            <a:fillRect/>
          </a:stretch>
        </p:blipFill>
        <p:spPr>
          <a:xfrm>
            <a:off x="5331253" y="1366479"/>
            <a:ext cx="6631983" cy="3240000"/>
          </a:xfrm>
          <a:prstGeom prst="rect">
            <a:avLst/>
          </a:prstGeom>
        </p:spPr>
      </p:pic>
    </p:spTree>
    <p:extLst>
      <p:ext uri="{BB962C8B-B14F-4D97-AF65-F5344CB8AC3E}">
        <p14:creationId xmlns:p14="http://schemas.microsoft.com/office/powerpoint/2010/main" val="229442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b="1"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5" name="Immagine 4">
            <a:extLst>
              <a:ext uri="{FF2B5EF4-FFF2-40B4-BE49-F238E27FC236}">
                <a16:creationId xmlns:a16="http://schemas.microsoft.com/office/drawing/2014/main" id="{79011A63-F067-732E-06BE-BA41CE3EBF3B}"/>
              </a:ext>
            </a:extLst>
          </p:cNvPr>
          <p:cNvPicPr>
            <a:picLocks noChangeAspect="1"/>
          </p:cNvPicPr>
          <p:nvPr/>
        </p:nvPicPr>
        <p:blipFill>
          <a:blip r:embed="rId2"/>
          <a:stretch>
            <a:fillRect/>
          </a:stretch>
        </p:blipFill>
        <p:spPr>
          <a:xfrm>
            <a:off x="5356224" y="4729716"/>
            <a:ext cx="6767487" cy="1597879"/>
          </a:xfrm>
          <a:prstGeom prst="rect">
            <a:avLst/>
          </a:prstGeom>
          <a:ln>
            <a:solidFill>
              <a:schemeClr val="tx1"/>
            </a:solidFill>
          </a:ln>
        </p:spPr>
      </p:pic>
      <p:sp>
        <p:nvSpPr>
          <p:cNvPr id="7" name="Triangolo isoscele 6">
            <a:extLst>
              <a:ext uri="{FF2B5EF4-FFF2-40B4-BE49-F238E27FC236}">
                <a16:creationId xmlns:a16="http://schemas.microsoft.com/office/drawing/2014/main" id="{553C6FDD-4075-BB9F-9DF6-DEE970396806}"/>
              </a:ext>
            </a:extLst>
          </p:cNvPr>
          <p:cNvSpPr/>
          <p:nvPr/>
        </p:nvSpPr>
        <p:spPr>
          <a:xfrm>
            <a:off x="5594302" y="501015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9" name="Rettangolo 8">
            <a:extLst>
              <a:ext uri="{FF2B5EF4-FFF2-40B4-BE49-F238E27FC236}">
                <a16:creationId xmlns:a16="http://schemas.microsoft.com/office/drawing/2014/main" id="{EAE606E7-0A1C-1D76-3FEB-E3A41C276C3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5/17</a:t>
            </a:r>
            <a:endParaRPr lang="en-GB" sz="2400" b="1" dirty="0">
              <a:solidFill>
                <a:srgbClr val="003D6A"/>
              </a:solidFill>
            </a:endParaRPr>
          </a:p>
        </p:txBody>
      </p:sp>
      <p:pic>
        <p:nvPicPr>
          <p:cNvPr id="13" name="Immagine 12">
            <a:extLst>
              <a:ext uri="{FF2B5EF4-FFF2-40B4-BE49-F238E27FC236}">
                <a16:creationId xmlns:a16="http://schemas.microsoft.com/office/drawing/2014/main" id="{420A742A-6734-8920-08C0-8510F908EF21}"/>
              </a:ext>
            </a:extLst>
          </p:cNvPr>
          <p:cNvPicPr>
            <a:picLocks noChangeAspect="1"/>
          </p:cNvPicPr>
          <p:nvPr/>
        </p:nvPicPr>
        <p:blipFill>
          <a:blip r:embed="rId3"/>
          <a:stretch>
            <a:fillRect/>
          </a:stretch>
        </p:blipFill>
        <p:spPr>
          <a:xfrm>
            <a:off x="5331253" y="1366479"/>
            <a:ext cx="6631983" cy="3240000"/>
          </a:xfrm>
          <a:prstGeom prst="rect">
            <a:avLst/>
          </a:prstGeom>
        </p:spPr>
      </p:pic>
      <p:sp>
        <p:nvSpPr>
          <p:cNvPr id="8" name="Triangolo isoscele 7">
            <a:extLst>
              <a:ext uri="{FF2B5EF4-FFF2-40B4-BE49-F238E27FC236}">
                <a16:creationId xmlns:a16="http://schemas.microsoft.com/office/drawing/2014/main" id="{F7A083B7-8CF5-6910-B456-D4CE6424FFDE}"/>
              </a:ext>
            </a:extLst>
          </p:cNvPr>
          <p:cNvSpPr/>
          <p:nvPr/>
        </p:nvSpPr>
        <p:spPr>
          <a:xfrm>
            <a:off x="7043506" y="326666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Tree>
    <p:extLst>
      <p:ext uri="{BB962C8B-B14F-4D97-AF65-F5344CB8AC3E}">
        <p14:creationId xmlns:p14="http://schemas.microsoft.com/office/powerpoint/2010/main" val="210821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dell’avvenuto caricamento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CasellaDiTesto 7">
            <a:extLst>
              <a:ext uri="{FF2B5EF4-FFF2-40B4-BE49-F238E27FC236}">
                <a16:creationId xmlns:a16="http://schemas.microsoft.com/office/drawing/2014/main" id="{E2567143-04D1-90A4-C027-96718D2E204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11" name="Rettangolo 10">
            <a:extLst>
              <a:ext uri="{FF2B5EF4-FFF2-40B4-BE49-F238E27FC236}">
                <a16:creationId xmlns:a16="http://schemas.microsoft.com/office/drawing/2014/main" id="{97F60041-934F-7E41-B4C0-DB931884856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6/17</a:t>
            </a:r>
            <a:endParaRPr lang="en-GB" sz="2400" b="1" dirty="0">
              <a:solidFill>
                <a:srgbClr val="003D6A"/>
              </a:solidFill>
            </a:endParaRPr>
          </a:p>
        </p:txBody>
      </p:sp>
    </p:spTree>
    <p:extLst>
      <p:ext uri="{BB962C8B-B14F-4D97-AF65-F5344CB8AC3E}">
        <p14:creationId xmlns:p14="http://schemas.microsoft.com/office/powerpoint/2010/main" val="324320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6581" y="1357870"/>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all’inserimento del certificato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3" name="Rettangolo 2">
            <a:extLst>
              <a:ext uri="{FF2B5EF4-FFF2-40B4-BE49-F238E27FC236}">
                <a16:creationId xmlns:a16="http://schemas.microsoft.com/office/drawing/2014/main" id="{5B1BD735-964C-3493-D201-A6804E32208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7/17</a:t>
            </a:r>
            <a:endParaRPr lang="en-GB" sz="2400" b="1" dirty="0">
              <a:solidFill>
                <a:srgbClr val="003D6A"/>
              </a:solidFill>
            </a:endParaRPr>
          </a:p>
        </p:txBody>
      </p:sp>
      <p:sp>
        <p:nvSpPr>
          <p:cNvPr id="4" name="CasellaDiTesto 3">
            <a:extLst>
              <a:ext uri="{FF2B5EF4-FFF2-40B4-BE49-F238E27FC236}">
                <a16:creationId xmlns:a16="http://schemas.microsoft.com/office/drawing/2014/main" id="{224D3692-05E0-BFCE-A1BB-89BC7C541AC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2" name="Immagine 1">
            <a:extLst>
              <a:ext uri="{FF2B5EF4-FFF2-40B4-BE49-F238E27FC236}">
                <a16:creationId xmlns:a16="http://schemas.microsoft.com/office/drawing/2014/main" id="{B8AEF840-BF5C-80B6-C586-AC27BA7186FB}"/>
              </a:ext>
            </a:extLst>
          </p:cNvPr>
          <p:cNvPicPr>
            <a:picLocks noChangeAspect="1"/>
          </p:cNvPicPr>
          <p:nvPr/>
        </p:nvPicPr>
        <p:blipFill>
          <a:blip r:embed="rId2"/>
          <a:stretch>
            <a:fillRect/>
          </a:stretch>
        </p:blipFill>
        <p:spPr>
          <a:xfrm>
            <a:off x="5331253" y="1366479"/>
            <a:ext cx="6631983" cy="3240000"/>
          </a:xfrm>
          <a:prstGeom prst="rect">
            <a:avLst/>
          </a:prstGeom>
        </p:spPr>
      </p:pic>
    </p:spTree>
    <p:extLst>
      <p:ext uri="{BB962C8B-B14F-4D97-AF65-F5344CB8AC3E}">
        <p14:creationId xmlns:p14="http://schemas.microsoft.com/office/powerpoint/2010/main" val="103580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4966" y="1395054"/>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il caricamento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3" name="Rettangolo 2">
            <a:extLst>
              <a:ext uri="{FF2B5EF4-FFF2-40B4-BE49-F238E27FC236}">
                <a16:creationId xmlns:a16="http://schemas.microsoft.com/office/drawing/2014/main" id="{725F1EE7-C895-2025-5858-654F42837053}"/>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8/17</a:t>
            </a:r>
            <a:endParaRPr lang="en-GB" sz="2400" b="1" dirty="0">
              <a:solidFill>
                <a:srgbClr val="003D6A"/>
              </a:solidFill>
            </a:endParaRPr>
          </a:p>
        </p:txBody>
      </p:sp>
      <p:sp>
        <p:nvSpPr>
          <p:cNvPr id="4" name="CasellaDiTesto 3">
            <a:extLst>
              <a:ext uri="{FF2B5EF4-FFF2-40B4-BE49-F238E27FC236}">
                <a16:creationId xmlns:a16="http://schemas.microsoft.com/office/drawing/2014/main" id="{2B5B2214-F3B9-A9CC-521F-85953FB5D3CD}"/>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5" name="Immagine 4">
            <a:extLst>
              <a:ext uri="{FF2B5EF4-FFF2-40B4-BE49-F238E27FC236}">
                <a16:creationId xmlns:a16="http://schemas.microsoft.com/office/drawing/2014/main" id="{A0478F3B-DF8B-4E33-0840-83B712E277E3}"/>
              </a:ext>
            </a:extLst>
          </p:cNvPr>
          <p:cNvPicPr>
            <a:picLocks noChangeAspect="1"/>
          </p:cNvPicPr>
          <p:nvPr/>
        </p:nvPicPr>
        <p:blipFill>
          <a:blip r:embed="rId3"/>
          <a:stretch>
            <a:fillRect/>
          </a:stretch>
        </p:blipFill>
        <p:spPr>
          <a:xfrm>
            <a:off x="5986180" y="1395054"/>
            <a:ext cx="5888818" cy="2880000"/>
          </a:xfrm>
          <a:prstGeom prst="rect">
            <a:avLst/>
          </a:prstGeom>
        </p:spPr>
      </p:pic>
      <p:pic>
        <p:nvPicPr>
          <p:cNvPr id="7" name="Immagine 6">
            <a:extLst>
              <a:ext uri="{FF2B5EF4-FFF2-40B4-BE49-F238E27FC236}">
                <a16:creationId xmlns:a16="http://schemas.microsoft.com/office/drawing/2014/main" id="{044FD520-F875-35AA-8DFB-68BA7B81F5DA}"/>
              </a:ext>
            </a:extLst>
          </p:cNvPr>
          <p:cNvPicPr>
            <a:picLocks noChangeAspect="1"/>
          </p:cNvPicPr>
          <p:nvPr/>
        </p:nvPicPr>
        <p:blipFill>
          <a:blip r:embed="rId4"/>
          <a:stretch>
            <a:fillRect/>
          </a:stretch>
        </p:blipFill>
        <p:spPr>
          <a:xfrm>
            <a:off x="5331253" y="3429000"/>
            <a:ext cx="5939420" cy="2880000"/>
          </a:xfrm>
          <a:prstGeom prst="rect">
            <a:avLst/>
          </a:prstGeom>
        </p:spPr>
      </p:pic>
    </p:spTree>
    <p:extLst>
      <p:ext uri="{BB962C8B-B14F-4D97-AF65-F5344CB8AC3E}">
        <p14:creationId xmlns:p14="http://schemas.microsoft.com/office/powerpoint/2010/main" val="139385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3" name="Rettangolo 2">
            <a:extLst>
              <a:ext uri="{FF2B5EF4-FFF2-40B4-BE49-F238E27FC236}">
                <a16:creationId xmlns:a16="http://schemas.microsoft.com/office/drawing/2014/main" id="{CBEDEB1F-08CB-D84B-6AFC-E17EDDB1A0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9/17</a:t>
            </a:r>
            <a:endParaRPr lang="en-GB" sz="2400" b="1" dirty="0">
              <a:solidFill>
                <a:srgbClr val="003D6A"/>
              </a:solidFill>
            </a:endParaRPr>
          </a:p>
        </p:txBody>
      </p:sp>
      <p:sp>
        <p:nvSpPr>
          <p:cNvPr id="4" name="CasellaDiTesto 3">
            <a:extLst>
              <a:ext uri="{FF2B5EF4-FFF2-40B4-BE49-F238E27FC236}">
                <a16:creationId xmlns:a16="http://schemas.microsoft.com/office/drawing/2014/main" id="{6F480C77-753F-5DC6-E9E5-DD94A1B7630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5" name="Immagine 4">
            <a:extLst>
              <a:ext uri="{FF2B5EF4-FFF2-40B4-BE49-F238E27FC236}">
                <a16:creationId xmlns:a16="http://schemas.microsoft.com/office/drawing/2014/main" id="{369C7D57-BAC6-E62C-CD53-BF6489CD47B6}"/>
              </a:ext>
            </a:extLst>
          </p:cNvPr>
          <p:cNvPicPr>
            <a:picLocks noChangeAspect="1"/>
          </p:cNvPicPr>
          <p:nvPr/>
        </p:nvPicPr>
        <p:blipFill rotWithShape="1">
          <a:blip r:embed="rId2"/>
          <a:srcRect l="4785" r="19319" b="10473"/>
          <a:stretch/>
        </p:blipFill>
        <p:spPr>
          <a:xfrm>
            <a:off x="5429250" y="1442679"/>
            <a:ext cx="6686550" cy="2900721"/>
          </a:xfrm>
          <a:prstGeom prst="rect">
            <a:avLst/>
          </a:prstGeom>
          <a:ln>
            <a:solidFill>
              <a:schemeClr val="tx1"/>
            </a:solidFill>
          </a:ln>
        </p:spPr>
      </p:pic>
    </p:spTree>
    <p:extLst>
      <p:ext uri="{BB962C8B-B14F-4D97-AF65-F5344CB8AC3E}">
        <p14:creationId xmlns:p14="http://schemas.microsoft.com/office/powerpoint/2010/main" val="250623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
        <p:nvSpPr>
          <p:cNvPr id="3" name="Rettangolo 2">
            <a:extLst>
              <a:ext uri="{FF2B5EF4-FFF2-40B4-BE49-F238E27FC236}">
                <a16:creationId xmlns:a16="http://schemas.microsoft.com/office/drawing/2014/main" id="{78F5E912-B9F0-E336-A388-A96934554D99}"/>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10/17</a:t>
            </a:r>
            <a:endParaRPr lang="en-GB" sz="2400" b="1" dirty="0">
              <a:solidFill>
                <a:srgbClr val="003D6A"/>
              </a:solidFill>
            </a:endParaRPr>
          </a:p>
        </p:txBody>
      </p:sp>
      <p:sp>
        <p:nvSpPr>
          <p:cNvPr id="5" name="CasellaDiTesto 4">
            <a:extLst>
              <a:ext uri="{FF2B5EF4-FFF2-40B4-BE49-F238E27FC236}">
                <a16:creationId xmlns:a16="http://schemas.microsoft.com/office/drawing/2014/main" id="{19D2C8D1-CBA4-6719-AE6D-B0724B94CD7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2" name="Immagine 1">
            <a:extLst>
              <a:ext uri="{FF2B5EF4-FFF2-40B4-BE49-F238E27FC236}">
                <a16:creationId xmlns:a16="http://schemas.microsoft.com/office/drawing/2014/main" id="{B15CB982-A94B-3141-BBFA-6128CB1DE833}"/>
              </a:ext>
            </a:extLst>
          </p:cNvPr>
          <p:cNvPicPr>
            <a:picLocks noChangeAspect="1"/>
          </p:cNvPicPr>
          <p:nvPr/>
        </p:nvPicPr>
        <p:blipFill>
          <a:blip r:embed="rId2"/>
          <a:stretch>
            <a:fillRect/>
          </a:stretch>
        </p:blipFill>
        <p:spPr>
          <a:xfrm>
            <a:off x="5331253" y="1356954"/>
            <a:ext cx="6624920" cy="3240000"/>
          </a:xfrm>
          <a:prstGeom prst="rect">
            <a:avLst/>
          </a:prstGeom>
        </p:spPr>
      </p:pic>
    </p:spTree>
    <p:extLst>
      <p:ext uri="{BB962C8B-B14F-4D97-AF65-F5344CB8AC3E}">
        <p14:creationId xmlns:p14="http://schemas.microsoft.com/office/powerpoint/2010/main" val="2242491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sp>
        <p:nvSpPr>
          <p:cNvPr id="7" name="Rettangolo 6">
            <a:extLst>
              <a:ext uri="{FF2B5EF4-FFF2-40B4-BE49-F238E27FC236}">
                <a16:creationId xmlns:a16="http://schemas.microsoft.com/office/drawing/2014/main" id="{AA6C1BC3-B7DB-2380-9629-D67DC4C0EC0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11/17</a:t>
            </a:r>
            <a:endParaRPr lang="en-GB" sz="2400" b="1" dirty="0">
              <a:solidFill>
                <a:srgbClr val="003D6A"/>
              </a:solidFill>
            </a:endParaRPr>
          </a:p>
        </p:txBody>
      </p:sp>
      <p:sp>
        <p:nvSpPr>
          <p:cNvPr id="3" name="CasellaDiTesto 2">
            <a:extLst>
              <a:ext uri="{FF2B5EF4-FFF2-40B4-BE49-F238E27FC236}">
                <a16:creationId xmlns:a16="http://schemas.microsoft.com/office/drawing/2014/main" id="{414633C8-0C36-927C-FD5B-EC36B79FDCA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4" name="Immagine 3">
            <a:extLst>
              <a:ext uri="{FF2B5EF4-FFF2-40B4-BE49-F238E27FC236}">
                <a16:creationId xmlns:a16="http://schemas.microsoft.com/office/drawing/2014/main" id="{E1E707E0-B82B-EA85-9AE1-AAD41B75ABDB}"/>
              </a:ext>
            </a:extLst>
          </p:cNvPr>
          <p:cNvPicPr>
            <a:picLocks noChangeAspect="1"/>
          </p:cNvPicPr>
          <p:nvPr/>
        </p:nvPicPr>
        <p:blipFill>
          <a:blip r:embed="rId2"/>
          <a:stretch>
            <a:fillRect/>
          </a:stretch>
        </p:blipFill>
        <p:spPr>
          <a:xfrm>
            <a:off x="5331253" y="1357870"/>
            <a:ext cx="6639061" cy="3240000"/>
          </a:xfrm>
          <a:prstGeom prst="rect">
            <a:avLst/>
          </a:prstGeom>
        </p:spPr>
      </p:pic>
    </p:spTree>
    <p:extLst>
      <p:ext uri="{BB962C8B-B14F-4D97-AF65-F5344CB8AC3E}">
        <p14:creationId xmlns:p14="http://schemas.microsoft.com/office/powerpoint/2010/main" val="1523821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3" name="CasellaDiTesto 2">
            <a:extLst>
              <a:ext uri="{FF2B5EF4-FFF2-40B4-BE49-F238E27FC236}">
                <a16:creationId xmlns:a16="http://schemas.microsoft.com/office/drawing/2014/main" id="{D733F1B3-5ACF-D218-4D5D-8F85668F91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8" name="Rettangolo 7">
            <a:extLst>
              <a:ext uri="{FF2B5EF4-FFF2-40B4-BE49-F238E27FC236}">
                <a16:creationId xmlns:a16="http://schemas.microsoft.com/office/drawing/2014/main" id="{66E7C3F2-C6A0-829A-B107-00940DBD685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12/17</a:t>
            </a:r>
            <a:endParaRPr lang="en-GB" sz="2400" b="1" dirty="0">
              <a:solidFill>
                <a:srgbClr val="003D6A"/>
              </a:solidFill>
            </a:endParaRPr>
          </a:p>
        </p:txBody>
      </p:sp>
      <p:pic>
        <p:nvPicPr>
          <p:cNvPr id="5" name="Immagine 4">
            <a:extLst>
              <a:ext uri="{FF2B5EF4-FFF2-40B4-BE49-F238E27FC236}">
                <a16:creationId xmlns:a16="http://schemas.microsoft.com/office/drawing/2014/main" id="{3750CD8A-CF55-9107-1F9E-2BA26644B5CF}"/>
              </a:ext>
            </a:extLst>
          </p:cNvPr>
          <p:cNvPicPr>
            <a:picLocks noChangeAspect="1"/>
          </p:cNvPicPr>
          <p:nvPr/>
        </p:nvPicPr>
        <p:blipFill>
          <a:blip r:embed="rId2"/>
          <a:stretch>
            <a:fillRect/>
          </a:stretch>
        </p:blipFill>
        <p:spPr>
          <a:xfrm>
            <a:off x="5257800" y="1414104"/>
            <a:ext cx="6653262" cy="3240000"/>
          </a:xfrm>
          <a:prstGeom prst="rect">
            <a:avLst/>
          </a:prstGeom>
        </p:spPr>
      </p:pic>
    </p:spTree>
    <p:extLst>
      <p:ext uri="{BB962C8B-B14F-4D97-AF65-F5344CB8AC3E}">
        <p14:creationId xmlns:p14="http://schemas.microsoft.com/office/powerpoint/2010/main" val="83077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47429"/>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marL="285750" indent="-285750">
              <a:lnSpc>
                <a:spcPct val="150000"/>
              </a:lnSpc>
              <a:buFont typeface="Arial" panose="020B0604020202020204" pitchFamily="34" charset="0"/>
              <a:buChar char="•"/>
            </a:pPr>
            <a:r>
              <a:rPr lang="it-IT" sz="1400" b="1" i="1" dirty="0">
                <a:solidFill>
                  <a:sysClr val="windowText" lastClr="000000"/>
                </a:solidFill>
                <a:cs typeface="Calibri" panose="020F0502020204030204" pitchFamily="34" charset="0"/>
              </a:rPr>
              <a:t>Dati medico certificatore:</a:t>
            </a:r>
            <a:br>
              <a:rPr lang="it-IT" sz="1400" b="1" i="1" dirty="0">
                <a:solidFill>
                  <a:sysClr val="windowText" lastClr="000000"/>
                </a:solidFill>
                <a:cs typeface="Calibri" panose="020F0502020204030204" pitchFamily="34" charset="0"/>
              </a:rPr>
            </a:br>
            <a:r>
              <a:rPr lang="it-IT" sz="1400" b="1" i="1"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Nome completo medico</a:t>
            </a:r>
            <a:r>
              <a:rPr lang="it-IT" sz="1400" dirty="0">
                <a:solidFill>
                  <a:sysClr val="windowText" lastClr="000000"/>
                </a:solidFill>
                <a:cs typeface="Calibri" panose="020F0502020204030204" pitchFamily="34" charset="0"/>
              </a:rPr>
              <a:t>: campo che permette l’inserimento testuale del Nome e Cognome del medico certificatore riportato sul certificato.</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Centro Certificatore</a:t>
            </a:r>
            <a:r>
              <a:rPr lang="it-IT" sz="1400" dirty="0">
                <a:solidFill>
                  <a:sysClr val="windowText" lastClr="000000"/>
                </a:solidFill>
                <a:cs typeface="Calibri" panose="020F0502020204030204" pitchFamily="34" charset="0"/>
              </a:rPr>
              <a:t>: campo che permette l’inserimento testuale del centro che ha certificato il paziente.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Indirizzo Centro</a:t>
            </a:r>
            <a:r>
              <a:rPr lang="it-IT" sz="1400" dirty="0">
                <a:solidFill>
                  <a:sysClr val="windowText" lastClr="000000"/>
                </a:solidFill>
                <a:cs typeface="Calibri" panose="020F0502020204030204" pitchFamily="34" charset="0"/>
              </a:rPr>
              <a:t>: campo che permette l’inserimento testuale dell’indirizzo relativo al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Comune</a:t>
            </a:r>
            <a:r>
              <a:rPr lang="it-IT" sz="1400" dirty="0">
                <a:solidFill>
                  <a:sysClr val="windowText" lastClr="000000"/>
                </a:solidFill>
                <a:cs typeface="Calibri" panose="020F0502020204030204" pitchFamily="34" charset="0"/>
              </a:rPr>
              <a:t>: campo in </a:t>
            </a:r>
            <a:r>
              <a:rPr lang="it-IT" sz="1400" i="1" dirty="0">
                <a:solidFill>
                  <a:sysClr val="windowText" lastClr="000000"/>
                </a:solidFill>
                <a:cs typeface="Calibri" panose="020F0502020204030204" pitchFamily="34" charset="0"/>
              </a:rPr>
              <a:t>autocomplete</a:t>
            </a:r>
            <a:r>
              <a:rPr lang="it-IT" sz="1400" dirty="0">
                <a:solidFill>
                  <a:sysClr val="windowText" lastClr="000000"/>
                </a:solidFill>
                <a:cs typeface="Calibri" panose="020F0502020204030204" pitchFamily="34" charset="0"/>
              </a:rPr>
              <a:t> che permette l’inserimento del Comune del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Provincia</a:t>
            </a:r>
            <a:r>
              <a:rPr lang="it-IT" sz="1400" dirty="0">
                <a:solidFill>
                  <a:sysClr val="windowText" lastClr="000000"/>
                </a:solidFill>
                <a:cs typeface="Calibri" panose="020F0502020204030204" pitchFamily="34" charset="0"/>
              </a:rPr>
              <a:t>: una volta selezionato il comune, il campo verrà popolato in automatico con la provincia corrispondente.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Regione</a:t>
            </a:r>
            <a:r>
              <a:rPr lang="it-IT" sz="1400" dirty="0">
                <a:solidFill>
                  <a:sysClr val="windowText" lastClr="000000"/>
                </a:solidFill>
                <a:cs typeface="Calibri" panose="020F0502020204030204" pitchFamily="34" charset="0"/>
              </a:rPr>
              <a:t>: una volta selezionato il comune, il campo verrà popolato in automatico con la regione corrispondente.</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13/17</a:t>
            </a:r>
            <a:endParaRPr lang="en-GB" sz="2400" b="1" dirty="0">
              <a:solidFill>
                <a:srgbClr val="003D6A"/>
              </a:solidFill>
            </a:endParaRPr>
          </a:p>
        </p:txBody>
      </p:sp>
      <p:pic>
        <p:nvPicPr>
          <p:cNvPr id="4" name="Immagine 3">
            <a:extLst>
              <a:ext uri="{FF2B5EF4-FFF2-40B4-BE49-F238E27FC236}">
                <a16:creationId xmlns:a16="http://schemas.microsoft.com/office/drawing/2014/main" id="{B297099A-F80B-B3A1-1F1B-055FEBDC4037}"/>
              </a:ext>
            </a:extLst>
          </p:cNvPr>
          <p:cNvPicPr>
            <a:picLocks noChangeAspect="1"/>
          </p:cNvPicPr>
          <p:nvPr/>
        </p:nvPicPr>
        <p:blipFill>
          <a:blip r:embed="rId2"/>
          <a:stretch>
            <a:fillRect/>
          </a:stretch>
        </p:blipFill>
        <p:spPr>
          <a:xfrm>
            <a:off x="5325456" y="1347429"/>
            <a:ext cx="6653262" cy="3240000"/>
          </a:xfrm>
          <a:prstGeom prst="rect">
            <a:avLst/>
          </a:prstGeom>
        </p:spPr>
      </p:pic>
    </p:spTree>
    <p:extLst>
      <p:ext uri="{BB962C8B-B14F-4D97-AF65-F5344CB8AC3E}">
        <p14:creationId xmlns:p14="http://schemas.microsoft.com/office/powerpoint/2010/main" val="1606538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inserire attraverso il selettore date la data del certificato riportata sul template del certificato da inserire.</a:t>
            </a:r>
            <a:endParaRPr lang="it-IT" sz="1400" b="1" i="1" dirty="0">
              <a:solidFill>
                <a:sysClr val="windowText" lastClr="000000"/>
              </a:solidFill>
              <a:cs typeface="Calibri" panose="020F0502020204030204" pitchFamily="34" charset="0"/>
            </a:endParaRP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inserire attraverso il selettore delle date la data di fine del certificato (se presente) riportata sul template del certificato da inserire, la quale data non può essere antecedente alla ‘’Data certificato’’.</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14/17</a:t>
            </a:r>
            <a:endParaRPr lang="en-GB" sz="2400" b="1" dirty="0">
              <a:solidFill>
                <a:srgbClr val="003D6A"/>
              </a:solidFill>
            </a:endParaRPr>
          </a:p>
        </p:txBody>
      </p:sp>
      <p:pic>
        <p:nvPicPr>
          <p:cNvPr id="2" name="Immagine 1">
            <a:extLst>
              <a:ext uri="{FF2B5EF4-FFF2-40B4-BE49-F238E27FC236}">
                <a16:creationId xmlns:a16="http://schemas.microsoft.com/office/drawing/2014/main" id="{778EB5D2-2368-0A92-9A05-84C26DAC2F70}"/>
              </a:ext>
            </a:extLst>
          </p:cNvPr>
          <p:cNvPicPr>
            <a:picLocks noChangeAspect="1"/>
          </p:cNvPicPr>
          <p:nvPr/>
        </p:nvPicPr>
        <p:blipFill>
          <a:blip r:embed="rId2"/>
          <a:stretch>
            <a:fillRect/>
          </a:stretch>
        </p:blipFill>
        <p:spPr>
          <a:xfrm>
            <a:off x="5325456" y="1347429"/>
            <a:ext cx="6653262" cy="3240000"/>
          </a:xfrm>
          <a:prstGeom prst="rect">
            <a:avLst/>
          </a:prstGeom>
        </p:spPr>
      </p:pic>
    </p:spTree>
    <p:extLst>
      <p:ext uri="{BB962C8B-B14F-4D97-AF65-F5344CB8AC3E}">
        <p14:creationId xmlns:p14="http://schemas.microsoft.com/office/powerpoint/2010/main" val="326084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valorizzati tutti i campi obbligatori, occorre salvare l’inserimento attraverso il pulsante </a:t>
            </a:r>
            <a:r>
              <a:rPr lang="it-IT" sz="1400" b="1" dirty="0">
                <a:solidFill>
                  <a:srgbClr val="012B51"/>
                </a:solidFill>
                <a:cs typeface="Calibri" panose="020F0502020204030204" pitchFamily="34" charset="0"/>
              </a:rPr>
              <a:t>‘Carica Certificato’,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endParaRPr lang="it-IT" sz="1400" b="1" dirty="0">
              <a:solidFill>
                <a:srgbClr val="000000"/>
              </a:solidFill>
              <a:cs typeface="Calibri" panose="020F0502020204030204" pitchFamily="34" charset="0"/>
            </a:endParaRP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 mediante email, se presente.</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7" name="CasellaDiTesto 6">
            <a:extLst>
              <a:ext uri="{FF2B5EF4-FFF2-40B4-BE49-F238E27FC236}">
                <a16:creationId xmlns:a16="http://schemas.microsoft.com/office/drawing/2014/main" id="{5DDE7360-702F-AFA7-B262-1236A9793DE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8" name="Rettangolo 7">
            <a:extLst>
              <a:ext uri="{FF2B5EF4-FFF2-40B4-BE49-F238E27FC236}">
                <a16:creationId xmlns:a16="http://schemas.microsoft.com/office/drawing/2014/main" id="{E108C2A3-AB8D-770F-619A-EA677880C94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15/17</a:t>
            </a:r>
            <a:endParaRPr lang="en-GB" sz="2400" b="1" dirty="0">
              <a:solidFill>
                <a:srgbClr val="003D6A"/>
              </a:solidFill>
            </a:endParaRPr>
          </a:p>
        </p:txBody>
      </p:sp>
      <p:pic>
        <p:nvPicPr>
          <p:cNvPr id="2" name="Immagine 1">
            <a:extLst>
              <a:ext uri="{FF2B5EF4-FFF2-40B4-BE49-F238E27FC236}">
                <a16:creationId xmlns:a16="http://schemas.microsoft.com/office/drawing/2014/main" id="{B6234D70-27AE-5A99-F35C-EBFF2C355354}"/>
              </a:ext>
            </a:extLst>
          </p:cNvPr>
          <p:cNvPicPr>
            <a:picLocks noChangeAspect="1"/>
          </p:cNvPicPr>
          <p:nvPr/>
        </p:nvPicPr>
        <p:blipFill>
          <a:blip r:embed="rId2"/>
          <a:stretch>
            <a:fillRect/>
          </a:stretch>
        </p:blipFill>
        <p:spPr>
          <a:xfrm>
            <a:off x="5325456" y="1347429"/>
            <a:ext cx="6653262" cy="3240000"/>
          </a:xfrm>
          <a:prstGeom prst="rect">
            <a:avLst/>
          </a:prstGeom>
        </p:spPr>
      </p:pic>
    </p:spTree>
    <p:extLst>
      <p:ext uri="{BB962C8B-B14F-4D97-AF65-F5344CB8AC3E}">
        <p14:creationId xmlns:p14="http://schemas.microsoft.com/office/powerpoint/2010/main" val="311655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2"/>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612717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Rettangolo 4">
            <a:extLst>
              <a:ext uri="{FF2B5EF4-FFF2-40B4-BE49-F238E27FC236}">
                <a16:creationId xmlns:a16="http://schemas.microsoft.com/office/drawing/2014/main" id="{2907208C-1DCC-077C-C9F0-13F396E8847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16/17</a:t>
            </a:r>
            <a:endParaRPr lang="en-GB" sz="2400" b="1" dirty="0">
              <a:solidFill>
                <a:srgbClr val="003D6A"/>
              </a:solidFill>
            </a:endParaRPr>
          </a:p>
        </p:txBody>
      </p:sp>
      <p:pic>
        <p:nvPicPr>
          <p:cNvPr id="2" name="Immagine 1">
            <a:extLst>
              <a:ext uri="{FF2B5EF4-FFF2-40B4-BE49-F238E27FC236}">
                <a16:creationId xmlns:a16="http://schemas.microsoft.com/office/drawing/2014/main" id="{798D3E1B-9032-2C6D-0EB6-B11BD079C177}"/>
              </a:ext>
            </a:extLst>
          </p:cNvPr>
          <p:cNvPicPr>
            <a:picLocks noChangeAspect="1"/>
          </p:cNvPicPr>
          <p:nvPr/>
        </p:nvPicPr>
        <p:blipFill>
          <a:blip r:embed="rId3"/>
          <a:stretch>
            <a:fillRect/>
          </a:stretch>
        </p:blipFill>
        <p:spPr>
          <a:xfrm>
            <a:off x="5331253" y="1366479"/>
            <a:ext cx="661787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2021" y="4143375"/>
            <a:ext cx="1429354" cy="2143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722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sp>
        <p:nvSpPr>
          <p:cNvPr id="10" name="CasellaDiTesto 9">
            <a:extLst>
              <a:ext uri="{FF2B5EF4-FFF2-40B4-BE49-F238E27FC236}">
                <a16:creationId xmlns:a16="http://schemas.microsoft.com/office/drawing/2014/main" id="{92FA0D37-55F3-5531-CF4A-603B276D782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11" name="Rettangolo 10">
            <a:extLst>
              <a:ext uri="{FF2B5EF4-FFF2-40B4-BE49-F238E27FC236}">
                <a16:creationId xmlns:a16="http://schemas.microsoft.com/office/drawing/2014/main" id="{E7230E45-0347-55FC-142B-90EFF8E199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17/17</a:t>
            </a:r>
            <a:endParaRPr lang="en-GB" sz="2400" b="1" dirty="0">
              <a:solidFill>
                <a:srgbClr val="003D6A"/>
              </a:solidFill>
            </a:endParaRPr>
          </a:p>
        </p:txBody>
      </p:sp>
      <p:pic>
        <p:nvPicPr>
          <p:cNvPr id="5" name="Immagine 4">
            <a:extLst>
              <a:ext uri="{FF2B5EF4-FFF2-40B4-BE49-F238E27FC236}">
                <a16:creationId xmlns:a16="http://schemas.microsoft.com/office/drawing/2014/main" id="{656B51E1-A6BA-6822-332C-60A1C4EC4BD3}"/>
              </a:ext>
            </a:extLst>
          </p:cNvPr>
          <p:cNvPicPr>
            <a:picLocks noChangeAspect="1"/>
          </p:cNvPicPr>
          <p:nvPr/>
        </p:nvPicPr>
        <p:blipFill>
          <a:blip r:embed="rId2"/>
          <a:stretch>
            <a:fillRect/>
          </a:stretch>
        </p:blipFill>
        <p:spPr>
          <a:xfrm>
            <a:off x="5293834" y="1376004"/>
            <a:ext cx="6617872" cy="3240000"/>
          </a:xfrm>
          <a:prstGeom prst="rect">
            <a:avLst/>
          </a:prstGeom>
        </p:spPr>
      </p:pic>
    </p:spTree>
    <p:extLst>
      <p:ext uri="{BB962C8B-B14F-4D97-AF65-F5344CB8AC3E}">
        <p14:creationId xmlns:p14="http://schemas.microsoft.com/office/powerpoint/2010/main" val="924390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BA03-7ABF-80A8-CE57-AB47F41BB658}"/>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DB7515EE-A258-D505-0FD6-FF755ACDF60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Attestato di Caricamento</a:t>
            </a:r>
            <a:endParaRPr lang="en-GB" sz="2400" b="1" dirty="0">
              <a:solidFill>
                <a:srgbClr val="003D6A"/>
              </a:solidFill>
            </a:endParaRPr>
          </a:p>
        </p:txBody>
      </p:sp>
      <p:sp>
        <p:nvSpPr>
          <p:cNvPr id="9" name="Rettangolo 8">
            <a:extLst>
              <a:ext uri="{FF2B5EF4-FFF2-40B4-BE49-F238E27FC236}">
                <a16:creationId xmlns:a16="http://schemas.microsoft.com/office/drawing/2014/main" id="{B803E593-5F85-1D40-B412-C2A83B5D5A72}"/>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Per effettuare la stampa di avvenuto caricamento di un certificato il cui stato è </a:t>
            </a:r>
            <a:r>
              <a:rPr lang="it-IT" sz="1400" b="1" dirty="0"/>
              <a:t>VALIDO</a:t>
            </a:r>
            <a:r>
              <a:rPr lang="it-IT" sz="1400" dirty="0"/>
              <a:t>, è necessario effettuare la ricerca del certificato utilizzando il filtro </a:t>
            </a:r>
            <a:r>
              <a:rPr lang="it-IT" sz="1400" b="1" dirty="0"/>
              <a:t>Emesso fuori regione: Sì</a:t>
            </a:r>
            <a:r>
              <a:rPr lang="it-IT" sz="1400" dirty="0"/>
              <a:t> e selezionare l'opzione</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3.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3888232B-8FAA-7D0E-6F77-4C3B7781C17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sp>
        <p:nvSpPr>
          <p:cNvPr id="8" name="Ovale 7">
            <a:extLst>
              <a:ext uri="{FF2B5EF4-FFF2-40B4-BE49-F238E27FC236}">
                <a16:creationId xmlns:a16="http://schemas.microsoft.com/office/drawing/2014/main" id="{91199F04-1EB4-FFC9-50B2-55BC32E2DCE7}"/>
              </a:ext>
            </a:extLst>
          </p:cNvPr>
          <p:cNvSpPr/>
          <p:nvPr/>
        </p:nvSpPr>
        <p:spPr>
          <a:xfrm>
            <a:off x="1001987" y="283668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sp>
        <p:nvSpPr>
          <p:cNvPr id="3" name="Ovale 2">
            <a:extLst>
              <a:ext uri="{FF2B5EF4-FFF2-40B4-BE49-F238E27FC236}">
                <a16:creationId xmlns:a16="http://schemas.microsoft.com/office/drawing/2014/main" id="{8BB8F123-A1AB-52C6-332F-0CD2230095F9}"/>
              </a:ext>
            </a:extLst>
          </p:cNvPr>
          <p:cNvSpPr/>
          <p:nvPr/>
        </p:nvSpPr>
        <p:spPr>
          <a:xfrm>
            <a:off x="9075069" y="607064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3</a:t>
            </a:r>
          </a:p>
        </p:txBody>
      </p:sp>
      <p:pic>
        <p:nvPicPr>
          <p:cNvPr id="4" name="Immagine 3">
            <a:extLst>
              <a:ext uri="{FF2B5EF4-FFF2-40B4-BE49-F238E27FC236}">
                <a16:creationId xmlns:a16="http://schemas.microsoft.com/office/drawing/2014/main" id="{09E6019F-07DF-F5C5-10D1-A627ED5DC054}"/>
              </a:ext>
            </a:extLst>
          </p:cNvPr>
          <p:cNvPicPr>
            <a:picLocks noChangeAspect="1"/>
          </p:cNvPicPr>
          <p:nvPr/>
        </p:nvPicPr>
        <p:blipFill>
          <a:blip r:embed="rId3"/>
          <a:srcRect l="83086" t="53309" r="4023" b="27059"/>
          <a:stretch/>
        </p:blipFill>
        <p:spPr>
          <a:xfrm>
            <a:off x="6848477" y="4736472"/>
            <a:ext cx="2226592" cy="1801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magine 4">
            <a:extLst>
              <a:ext uri="{FF2B5EF4-FFF2-40B4-BE49-F238E27FC236}">
                <a16:creationId xmlns:a16="http://schemas.microsoft.com/office/drawing/2014/main" id="{F707F9FA-E9EB-D1F5-E83F-FD9B1F84D6C8}"/>
              </a:ext>
            </a:extLst>
          </p:cNvPr>
          <p:cNvPicPr>
            <a:picLocks noChangeAspect="1"/>
          </p:cNvPicPr>
          <p:nvPr/>
        </p:nvPicPr>
        <p:blipFill>
          <a:blip r:embed="rId3"/>
          <a:srcRect t="14631"/>
          <a:stretch/>
        </p:blipFill>
        <p:spPr>
          <a:xfrm>
            <a:off x="5622587" y="1421464"/>
            <a:ext cx="6327472" cy="2869660"/>
          </a:xfrm>
          <a:prstGeom prst="rect">
            <a:avLst/>
          </a:prstGeom>
        </p:spPr>
      </p:pic>
      <p:cxnSp>
        <p:nvCxnSpPr>
          <p:cNvPr id="13" name="Connettore diritto 12">
            <a:extLst>
              <a:ext uri="{FF2B5EF4-FFF2-40B4-BE49-F238E27FC236}">
                <a16:creationId xmlns:a16="http://schemas.microsoft.com/office/drawing/2014/main" id="{455ECA3D-486B-37FA-F74D-3667A6FFB5A4}"/>
              </a:ext>
            </a:extLst>
          </p:cNvPr>
          <p:cNvCxnSpPr/>
          <p:nvPr/>
        </p:nvCxnSpPr>
        <p:spPr>
          <a:xfrm flipH="1">
            <a:off x="8997248" y="3415756"/>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3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712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Questa funzionalità offre al referente aziendale la possibilità di monitorare i certificati </a:t>
            </a:r>
            <a:r>
              <a:rPr lang="it-IT" sz="1400" b="1" dirty="0">
                <a:solidFill>
                  <a:sysClr val="windowText" lastClr="000000"/>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SCADENZA </a:t>
            </a:r>
            <a:r>
              <a:rPr lang="it-IT" sz="1400" dirty="0">
                <a:solidFill>
                  <a:sysClr val="windowText" lastClr="000000"/>
                </a:solidFill>
                <a:cs typeface="Calibri" panose="020F0502020204030204" pitchFamily="34" charset="0"/>
              </a:rPr>
              <a:t>o già </a:t>
            </a:r>
            <a:r>
              <a:rPr lang="it-IT" sz="1400" b="1" dirty="0">
                <a:solidFill>
                  <a:sysClr val="windowText" lastClr="000000"/>
                </a:solidFill>
                <a:cs typeface="Calibri" panose="020F0502020204030204" pitchFamily="34" charset="0"/>
              </a:rPr>
              <a:t>SCADUTI</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Fiscale/STP/ENI</a:t>
            </a:r>
            <a:r>
              <a:rPr lang="it-IT" sz="1400" dirty="0">
                <a:solidFill>
                  <a:sysClr val="windowText" lastClr="000000"/>
                </a:solidFill>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Malattia</a:t>
            </a:r>
            <a:r>
              <a:rPr lang="it-IT" sz="1400" dirty="0">
                <a:solidFill>
                  <a:sysClr val="windowText" lastClr="000000"/>
                </a:solidFill>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ysClr val="windowText" lastClr="000000"/>
                </a:solidFill>
                <a:cs typeface="Calibri" panose="020F0502020204030204" pitchFamily="34" charset="0"/>
              </a:rPr>
              <a:t>: si seleziona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se si vogliono monitorare certificati emessi fuori regione, altrimenti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Scadenza</a:t>
            </a:r>
            <a:r>
              <a:rPr lang="it-IT" sz="1400" dirty="0">
                <a:solidFill>
                  <a:sysClr val="windowText" lastClr="000000"/>
                </a:solidFill>
                <a:cs typeface="Calibri" panose="020F0502020204030204" pitchFamily="34" charset="0"/>
              </a:rPr>
              <a:t>: si seleziona mediante un menù a tendina se si intende ricercare certificati in scadenza o già scaduti</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Giorni alla scadenza</a:t>
            </a:r>
            <a:r>
              <a:rPr lang="it-IT" sz="1400" dirty="0">
                <a:solidFill>
                  <a:sysClr val="windowText" lastClr="000000"/>
                </a:solidFill>
                <a:cs typeface="Calibri" panose="020F0502020204030204" pitchFamily="34" charset="0"/>
              </a:rPr>
              <a:t>: inserire i giorni rimanenti alla scadenza del certificato</a:t>
            </a: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mediante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p:txBody>
      </p:sp>
      <p:sp>
        <p:nvSpPr>
          <p:cNvPr id="2" name="CasellaDiTesto 1">
            <a:extLst>
              <a:ext uri="{FF2B5EF4-FFF2-40B4-BE49-F238E27FC236}">
                <a16:creationId xmlns:a16="http://schemas.microsoft.com/office/drawing/2014/main" id="{EB110DDD-F32B-087D-A4B4-E5D8EB70AE1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Amministrativo Distretto ASL</a:t>
            </a:r>
          </a:p>
        </p:txBody>
      </p:sp>
      <p:pic>
        <p:nvPicPr>
          <p:cNvPr id="5" name="Immagine 4">
            <a:extLst>
              <a:ext uri="{FF2B5EF4-FFF2-40B4-BE49-F238E27FC236}">
                <a16:creationId xmlns:a16="http://schemas.microsoft.com/office/drawing/2014/main" id="{E49E87D0-3072-0E0C-7358-866849F32B72}"/>
              </a:ext>
            </a:extLst>
          </p:cNvPr>
          <p:cNvPicPr>
            <a:picLocks noChangeAspect="1"/>
          </p:cNvPicPr>
          <p:nvPr/>
        </p:nvPicPr>
        <p:blipFill>
          <a:blip r:embed="rId2"/>
          <a:stretch>
            <a:fillRect/>
          </a:stretch>
        </p:blipFill>
        <p:spPr>
          <a:xfrm>
            <a:off x="5445952" y="1471254"/>
            <a:ext cx="6610840" cy="3240000"/>
          </a:xfrm>
          <a:prstGeom prst="rect">
            <a:avLst/>
          </a:prstGeom>
        </p:spPr>
      </p:pic>
    </p:spTree>
    <p:extLst>
      <p:ext uri="{BB962C8B-B14F-4D97-AF65-F5344CB8AC3E}">
        <p14:creationId xmlns:p14="http://schemas.microsoft.com/office/powerpoint/2010/main" val="2786221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5585"/>
            <a:chOff x="346931" y="1967796"/>
            <a:chExt cx="488380" cy="2673654"/>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3344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0"/>
            <a:ext cx="110745" cy="25707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a:solidFill>
                  <a:srgbClr val="012B51"/>
                </a:solidFill>
                <a:latin typeface="+mn-lt"/>
              </a:rPr>
              <a:t>05 - </a:t>
            </a:r>
            <a:r>
              <a:rPr lang="it-IT" sz="2400" b="0" dirty="0">
                <a:solidFill>
                  <a:srgbClr val="012B51"/>
                </a:solidFill>
                <a:latin typeface="+mn-lt"/>
              </a:rPr>
              <a:t>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370153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Amministrativo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8893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Amministrativo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2.xml><?xml version="1.0" encoding="utf-8"?>
<ds:datastoreItem xmlns:ds="http://schemas.openxmlformats.org/officeDocument/2006/customXml" ds:itemID="{4EACC989-5979-4684-9468-9E063D683FAF}"/>
</file>

<file path=customXml/itemProps3.xml><?xml version="1.0" encoding="utf-8"?>
<ds:datastoreItem xmlns:ds="http://schemas.openxmlformats.org/officeDocument/2006/customXml" ds:itemID="{3BDA2A94-6087-4A68-B461-9500B2FE4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TM16401371[[fn=Atlante]]</Template>
  <TotalTime>6012</TotalTime>
  <Words>4489</Words>
  <Application>Microsoft Office PowerPoint</Application>
  <PresentationFormat>Widescreen</PresentationFormat>
  <Paragraphs>395</Paragraphs>
  <Slides>46</Slides>
  <Notes>2</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46</vt:i4>
      </vt:variant>
    </vt:vector>
  </HeadingPairs>
  <TitlesOfParts>
    <vt:vector size="59" baseType="lpstr">
      <vt:lpstr>Dotum</vt:lpstr>
      <vt:lpstr>Alef</vt:lpstr>
      <vt:lpstr>Arial</vt:lpstr>
      <vt:lpstr>Calibri</vt:lpstr>
      <vt:lpstr>Century Gothic</vt:lpstr>
      <vt:lpstr>Courier New</vt:lpstr>
      <vt:lpstr>Gill Sans Nova Light</vt:lpstr>
      <vt:lpstr>Söhne</vt:lpstr>
      <vt:lpstr>Symbol</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FRANCESCA SCHIATTARELLA</cp:lastModifiedBy>
  <cp:revision>443</cp:revision>
  <dcterms:created xsi:type="dcterms:W3CDTF">2022-10-31T09:31:33Z</dcterms:created>
  <dcterms:modified xsi:type="dcterms:W3CDTF">2024-11-28T13:31:07Z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y fmtid="{D5CDD505-2E9C-101B-9397-08002B2CF9AE}" pid="4" name="MSIP_Label_2ad0b24d-6422-44b0-b3de-abb3a9e8c81a_Enabled">
    <vt:lpwstr>true</vt:lpwstr>
  </property>
  <property fmtid="{D5CDD505-2E9C-101B-9397-08002B2CF9AE}" pid="5" name="MSIP_Label_2ad0b24d-6422-44b0-b3de-abb3a9e8c81a_SetDate">
    <vt:lpwstr>2024-11-28T13:30:20Z</vt:lpwstr>
  </property>
  <property fmtid="{D5CDD505-2E9C-101B-9397-08002B2CF9AE}" pid="6" name="MSIP_Label_2ad0b24d-6422-44b0-b3de-abb3a9e8c81a_Method">
    <vt:lpwstr>Standard</vt:lpwstr>
  </property>
  <property fmtid="{D5CDD505-2E9C-101B-9397-08002B2CF9AE}" pid="7" name="MSIP_Label_2ad0b24d-6422-44b0-b3de-abb3a9e8c81a_Name">
    <vt:lpwstr>defa4170-0d19-0005-0004-bc88714345d2</vt:lpwstr>
  </property>
  <property fmtid="{D5CDD505-2E9C-101B-9397-08002B2CF9AE}" pid="8" name="MSIP_Label_2ad0b24d-6422-44b0-b3de-abb3a9e8c81a_SiteId">
    <vt:lpwstr>2fcfe26a-bb62-46b0-b1e3-28f9da0c45fd</vt:lpwstr>
  </property>
  <property fmtid="{D5CDD505-2E9C-101B-9397-08002B2CF9AE}" pid="9" name="MSIP_Label_2ad0b24d-6422-44b0-b3de-abb3a9e8c81a_ActionId">
    <vt:lpwstr>100b831d-9bc1-4435-b50f-31115afdd648</vt:lpwstr>
  </property>
  <property fmtid="{D5CDD505-2E9C-101B-9397-08002B2CF9AE}" pid="10" name="MSIP_Label_2ad0b24d-6422-44b0-b3de-abb3a9e8c81a_ContentBits">
    <vt:lpwstr>0</vt:lpwstr>
  </property>
</Properties>
</file>