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58"/>
  </p:notesMasterIdLst>
  <p:sldIdLst>
    <p:sldId id="2147308367" r:id="rId6"/>
    <p:sldId id="2147308587" r:id="rId7"/>
    <p:sldId id="2147308379" r:id="rId8"/>
    <p:sldId id="2147308609" r:id="rId9"/>
    <p:sldId id="2147308505" r:id="rId10"/>
    <p:sldId id="2147308595" r:id="rId11"/>
    <p:sldId id="2147308640"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614" r:id="rId23"/>
    <p:sldId id="2147308555" r:id="rId24"/>
    <p:sldId id="2147308556" r:id="rId25"/>
    <p:sldId id="2147308642" r:id="rId26"/>
    <p:sldId id="2147308655" r:id="rId27"/>
    <p:sldId id="2147308558" r:id="rId28"/>
    <p:sldId id="2147308646" r:id="rId29"/>
    <p:sldId id="2147308656" r:id="rId30"/>
    <p:sldId id="2147308647" r:id="rId31"/>
    <p:sldId id="2147308657" r:id="rId32"/>
    <p:sldId id="2147308658" r:id="rId33"/>
    <p:sldId id="2147308643" r:id="rId34"/>
    <p:sldId id="2147308644" r:id="rId35"/>
    <p:sldId id="2147308666" r:id="rId36"/>
    <p:sldId id="2147308617" r:id="rId37"/>
    <p:sldId id="2147308659" r:id="rId38"/>
    <p:sldId id="2147308660" r:id="rId39"/>
    <p:sldId id="2147308661" r:id="rId40"/>
    <p:sldId id="2147308662" r:id="rId41"/>
    <p:sldId id="2147308663" r:id="rId42"/>
    <p:sldId id="2147308570" r:id="rId43"/>
    <p:sldId id="2147308571" r:id="rId44"/>
    <p:sldId id="2147308622" r:id="rId45"/>
    <p:sldId id="2147308651" r:id="rId46"/>
    <p:sldId id="2147308652" r:id="rId47"/>
    <p:sldId id="2147308653" r:id="rId48"/>
    <p:sldId id="2147308664" r:id="rId49"/>
    <p:sldId id="2147308654" r:id="rId50"/>
    <p:sldId id="2147308626" r:id="rId51"/>
    <p:sldId id="2147308665" r:id="rId52"/>
    <p:sldId id="2147308636" r:id="rId53"/>
    <p:sldId id="2147308667" r:id="rId54"/>
    <p:sldId id="2147308619" r:id="rId55"/>
    <p:sldId id="2147308620" r:id="rId56"/>
    <p:sldId id="214730860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40"/>
            <p14:sldId id="2147308610"/>
            <p14:sldId id="2147308592"/>
            <p14:sldId id="2147308593"/>
            <p14:sldId id="2147308611"/>
            <p14:sldId id="2147308516"/>
            <p14:sldId id="2147308601"/>
            <p14:sldId id="2147308603"/>
            <p14:sldId id="2147308612"/>
            <p14:sldId id="2147308420"/>
            <p14:sldId id="2147308606"/>
            <p14:sldId id="2147308614"/>
            <p14:sldId id="2147308555"/>
            <p14:sldId id="2147308556"/>
            <p14:sldId id="2147308642"/>
            <p14:sldId id="2147308655"/>
            <p14:sldId id="2147308558"/>
            <p14:sldId id="2147308646"/>
            <p14:sldId id="2147308656"/>
            <p14:sldId id="2147308647"/>
            <p14:sldId id="2147308657"/>
            <p14:sldId id="2147308658"/>
            <p14:sldId id="2147308643"/>
            <p14:sldId id="2147308644"/>
            <p14:sldId id="2147308666"/>
            <p14:sldId id="2147308617"/>
            <p14:sldId id="2147308659"/>
            <p14:sldId id="2147308660"/>
            <p14:sldId id="2147308661"/>
            <p14:sldId id="2147308662"/>
            <p14:sldId id="2147308663"/>
            <p14:sldId id="2147308570"/>
            <p14:sldId id="2147308571"/>
            <p14:sldId id="2147308622"/>
            <p14:sldId id="2147308651"/>
            <p14:sldId id="2147308652"/>
            <p14:sldId id="2147308653"/>
            <p14:sldId id="2147308664"/>
            <p14:sldId id="2147308654"/>
            <p14:sldId id="2147308626"/>
            <p14:sldId id="2147308665"/>
            <p14:sldId id="2147308636"/>
            <p14:sldId id="2147308667"/>
            <p14:sldId id="2147308619"/>
            <p14:sldId id="2147308620"/>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B51"/>
    <a:srgbClr val="002540"/>
    <a:srgbClr val="003D6A"/>
    <a:srgbClr val="B4C1CC"/>
    <a:srgbClr val="F8FAFD"/>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2" autoAdjust="0"/>
    <p:restoredTop sz="94437" autoAdjust="0"/>
  </p:normalViewPr>
  <p:slideViewPr>
    <p:cSldViewPr snapToGrid="0">
      <p:cViewPr varScale="1">
        <p:scale>
          <a:sx n="78" d="100"/>
          <a:sy n="78" d="100"/>
        </p:scale>
        <p:origin x="840" y="62"/>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11/28/2024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39</a:t>
            </a:fld>
            <a:endParaRPr lang="en-US"/>
          </a:p>
        </p:txBody>
      </p:sp>
    </p:spTree>
    <p:extLst>
      <p:ext uri="{BB962C8B-B14F-4D97-AF65-F5344CB8AC3E}">
        <p14:creationId xmlns:p14="http://schemas.microsoft.com/office/powerpoint/2010/main" val="25282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28/11/2024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ea typeface="Dotum" panose="020B0503020000020004" pitchFamily="34" charset="-127"/>
              </a:rPr>
              <a:t>Direttore Sanitario ASL</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2" name="CasellaDiTesto 1">
            <a:extLst>
              <a:ext uri="{FF2B5EF4-FFF2-40B4-BE49-F238E27FC236}">
                <a16:creationId xmlns:a16="http://schemas.microsoft.com/office/drawing/2014/main" id="{CCDC57C1-AC5E-07C9-6E12-3032732CE96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2" name="CasellaDiTesto 1">
            <a:extLst>
              <a:ext uri="{FF2B5EF4-FFF2-40B4-BE49-F238E27FC236}">
                <a16:creationId xmlns:a16="http://schemas.microsoft.com/office/drawing/2014/main" id="{FF56AD31-0877-7F20-B47D-0FEF000D0A6D}"/>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2/3</a:t>
            </a: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Direttore Sanitario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Direttore Sanitario ASL,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consultazione/gestione di tutti i certificati emessi ad assistiti residenti nell'ASL per cui l’utente presta servizio e registrati nel Sistema di Gestione delle Malattie Rare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Caricamento Certificato</a:t>
            </a:r>
            <a:r>
              <a:rPr lang="it-IT" sz="1400" dirty="0">
                <a:solidFill>
                  <a:srgbClr val="000000"/>
                </a:solidFill>
                <a:ea typeface="Times New Roman" panose="02020603050405020304" pitchFamily="18" charset="0"/>
                <a:cs typeface="Calibri" panose="020F0502020204030204" pitchFamily="34" charset="0"/>
              </a:rPr>
              <a:t>: il modulo consente la registrazione nel sistema di certificati di malattia rara, emessi fuori regione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Esporta Certificati</a:t>
            </a:r>
            <a:r>
              <a:rPr lang="it-IT" sz="1400" dirty="0">
                <a:solidFill>
                  <a:srgbClr val="000000"/>
                </a:solidFill>
                <a:ea typeface="Times New Roman" panose="02020603050405020304" pitchFamily="18" charset="0"/>
                <a:cs typeface="Calibri" panose="020F0502020204030204" pitchFamily="34" charset="0"/>
              </a:rPr>
              <a:t>: il modulo consente l’estrazione di certificati relativi agli assistiti del distretto per cui l’utente presta servizio</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a:t>
            </a:r>
            <a:endParaRPr lang="en-GB" sz="2400" b="1" dirty="0">
              <a:solidFill>
                <a:srgbClr val="003D6A"/>
              </a:solidFill>
            </a:endParaRPr>
          </a:p>
          <a:p>
            <a:endParaRPr lang="en-GB" sz="2000" b="1" dirty="0">
              <a:solidFill>
                <a:srgbClr val="003D6A"/>
              </a:solidFill>
            </a:endParaRPr>
          </a:p>
        </p:txBody>
      </p:sp>
      <p:pic>
        <p:nvPicPr>
          <p:cNvPr id="4" name="Immagine 3">
            <a:extLst>
              <a:ext uri="{FF2B5EF4-FFF2-40B4-BE49-F238E27FC236}">
                <a16:creationId xmlns:a16="http://schemas.microsoft.com/office/drawing/2014/main" id="{DE6A70EE-2489-4674-F1E7-F36F655A4C17}"/>
              </a:ext>
            </a:extLst>
          </p:cNvPr>
          <p:cNvPicPr>
            <a:picLocks noChangeAspect="1"/>
          </p:cNvPicPr>
          <p:nvPr/>
        </p:nvPicPr>
        <p:blipFill>
          <a:blip r:embed="rId2"/>
          <a:stretch>
            <a:fillRect/>
          </a:stretch>
        </p:blipFill>
        <p:spPr>
          <a:xfrm>
            <a:off x="5460182" y="1420140"/>
            <a:ext cx="6667524"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referente aziendale un metodo per accedere rapidamente ai certificati emessi ad assistiti residenti nell’ASL di competenza, semplificando il processo di gestione e consultazione degli stessi.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1/15</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0F79650C-B691-55DE-F333-EF025FD8CD3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4" name="Immagine 3">
            <a:extLst>
              <a:ext uri="{FF2B5EF4-FFF2-40B4-BE49-F238E27FC236}">
                <a16:creationId xmlns:a16="http://schemas.microsoft.com/office/drawing/2014/main" id="{67803C67-886F-1A52-ECAB-2F4B06A7C975}"/>
              </a:ext>
            </a:extLst>
          </p:cNvPr>
          <p:cNvPicPr>
            <a:picLocks noChangeAspect="1"/>
          </p:cNvPicPr>
          <p:nvPr/>
        </p:nvPicPr>
        <p:blipFill>
          <a:blip r:embed="rId2"/>
          <a:stretch>
            <a:fillRect/>
          </a:stretch>
        </p:blipFill>
        <p:spPr>
          <a:xfrm>
            <a:off x="5467447" y="1426570"/>
            <a:ext cx="6660385" cy="3240000"/>
          </a:xfrm>
          <a:prstGeom prst="rect">
            <a:avLst/>
          </a:prstGeom>
        </p:spPr>
      </p:pic>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3613746"/>
          </a:xfrm>
          <a:prstGeom prst="rect">
            <a:avLst/>
          </a:prstGeom>
          <a:ln w="28575">
            <a:solidFill>
              <a:srgbClr val="003D6A"/>
            </a:solidFill>
          </a:ln>
        </p:spPr>
        <p:txBody>
          <a:bodyPr wrap="square" lIns="91440" tIns="45720" rIns="91440" bIns="45720" anchor="t">
            <a:spAutoFit/>
          </a:bodyPr>
          <a:lstStyle/>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Emesso Fuori Regione</a:t>
            </a:r>
            <a:r>
              <a:rPr lang="it-IT" sz="1400" dirty="0">
                <a:solidFill>
                  <a:srgbClr val="000000"/>
                </a:solidFill>
                <a:ea typeface="Times New Roman" panose="02020603050405020304" pitchFamily="18" charset="0"/>
                <a:cs typeface="Calibri" panose="020F0502020204030204" pitchFamily="34" charset="0"/>
              </a:rPr>
              <a:t>: consente di specificare se si desidera cercare certificati emessi fuori regione o quelli emessi dalla regione Campania:</a:t>
            </a:r>
          </a:p>
          <a:p>
            <a:pPr marL="742950" lvl="1" indent="-285750">
              <a:lnSpc>
                <a:spcPct val="150000"/>
              </a:lnSpc>
              <a:buFont typeface="Courier New" panose="02070309020205020404" pitchFamily="49" charset="0"/>
              <a:buChar char="o"/>
            </a:pPr>
            <a:r>
              <a:rPr lang="it-IT" sz="1400" dirty="0">
                <a:solidFill>
                  <a:srgbClr val="000000"/>
                </a:solidFill>
                <a:ea typeface="Times New Roman" panose="02020603050405020304" pitchFamily="18" charset="0"/>
                <a:cs typeface="Calibri" panose="020F0502020204030204" pitchFamily="34" charset="0"/>
              </a:rPr>
              <a:t>se si sceglie </a:t>
            </a:r>
            <a:r>
              <a:rPr lang="it-IT" sz="1400" b="1" dirty="0">
                <a:solidFill>
                  <a:srgbClr val="000000"/>
                </a:solidFill>
                <a:ea typeface="Times New Roman" panose="02020603050405020304" pitchFamily="18" charset="0"/>
                <a:cs typeface="Calibri" panose="020F0502020204030204" pitchFamily="34" charset="0"/>
              </a:rPr>
              <a:t>‘Si’ </a:t>
            </a:r>
            <a:r>
              <a:rPr lang="it-IT" sz="1400" dirty="0">
                <a:solidFill>
                  <a:srgbClr val="000000"/>
                </a:solidFill>
                <a:ea typeface="Times New Roman" panose="02020603050405020304" pitchFamily="18" charset="0"/>
                <a:cs typeface="Calibri" panose="020F0502020204030204" pitchFamily="34" charset="0"/>
              </a:rPr>
              <a:t>il sistema cercherà i certificati che sono stati caricati a sistema poiché emessi fuori regione</a:t>
            </a:r>
          </a:p>
          <a:p>
            <a:pPr marL="742950" lvl="1" indent="-285750">
              <a:lnSpc>
                <a:spcPct val="150000"/>
              </a:lnSpc>
              <a:buFont typeface="Courier New" panose="02070309020205020404" pitchFamily="49" charset="0"/>
              <a:buChar char="o"/>
            </a:pPr>
            <a:r>
              <a:rPr lang="it-IT" sz="1400" dirty="0">
                <a:solidFill>
                  <a:srgbClr val="000000"/>
                </a:solidFill>
                <a:ea typeface="Times New Roman" panose="02020603050405020304" pitchFamily="18" charset="0"/>
                <a:cs typeface="Calibri" panose="020F0502020204030204" pitchFamily="34" charset="0"/>
              </a:rPr>
              <a:t>se si sceglie </a:t>
            </a:r>
            <a:r>
              <a:rPr lang="it-IT" sz="1400" b="1" dirty="0">
                <a:solidFill>
                  <a:srgbClr val="0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 il sistema cercherà i certificati che sono stati emessi dalla regione Campania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2/15</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3D850C85-AE68-12AE-393F-595D7A82FD5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3" name="Immagine 2">
            <a:extLst>
              <a:ext uri="{FF2B5EF4-FFF2-40B4-BE49-F238E27FC236}">
                <a16:creationId xmlns:a16="http://schemas.microsoft.com/office/drawing/2014/main" id="{6C465C8C-768D-7A31-CB94-3FDA95D87201}"/>
              </a:ext>
            </a:extLst>
          </p:cNvPr>
          <p:cNvPicPr>
            <a:picLocks noChangeAspect="1"/>
          </p:cNvPicPr>
          <p:nvPr/>
        </p:nvPicPr>
        <p:blipFill>
          <a:blip r:embed="rId2"/>
          <a:stretch>
            <a:fillRect/>
          </a:stretch>
        </p:blipFill>
        <p:spPr>
          <a:xfrm>
            <a:off x="5467447" y="1426570"/>
            <a:ext cx="6660385" cy="3240000"/>
          </a:xfrm>
          <a:prstGeom prst="rect">
            <a:avLst/>
          </a:prstGeom>
        </p:spPr>
      </p:pic>
    </p:spTree>
    <p:extLst>
      <p:ext uri="{BB962C8B-B14F-4D97-AF65-F5344CB8AC3E}">
        <p14:creationId xmlns:p14="http://schemas.microsoft.com/office/powerpoint/2010/main" val="3470347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Stato Certificato, Emesso Fuori Regione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3/15</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BC6304DE-6EC6-2BFD-A5A1-DE5ED946742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10" name="Immagine 9">
            <a:extLst>
              <a:ext uri="{FF2B5EF4-FFF2-40B4-BE49-F238E27FC236}">
                <a16:creationId xmlns:a16="http://schemas.microsoft.com/office/drawing/2014/main" id="{060D094F-C260-AAB1-AC79-7A20CBD8C846}"/>
              </a:ext>
            </a:extLst>
          </p:cNvPr>
          <p:cNvPicPr>
            <a:picLocks noChangeAspect="1"/>
          </p:cNvPicPr>
          <p:nvPr/>
        </p:nvPicPr>
        <p:blipFill>
          <a:blip r:embed="rId2"/>
          <a:stretch>
            <a:fillRect/>
          </a:stretch>
        </p:blipFill>
        <p:spPr>
          <a:xfrm>
            <a:off x="5476020" y="1395054"/>
            <a:ext cx="6635770" cy="3240000"/>
          </a:xfrm>
          <a:prstGeom prst="rect">
            <a:avLst/>
          </a:prstGeom>
        </p:spPr>
      </p:pic>
    </p:spTree>
    <p:extLst>
      <p:ext uri="{BB962C8B-B14F-4D97-AF65-F5344CB8AC3E}">
        <p14:creationId xmlns:p14="http://schemas.microsoft.com/office/powerpoint/2010/main" val="368358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consente di visualizzare, in sola lettura, il dettaglio del certificato suddiviso in diversi blocchi, tra cui: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Altre informazioni relative allo stato del certificato.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3" name="Ovale 2">
            <a:extLst>
              <a:ext uri="{FF2B5EF4-FFF2-40B4-BE49-F238E27FC236}">
                <a16:creationId xmlns:a16="http://schemas.microsoft.com/office/drawing/2014/main" id="{47F864B7-E1C6-4763-61BC-4776AE799446}"/>
              </a:ext>
            </a:extLst>
          </p:cNvPr>
          <p:cNvSpPr/>
          <p:nvPr/>
        </p:nvSpPr>
        <p:spPr>
          <a:xfrm>
            <a:off x="1288564" y="212230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4" name="Ovale 3">
            <a:extLst>
              <a:ext uri="{FF2B5EF4-FFF2-40B4-BE49-F238E27FC236}">
                <a16:creationId xmlns:a16="http://schemas.microsoft.com/office/drawing/2014/main" id="{58C19FCD-166D-1379-2846-345E736125EB}"/>
              </a:ext>
            </a:extLst>
          </p:cNvPr>
          <p:cNvSpPr/>
          <p:nvPr/>
        </p:nvSpPr>
        <p:spPr>
          <a:xfrm>
            <a:off x="8733453" y="5166889"/>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6" name="Immagine 5">
            <a:extLst>
              <a:ext uri="{FF2B5EF4-FFF2-40B4-BE49-F238E27FC236}">
                <a16:creationId xmlns:a16="http://schemas.microsoft.com/office/drawing/2014/main" id="{4876B542-7EAE-34AD-22AD-F3A11D44C501}"/>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magine 9">
            <a:extLst>
              <a:ext uri="{FF2B5EF4-FFF2-40B4-BE49-F238E27FC236}">
                <a16:creationId xmlns:a16="http://schemas.microsoft.com/office/drawing/2014/main" id="{F8E5C5DC-4904-34F9-D19D-D3416438C1A7}"/>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13" name="Connettore diritto 12">
            <a:extLst>
              <a:ext uri="{FF2B5EF4-FFF2-40B4-BE49-F238E27FC236}">
                <a16:creationId xmlns:a16="http://schemas.microsoft.com/office/drawing/2014/main" id="{6722DFFE-DD3F-603F-69EA-723F82EB0011}"/>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10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marL="342900" indent="-342900">
              <a:lnSpc>
                <a:spcPct val="150000"/>
              </a:lnSpc>
              <a:buAutoNum type="arabicPeriod"/>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il dettaglio del certificato è suddiviso in più blocchi:</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 (figura successiva)</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 (figura successiva)</a:t>
            </a:r>
          </a:p>
        </p:txBody>
      </p:sp>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14" name="Immagine 13">
            <a:extLst>
              <a:ext uri="{FF2B5EF4-FFF2-40B4-BE49-F238E27FC236}">
                <a16:creationId xmlns:a16="http://schemas.microsoft.com/office/drawing/2014/main" id="{207F5AFD-767B-B79B-6752-F9B73D1792AC}"/>
              </a:ext>
            </a:extLst>
          </p:cNvPr>
          <p:cNvPicPr>
            <a:picLocks noChangeAspect="1"/>
          </p:cNvPicPr>
          <p:nvPr/>
        </p:nvPicPr>
        <p:blipFill>
          <a:blip r:embed="rId2"/>
          <a:stretch>
            <a:fillRect/>
          </a:stretch>
        </p:blipFill>
        <p:spPr>
          <a:xfrm>
            <a:off x="5446306" y="1348345"/>
            <a:ext cx="6639061" cy="3240000"/>
          </a:xfrm>
          <a:prstGeom prst="rect">
            <a:avLst/>
          </a:prstGeom>
        </p:spPr>
      </p:pic>
    </p:spTree>
    <p:extLst>
      <p:ext uri="{BB962C8B-B14F-4D97-AF65-F5344CB8AC3E}">
        <p14:creationId xmlns:p14="http://schemas.microsoft.com/office/powerpoint/2010/main" val="81164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3" name="Rettangolo 2">
            <a:extLst>
              <a:ext uri="{FF2B5EF4-FFF2-40B4-BE49-F238E27FC236}">
                <a16:creationId xmlns:a16="http://schemas.microsoft.com/office/drawing/2014/main" id="{61C2AFBE-EDB3-F183-5BED-78D9F4EB9117}"/>
              </a:ext>
            </a:extLst>
          </p:cNvPr>
          <p:cNvSpPr/>
          <p:nvPr/>
        </p:nvSpPr>
        <p:spPr>
          <a:xfrm>
            <a:off x="337773" y="1366479"/>
            <a:ext cx="4994734" cy="102842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All’interno della stessa funzionalità, è disponibile il pulsante di </a:t>
            </a:r>
            <a:r>
              <a:rPr lang="it-IT" sz="1400" b="1" kern="1200" dirty="0">
                <a:solidFill>
                  <a:srgbClr val="012B51"/>
                </a:solidFill>
                <a:effectLst/>
                <a:ea typeface="Times New Roman" panose="02020603050405020304" pitchFamily="18" charset="0"/>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presente all’inizio della schermata, attraverso cui è possibile tornare nella schermata precedente.</a:t>
            </a:r>
          </a:p>
        </p:txBody>
      </p:sp>
      <p:sp>
        <p:nvSpPr>
          <p:cNvPr id="8" name="Rettangolo 7">
            <a:extLst>
              <a:ext uri="{FF2B5EF4-FFF2-40B4-BE49-F238E27FC236}">
                <a16:creationId xmlns:a16="http://schemas.microsoft.com/office/drawing/2014/main" id="{90EF6D9D-53B8-7231-6EB4-5DD89409DA4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6/15</a:t>
            </a:r>
            <a:endParaRPr lang="en-GB" sz="2400" b="1" dirty="0">
              <a:solidFill>
                <a:srgbClr val="003D6A"/>
              </a:solidFill>
            </a:endParaRPr>
          </a:p>
        </p:txBody>
      </p:sp>
      <p:pic>
        <p:nvPicPr>
          <p:cNvPr id="5" name="Immagine 4">
            <a:extLst>
              <a:ext uri="{FF2B5EF4-FFF2-40B4-BE49-F238E27FC236}">
                <a16:creationId xmlns:a16="http://schemas.microsoft.com/office/drawing/2014/main" id="{F73E3EA5-7D18-CDF7-36E2-65235C5D93B3}"/>
              </a:ext>
            </a:extLst>
          </p:cNvPr>
          <p:cNvPicPr>
            <a:picLocks noChangeAspect="1"/>
          </p:cNvPicPr>
          <p:nvPr/>
        </p:nvPicPr>
        <p:blipFill>
          <a:blip r:embed="rId2"/>
          <a:stretch>
            <a:fillRect/>
          </a:stretch>
        </p:blipFill>
        <p:spPr>
          <a:xfrm>
            <a:off x="5417731" y="1366479"/>
            <a:ext cx="6639061" cy="3240000"/>
          </a:xfrm>
          <a:prstGeom prst="rect">
            <a:avLst/>
          </a:prstGeom>
        </p:spPr>
      </p:pic>
    </p:spTree>
    <p:extLst>
      <p:ext uri="{BB962C8B-B14F-4D97-AF65-F5344CB8AC3E}">
        <p14:creationId xmlns:p14="http://schemas.microsoft.com/office/powerpoint/2010/main" val="66230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382914"/>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 e l’operazione </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Visualizza</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dirty="0">
                <a:solidFill>
                  <a:srgbClr val="000000"/>
                </a:solidFill>
                <a:cs typeface="Calibri" panose="020F0502020204030204" pitchFamily="34" charset="0"/>
              </a:rPr>
              <a:t> attraverso cui visualizzare l’intero dettaglio del certificato.</a:t>
            </a: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C7B7F0A5-3253-89F4-1CA1-59AC45184DE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6" name="Ovale 5">
            <a:extLst>
              <a:ext uri="{FF2B5EF4-FFF2-40B4-BE49-F238E27FC236}">
                <a16:creationId xmlns:a16="http://schemas.microsoft.com/office/drawing/2014/main" id="{ED5D4AE1-B2A2-816A-B645-8A37804DE9E5}"/>
              </a:ext>
            </a:extLst>
          </p:cNvPr>
          <p:cNvSpPr/>
          <p:nvPr/>
        </p:nvSpPr>
        <p:spPr>
          <a:xfrm>
            <a:off x="1288564" y="212230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10" name="Ovale 9">
            <a:extLst>
              <a:ext uri="{FF2B5EF4-FFF2-40B4-BE49-F238E27FC236}">
                <a16:creationId xmlns:a16="http://schemas.microsoft.com/office/drawing/2014/main" id="{5B7AE4AA-7BCB-32D7-834E-5EB001998FFD}"/>
              </a:ext>
            </a:extLst>
          </p:cNvPr>
          <p:cNvSpPr/>
          <p:nvPr/>
        </p:nvSpPr>
        <p:spPr>
          <a:xfrm>
            <a:off x="8867262" y="5919156"/>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pic>
        <p:nvPicPr>
          <p:cNvPr id="11" name="Immagine 10">
            <a:extLst>
              <a:ext uri="{FF2B5EF4-FFF2-40B4-BE49-F238E27FC236}">
                <a16:creationId xmlns:a16="http://schemas.microsoft.com/office/drawing/2014/main" id="{1E073A9F-56A9-F107-EB2E-4658080B6314}"/>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magine 11">
            <a:extLst>
              <a:ext uri="{FF2B5EF4-FFF2-40B4-BE49-F238E27FC236}">
                <a16:creationId xmlns:a16="http://schemas.microsoft.com/office/drawing/2014/main" id="{99549459-1335-2405-0D39-FD8DE75B3D10}"/>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13" name="Connettore diritto 12">
            <a:extLst>
              <a:ext uri="{FF2B5EF4-FFF2-40B4-BE49-F238E27FC236}">
                <a16:creationId xmlns:a16="http://schemas.microsoft.com/office/drawing/2014/main" id="{232BB9E6-15F8-78AC-070A-38C6E64CE8B5}"/>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35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si utilizza l’operazione </a:t>
            </a:r>
            <a:r>
              <a:rPr lang="it-IT" sz="1400" b="1" dirty="0">
                <a:solidFill>
                  <a:schemeClr val="accent1">
                    <a:lumMod val="75000"/>
                  </a:schemeClr>
                </a:solidFill>
                <a:cs typeface="Calibri" panose="020F0502020204030204" pitchFamily="34" charset="0"/>
              </a:rPr>
              <a:t>'Visualizza</a:t>
            </a:r>
            <a:r>
              <a:rPr lang="it-IT" sz="1400" dirty="0">
                <a:solidFill>
                  <a:srgbClr val="000000"/>
                </a:solidFill>
                <a:cs typeface="Calibri" panose="020F0502020204030204" pitchFamily="34" charset="0"/>
              </a:rPr>
              <a:t>' attraverso cui è possibile visualizzare l’intero dettaglio del certificato.</a:t>
            </a:r>
          </a:p>
          <a:p>
            <a:pPr>
              <a:lnSpc>
                <a:spcPct val="150000"/>
              </a:lnSpc>
            </a:pPr>
            <a:endParaRPr lang="it-IT" sz="1400" dirty="0">
              <a:solidFill>
                <a:srgbClr val="000000"/>
              </a:solidFill>
              <a:cs typeface="Calibri" panose="020F0502020204030204" pitchFamily="34" charset="0"/>
            </a:endParaRPr>
          </a:p>
          <a:p>
            <a:pPr>
              <a:lnSpc>
                <a:spcPct val="150000"/>
              </a:lnSpc>
            </a:pPr>
            <a:r>
              <a:rPr lang="it-IT" sz="1400" dirty="0">
                <a:solidFill>
                  <a:srgbClr val="000000"/>
                </a:solidFill>
                <a:cs typeface="Calibri" panose="020F0502020204030204" pitchFamily="34" charset="0"/>
              </a:rPr>
              <a:t>Per l’operazione descritta, è presente il pulsante </a:t>
            </a:r>
            <a:r>
              <a:rPr lang="it-IT" sz="1400" b="1" dirty="0">
                <a:solidFill>
                  <a:schemeClr val="accent1">
                    <a:lumMod val="75000"/>
                  </a:schemeClr>
                </a:solidFill>
                <a:cs typeface="Calibri" panose="020F0502020204030204" pitchFamily="34" charset="0"/>
              </a:rPr>
              <a:t>'Indietro</a:t>
            </a:r>
            <a:r>
              <a:rPr lang="it-IT" sz="1400" dirty="0">
                <a:solidFill>
                  <a:srgbClr val="000000"/>
                </a:solidFill>
                <a:cs typeface="Calibri" panose="020F0502020204030204" pitchFamily="34" charset="0"/>
              </a:rPr>
              <a:t>' per tornare alla precedente interfaccia.</a:t>
            </a:r>
          </a:p>
        </p:txBody>
      </p:sp>
      <p:sp>
        <p:nvSpPr>
          <p:cNvPr id="2" name="CasellaDiTesto 1">
            <a:extLst>
              <a:ext uri="{FF2B5EF4-FFF2-40B4-BE49-F238E27FC236}">
                <a16:creationId xmlns:a16="http://schemas.microsoft.com/office/drawing/2014/main" id="{C7B7F0A5-3253-89F4-1CA1-59AC45184DE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11" name="Immagine 10">
            <a:extLst>
              <a:ext uri="{FF2B5EF4-FFF2-40B4-BE49-F238E27FC236}">
                <a16:creationId xmlns:a16="http://schemas.microsoft.com/office/drawing/2014/main" id="{7B5DFE35-2826-BC9C-FB69-2EB3CD090FFC}"/>
              </a:ext>
            </a:extLst>
          </p:cNvPr>
          <p:cNvPicPr>
            <a:picLocks noChangeAspect="1"/>
          </p:cNvPicPr>
          <p:nvPr/>
        </p:nvPicPr>
        <p:blipFill>
          <a:blip r:embed="rId2"/>
          <a:stretch>
            <a:fillRect/>
          </a:stretch>
        </p:blipFill>
        <p:spPr>
          <a:xfrm>
            <a:off x="5407029" y="1379012"/>
            <a:ext cx="6681847" cy="3240000"/>
          </a:xfrm>
          <a:prstGeom prst="rect">
            <a:avLst/>
          </a:prstGeom>
        </p:spPr>
      </p:pic>
      <p:sp>
        <p:nvSpPr>
          <p:cNvPr id="12" name="Rettangolo 11">
            <a:extLst>
              <a:ext uri="{FF2B5EF4-FFF2-40B4-BE49-F238E27FC236}">
                <a16:creationId xmlns:a16="http://schemas.microsoft.com/office/drawing/2014/main" id="{8C8DFFA2-BDC6-5F28-DB74-665DB55D9765}"/>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8/15</a:t>
            </a:r>
            <a:endParaRPr lang="en-GB" sz="2400" b="1" dirty="0">
              <a:solidFill>
                <a:srgbClr val="003D6A"/>
              </a:solidFill>
            </a:endParaRPr>
          </a:p>
        </p:txBody>
      </p:sp>
    </p:spTree>
    <p:extLst>
      <p:ext uri="{BB962C8B-B14F-4D97-AF65-F5344CB8AC3E}">
        <p14:creationId xmlns:p14="http://schemas.microsoft.com/office/powerpoint/2010/main" val="38176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9/15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Solo per i certificati emessi fuori Regione e successivamente caricati nel Sistema,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è disponibile un’ulteriore azione: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3. Modifica Certificato</a:t>
            </a:r>
            <a:r>
              <a:rPr lang="it-IT" sz="1400" dirty="0">
                <a:solidFill>
                  <a:srgbClr val="000000"/>
                </a:solidFill>
                <a:ea typeface="Times New Roman" panose="02020603050405020304" pitchFamily="18" charset="0"/>
                <a:cs typeface="Calibri" panose="020F0502020204030204" pitchFamily="34" charset="0"/>
              </a:rPr>
              <a:t>: consente di visualizzare i campi recuperati dal processo di caricamento e se necessario effettuare delle modifiche.</a:t>
            </a:r>
          </a:p>
        </p:txBody>
      </p:sp>
      <p:sp>
        <p:nvSpPr>
          <p:cNvPr id="2" name="CasellaDiTesto 1">
            <a:extLst>
              <a:ext uri="{FF2B5EF4-FFF2-40B4-BE49-F238E27FC236}">
                <a16:creationId xmlns:a16="http://schemas.microsoft.com/office/drawing/2014/main" id="{9CCEE3E2-9AB4-6D6F-7CFF-8AFC6336EC3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8" name="Ovale 7">
            <a:extLst>
              <a:ext uri="{FF2B5EF4-FFF2-40B4-BE49-F238E27FC236}">
                <a16:creationId xmlns:a16="http://schemas.microsoft.com/office/drawing/2014/main" id="{75D6805C-E29A-3EBE-7F55-AC3C3422AE74}"/>
              </a:ext>
            </a:extLst>
          </p:cNvPr>
          <p:cNvSpPr/>
          <p:nvPr/>
        </p:nvSpPr>
        <p:spPr>
          <a:xfrm>
            <a:off x="1021672" y="24392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3" name="Ovale 2">
            <a:extLst>
              <a:ext uri="{FF2B5EF4-FFF2-40B4-BE49-F238E27FC236}">
                <a16:creationId xmlns:a16="http://schemas.microsoft.com/office/drawing/2014/main" id="{FF29C02C-78D4-84C6-2499-0BB8797AC22B}"/>
              </a:ext>
            </a:extLst>
          </p:cNvPr>
          <p:cNvSpPr/>
          <p:nvPr/>
        </p:nvSpPr>
        <p:spPr>
          <a:xfrm>
            <a:off x="8883304" y="552247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4" name="Immagine 3">
            <a:extLst>
              <a:ext uri="{FF2B5EF4-FFF2-40B4-BE49-F238E27FC236}">
                <a16:creationId xmlns:a16="http://schemas.microsoft.com/office/drawing/2014/main" id="{E3F0AA33-C591-4099-E0A8-11E0AAD61B21}"/>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a:extLst>
              <a:ext uri="{FF2B5EF4-FFF2-40B4-BE49-F238E27FC236}">
                <a16:creationId xmlns:a16="http://schemas.microsoft.com/office/drawing/2014/main" id="{441B4AC1-CC94-E912-525F-7AF65B013F47}"/>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6" name="Connettore diritto 5">
            <a:extLst>
              <a:ext uri="{FF2B5EF4-FFF2-40B4-BE49-F238E27FC236}">
                <a16:creationId xmlns:a16="http://schemas.microsoft.com/office/drawing/2014/main" id="{9C79D0FE-7FAB-A6C8-5FF5-6856032C2002}"/>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6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10/15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56954"/>
            <a:ext cx="4994734" cy="1674754"/>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selezionata l’opzione in oggetto, l’utente ha la possibilità di modificare i campi presenti nella schermata rappresentata in figura. Nella stessa interfaccia, l’utente può scaricare il PDF dell'Informativa sul Trattamento dei Dati Personali. Il salvataggio si completa con il pulsante ‘</a:t>
            </a:r>
            <a:r>
              <a:rPr lang="it-IT" sz="1400" i="1" dirty="0">
                <a:solidFill>
                  <a:srgbClr val="000000"/>
                </a:solidFill>
                <a:ea typeface="Times New Roman" panose="02020603050405020304" pitchFamily="18" charset="0"/>
                <a:cs typeface="Calibri" panose="020F0502020204030204" pitchFamily="34" charset="0"/>
              </a:rPr>
              <a:t>Salva modifiche</a:t>
            </a:r>
            <a:r>
              <a:rPr lang="it-IT" sz="1400" dirty="0">
                <a:solidFill>
                  <a:srgbClr val="000000"/>
                </a:solidFill>
                <a:ea typeface="Times New Roman" panose="02020603050405020304" pitchFamily="18" charset="0"/>
                <a:cs typeface="Calibri" panose="020F0502020204030204" pitchFamily="34" charset="0"/>
              </a:rPr>
              <a:t>’.</a:t>
            </a:r>
          </a:p>
        </p:txBody>
      </p:sp>
      <p:sp>
        <p:nvSpPr>
          <p:cNvPr id="2" name="CasellaDiTesto 1">
            <a:extLst>
              <a:ext uri="{FF2B5EF4-FFF2-40B4-BE49-F238E27FC236}">
                <a16:creationId xmlns:a16="http://schemas.microsoft.com/office/drawing/2014/main" id="{9CCEE3E2-9AB4-6D6F-7CFF-8AFC6336EC3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4" name="Immagine 3">
            <a:extLst>
              <a:ext uri="{FF2B5EF4-FFF2-40B4-BE49-F238E27FC236}">
                <a16:creationId xmlns:a16="http://schemas.microsoft.com/office/drawing/2014/main" id="{010E8414-B336-4747-0F29-D1C250EB836F}"/>
              </a:ext>
            </a:extLst>
          </p:cNvPr>
          <p:cNvPicPr>
            <a:picLocks noChangeAspect="1"/>
          </p:cNvPicPr>
          <p:nvPr/>
        </p:nvPicPr>
        <p:blipFill>
          <a:blip r:embed="rId2"/>
          <a:stretch>
            <a:fillRect/>
          </a:stretch>
        </p:blipFill>
        <p:spPr>
          <a:xfrm>
            <a:off x="5437394" y="1356954"/>
            <a:ext cx="6667524" cy="3240000"/>
          </a:xfrm>
          <a:prstGeom prst="rect">
            <a:avLst/>
          </a:prstGeom>
        </p:spPr>
      </p:pic>
    </p:spTree>
    <p:extLst>
      <p:ext uri="{BB962C8B-B14F-4D97-AF65-F5344CB8AC3E}">
        <p14:creationId xmlns:p14="http://schemas.microsoft.com/office/powerpoint/2010/main" val="336842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36879"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non si desidera modificare il certificato visualizzato, è possibile scegliere di interromperlo o annullarlo attraverso il pulsante situato in fondo alla schermata.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i="1" dirty="0">
                <a:solidFill>
                  <a:srgbClr val="000000"/>
                </a:solidFill>
                <a:ea typeface="Times New Roman" panose="02020603050405020304" pitchFamily="18" charset="0"/>
                <a:cs typeface="Calibri" panose="020F0502020204030204" pitchFamily="34" charset="0"/>
              </a:rPr>
              <a:t>Interrompi Certificato</a:t>
            </a:r>
            <a:r>
              <a:rPr lang="it-IT" sz="1400" dirty="0">
                <a:solidFill>
                  <a:srgbClr val="000000"/>
                </a:solidFill>
                <a:ea typeface="Times New Roman" panose="02020603050405020304" pitchFamily="18" charset="0"/>
                <a:cs typeface="Calibri" panose="020F0502020204030204" pitchFamily="34" charset="0"/>
              </a:rPr>
              <a:t>" permette all'operatore di interrompere il certificato inserendo alcuni dati a sistema, presenti nella prossima slide.</a:t>
            </a:r>
          </a:p>
        </p:txBody>
      </p:sp>
      <p:sp>
        <p:nvSpPr>
          <p:cNvPr id="22" name="Ovale 21">
            <a:extLst>
              <a:ext uri="{FF2B5EF4-FFF2-40B4-BE49-F238E27FC236}">
                <a16:creationId xmlns:a16="http://schemas.microsoft.com/office/drawing/2014/main" id="{847174A1-628C-A959-96BD-16928D02CD85}"/>
              </a:ext>
            </a:extLst>
          </p:cNvPr>
          <p:cNvSpPr/>
          <p:nvPr/>
        </p:nvSpPr>
        <p:spPr>
          <a:xfrm>
            <a:off x="1797287" y="2452971"/>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pic>
        <p:nvPicPr>
          <p:cNvPr id="8" name="Immagine 7">
            <a:extLst>
              <a:ext uri="{FF2B5EF4-FFF2-40B4-BE49-F238E27FC236}">
                <a16:creationId xmlns:a16="http://schemas.microsoft.com/office/drawing/2014/main" id="{C2EEAE40-5E0A-AD95-B076-48367B16871B}"/>
              </a:ext>
            </a:extLst>
          </p:cNvPr>
          <p:cNvPicPr>
            <a:picLocks noChangeAspect="1"/>
          </p:cNvPicPr>
          <p:nvPr/>
        </p:nvPicPr>
        <p:blipFill>
          <a:blip r:embed="rId2"/>
          <a:stretch>
            <a:fillRect/>
          </a:stretch>
        </p:blipFill>
        <p:spPr>
          <a:xfrm>
            <a:off x="6127528" y="4689255"/>
            <a:ext cx="5891760" cy="1027004"/>
          </a:xfrm>
          <a:prstGeom prst="rect">
            <a:avLst/>
          </a:prstGeom>
          <a:ln>
            <a:solidFill>
              <a:schemeClr val="tx1"/>
            </a:solidFill>
          </a:ln>
        </p:spPr>
      </p:pic>
      <p:sp>
        <p:nvSpPr>
          <p:cNvPr id="12" name="Ovale 11">
            <a:extLst>
              <a:ext uri="{FF2B5EF4-FFF2-40B4-BE49-F238E27FC236}">
                <a16:creationId xmlns:a16="http://schemas.microsoft.com/office/drawing/2014/main" id="{D31AD713-4C1F-D2E7-513F-03DBA2AD40C2}"/>
              </a:ext>
            </a:extLst>
          </p:cNvPr>
          <p:cNvSpPr/>
          <p:nvPr/>
        </p:nvSpPr>
        <p:spPr>
          <a:xfrm>
            <a:off x="7307930" y="487907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
        <p:nvSpPr>
          <p:cNvPr id="14" name="Rettangolo 13">
            <a:extLst>
              <a:ext uri="{FF2B5EF4-FFF2-40B4-BE49-F238E27FC236}">
                <a16:creationId xmlns:a16="http://schemas.microsoft.com/office/drawing/2014/main" id="{06246274-580F-BD90-05C6-5A9B000A17B4}"/>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11/15</a:t>
            </a:r>
            <a:endParaRPr lang="en-GB" sz="2400" b="1" dirty="0">
              <a:solidFill>
                <a:srgbClr val="003D6A"/>
              </a:solidFill>
            </a:endParaRPr>
          </a:p>
        </p:txBody>
      </p:sp>
      <p:sp>
        <p:nvSpPr>
          <p:cNvPr id="3" name="CasellaDiTesto 2">
            <a:extLst>
              <a:ext uri="{FF2B5EF4-FFF2-40B4-BE49-F238E27FC236}">
                <a16:creationId xmlns:a16="http://schemas.microsoft.com/office/drawing/2014/main" id="{A93F5B67-75A7-EA55-9384-5F63026D9F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4" name="Immagine 3">
            <a:extLst>
              <a:ext uri="{FF2B5EF4-FFF2-40B4-BE49-F238E27FC236}">
                <a16:creationId xmlns:a16="http://schemas.microsoft.com/office/drawing/2014/main" id="{E8E72940-10C8-3974-1A5D-38096CC86AB4}"/>
              </a:ext>
            </a:extLst>
          </p:cNvPr>
          <p:cNvPicPr>
            <a:picLocks noChangeAspect="1"/>
          </p:cNvPicPr>
          <p:nvPr/>
        </p:nvPicPr>
        <p:blipFill>
          <a:blip r:embed="rId3"/>
          <a:stretch>
            <a:fillRect/>
          </a:stretch>
        </p:blipFill>
        <p:spPr>
          <a:xfrm>
            <a:off x="5437394" y="1356954"/>
            <a:ext cx="6667524" cy="3240000"/>
          </a:xfrm>
          <a:prstGeom prst="rect">
            <a:avLst/>
          </a:prstGeom>
        </p:spPr>
      </p:pic>
      <p:sp>
        <p:nvSpPr>
          <p:cNvPr id="23" name="Ovale 22">
            <a:extLst>
              <a:ext uri="{FF2B5EF4-FFF2-40B4-BE49-F238E27FC236}">
                <a16:creationId xmlns:a16="http://schemas.microsoft.com/office/drawing/2014/main" id="{0956539D-795B-395F-DE68-7FCD939311EC}"/>
              </a:ext>
            </a:extLst>
          </p:cNvPr>
          <p:cNvSpPr/>
          <p:nvPr/>
        </p:nvSpPr>
        <p:spPr>
          <a:xfrm>
            <a:off x="8957854" y="3613871"/>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Tree>
    <p:extLst>
      <p:ext uri="{BB962C8B-B14F-4D97-AF65-F5344CB8AC3E}">
        <p14:creationId xmlns:p14="http://schemas.microsoft.com/office/powerpoint/2010/main" val="114676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12/15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Interruzione, verrà visualizzata la maschera mostrata in figura. L’azione permette all'operatore di interrompere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interruzione</a:t>
            </a:r>
            <a:r>
              <a:rPr lang="it-IT" sz="1400" dirty="0">
                <a:solidFill>
                  <a:srgbClr val="000000"/>
                </a:solidFill>
                <a:ea typeface="Times New Roman" panose="02020603050405020304" pitchFamily="18" charset="0"/>
                <a:cs typeface="Calibri" panose="020F0502020204030204" pitchFamily="34" charset="0"/>
              </a:rPr>
              <a:t>, data in cui si desidera interrompere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l'interruzione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l'interruzione, il certificato assumerà lo stato "CHIUSO" e non sarà più modificabile.</a:t>
            </a:r>
          </a:p>
        </p:txBody>
      </p:sp>
      <p:pic>
        <p:nvPicPr>
          <p:cNvPr id="5" name="Immagine 4">
            <a:extLst>
              <a:ext uri="{FF2B5EF4-FFF2-40B4-BE49-F238E27FC236}">
                <a16:creationId xmlns:a16="http://schemas.microsoft.com/office/drawing/2014/main" id="{8C040F97-E49E-210E-2F88-C650A51DA6E0}"/>
              </a:ext>
            </a:extLst>
          </p:cNvPr>
          <p:cNvPicPr>
            <a:picLocks noChangeAspect="1"/>
          </p:cNvPicPr>
          <p:nvPr/>
        </p:nvPicPr>
        <p:blipFill>
          <a:blip r:embed="rId2"/>
          <a:stretch>
            <a:fillRect/>
          </a:stretch>
        </p:blipFill>
        <p:spPr>
          <a:xfrm>
            <a:off x="5331253" y="1356954"/>
            <a:ext cx="6681847" cy="3240000"/>
          </a:xfrm>
          <a:prstGeom prst="rect">
            <a:avLst/>
          </a:prstGeom>
        </p:spPr>
      </p:pic>
      <p:sp>
        <p:nvSpPr>
          <p:cNvPr id="6" name="CasellaDiTesto 5">
            <a:extLst>
              <a:ext uri="{FF2B5EF4-FFF2-40B4-BE49-F238E27FC236}">
                <a16:creationId xmlns:a16="http://schemas.microsoft.com/office/drawing/2014/main" id="{A29107D4-7A73-F76D-9F70-C0D5AFEF0E4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Tree>
    <p:extLst>
      <p:ext uri="{BB962C8B-B14F-4D97-AF65-F5344CB8AC3E}">
        <p14:creationId xmlns:p14="http://schemas.microsoft.com/office/powerpoint/2010/main" val="4257517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80F64FF-A683-E717-8705-43E312BEB44A}"/>
              </a:ext>
            </a:extLst>
          </p:cNvPr>
          <p:cNvSpPr/>
          <p:nvPr/>
        </p:nvSpPr>
        <p:spPr>
          <a:xfrm>
            <a:off x="236879"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non si desidera modificare il certificato visualizzato, è possibile scegliere di interromperlo o annullarlo attraverso il pulsante situato in fondo alla schermata.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i="1" dirty="0">
                <a:solidFill>
                  <a:srgbClr val="000000"/>
                </a:solidFill>
                <a:ea typeface="Times New Roman" panose="02020603050405020304" pitchFamily="18" charset="0"/>
                <a:cs typeface="Calibri" panose="020F0502020204030204" pitchFamily="34" charset="0"/>
              </a:rPr>
              <a:t>Annulla Certificato</a:t>
            </a:r>
            <a:r>
              <a:rPr lang="it-IT" sz="1400" dirty="0">
                <a:solidFill>
                  <a:srgbClr val="000000"/>
                </a:solidFill>
                <a:ea typeface="Times New Roman" panose="02020603050405020304" pitchFamily="18" charset="0"/>
                <a:cs typeface="Calibri" panose="020F0502020204030204" pitchFamily="34" charset="0"/>
              </a:rPr>
              <a:t>" permette all'operatore di interrompere il certificato inserendo alcuni dati a sistema, presenti nella prossima slide.</a:t>
            </a:r>
          </a:p>
        </p:txBody>
      </p:sp>
      <p:sp>
        <p:nvSpPr>
          <p:cNvPr id="8" name="Ovale 7">
            <a:extLst>
              <a:ext uri="{FF2B5EF4-FFF2-40B4-BE49-F238E27FC236}">
                <a16:creationId xmlns:a16="http://schemas.microsoft.com/office/drawing/2014/main" id="{1D0D0E0A-56C8-B904-50D9-83C84E4A436B}"/>
              </a:ext>
            </a:extLst>
          </p:cNvPr>
          <p:cNvSpPr/>
          <p:nvPr/>
        </p:nvSpPr>
        <p:spPr>
          <a:xfrm>
            <a:off x="1816450" y="247088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2" name="Rettangolo 1">
            <a:extLst>
              <a:ext uri="{FF2B5EF4-FFF2-40B4-BE49-F238E27FC236}">
                <a16:creationId xmlns:a16="http://schemas.microsoft.com/office/drawing/2014/main" id="{20C0767F-ACDF-E4AD-E3B1-97046342E81E}"/>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13/15</a:t>
            </a:r>
            <a:endParaRPr lang="en-GB" sz="2400" b="1" dirty="0">
              <a:solidFill>
                <a:srgbClr val="003D6A"/>
              </a:solidFill>
            </a:endParaRPr>
          </a:p>
        </p:txBody>
      </p:sp>
      <p:pic>
        <p:nvPicPr>
          <p:cNvPr id="14" name="Immagine 13">
            <a:extLst>
              <a:ext uri="{FF2B5EF4-FFF2-40B4-BE49-F238E27FC236}">
                <a16:creationId xmlns:a16="http://schemas.microsoft.com/office/drawing/2014/main" id="{A290E518-CFD3-F4DD-9445-820EAE31CF09}"/>
              </a:ext>
            </a:extLst>
          </p:cNvPr>
          <p:cNvPicPr>
            <a:picLocks noChangeAspect="1"/>
          </p:cNvPicPr>
          <p:nvPr/>
        </p:nvPicPr>
        <p:blipFill>
          <a:blip r:embed="rId2"/>
          <a:stretch>
            <a:fillRect/>
          </a:stretch>
        </p:blipFill>
        <p:spPr>
          <a:xfrm>
            <a:off x="6096000" y="4685620"/>
            <a:ext cx="5891760" cy="1027004"/>
          </a:xfrm>
          <a:prstGeom prst="rect">
            <a:avLst/>
          </a:prstGeom>
          <a:ln>
            <a:solidFill>
              <a:schemeClr val="tx1"/>
            </a:solidFill>
          </a:ln>
        </p:spPr>
      </p:pic>
      <p:sp>
        <p:nvSpPr>
          <p:cNvPr id="15" name="Ovale 14">
            <a:extLst>
              <a:ext uri="{FF2B5EF4-FFF2-40B4-BE49-F238E27FC236}">
                <a16:creationId xmlns:a16="http://schemas.microsoft.com/office/drawing/2014/main" id="{4C77BE27-4021-AA7A-FBBE-1221D9583BC5}"/>
              </a:ext>
            </a:extLst>
          </p:cNvPr>
          <p:cNvSpPr/>
          <p:nvPr/>
        </p:nvSpPr>
        <p:spPr>
          <a:xfrm>
            <a:off x="9140063" y="4902368"/>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7" name="CasellaDiTesto 6">
            <a:extLst>
              <a:ext uri="{FF2B5EF4-FFF2-40B4-BE49-F238E27FC236}">
                <a16:creationId xmlns:a16="http://schemas.microsoft.com/office/drawing/2014/main" id="{7BE7DC69-EF45-9EFF-68C1-C3099550634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4" name="Immagine 3">
            <a:extLst>
              <a:ext uri="{FF2B5EF4-FFF2-40B4-BE49-F238E27FC236}">
                <a16:creationId xmlns:a16="http://schemas.microsoft.com/office/drawing/2014/main" id="{961B92BA-2D52-2AC3-5210-7963212017A8}"/>
              </a:ext>
            </a:extLst>
          </p:cNvPr>
          <p:cNvPicPr>
            <a:picLocks noChangeAspect="1"/>
          </p:cNvPicPr>
          <p:nvPr/>
        </p:nvPicPr>
        <p:blipFill>
          <a:blip r:embed="rId3"/>
          <a:stretch>
            <a:fillRect/>
          </a:stretch>
        </p:blipFill>
        <p:spPr>
          <a:xfrm>
            <a:off x="5437394" y="1356954"/>
            <a:ext cx="6667524" cy="3240000"/>
          </a:xfrm>
          <a:prstGeom prst="rect">
            <a:avLst/>
          </a:prstGeom>
        </p:spPr>
      </p:pic>
      <p:sp>
        <p:nvSpPr>
          <p:cNvPr id="10" name="Ovale 9">
            <a:extLst>
              <a:ext uri="{FF2B5EF4-FFF2-40B4-BE49-F238E27FC236}">
                <a16:creationId xmlns:a16="http://schemas.microsoft.com/office/drawing/2014/main" id="{8581AA85-B13A-7176-C291-8CEB2D45BC1F}"/>
              </a:ext>
            </a:extLst>
          </p:cNvPr>
          <p:cNvSpPr/>
          <p:nvPr/>
        </p:nvSpPr>
        <p:spPr>
          <a:xfrm>
            <a:off x="10234612" y="3678039"/>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Tree>
    <p:extLst>
      <p:ext uri="{BB962C8B-B14F-4D97-AF65-F5344CB8AC3E}">
        <p14:creationId xmlns:p14="http://schemas.microsoft.com/office/powerpoint/2010/main" val="355259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6F4ECC4-47B8-25FE-0281-60D8888F9409}"/>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14/15</a:t>
            </a:r>
            <a:endParaRPr lang="en-GB" sz="2400" b="1" dirty="0">
              <a:solidFill>
                <a:srgbClr val="003D6A"/>
              </a:solidFill>
            </a:endParaRPr>
          </a:p>
        </p:txBody>
      </p:sp>
      <p:sp>
        <p:nvSpPr>
          <p:cNvPr id="2" name="Rettangolo 1">
            <a:extLst>
              <a:ext uri="{FF2B5EF4-FFF2-40B4-BE49-F238E27FC236}">
                <a16:creationId xmlns:a16="http://schemas.microsoft.com/office/drawing/2014/main" id="{AD38A5F3-4C01-62A5-4650-86BA56ECDBA9}"/>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Annullamento, verrà visualizzata la maschera mostrata in figura. L’azione permette all'operatore di annullare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annullamento</a:t>
            </a:r>
            <a:r>
              <a:rPr lang="it-IT" sz="1400" dirty="0">
                <a:solidFill>
                  <a:srgbClr val="000000"/>
                </a:solidFill>
                <a:ea typeface="Times New Roman" panose="02020603050405020304" pitchFamily="18" charset="0"/>
                <a:cs typeface="Calibri" panose="020F0502020204030204" pitchFamily="34" charset="0"/>
              </a:rPr>
              <a:t>, data in cui si desidera annullare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l’annullamento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l’annullamento, il certificato assumerà lo stato "ANNULLATO" e non sarà più modificabile.</a:t>
            </a:r>
          </a:p>
        </p:txBody>
      </p:sp>
      <p:pic>
        <p:nvPicPr>
          <p:cNvPr id="5" name="Immagine 4">
            <a:extLst>
              <a:ext uri="{FF2B5EF4-FFF2-40B4-BE49-F238E27FC236}">
                <a16:creationId xmlns:a16="http://schemas.microsoft.com/office/drawing/2014/main" id="{163CFF7E-CF5F-E0B6-01D5-7B62A0513E1F}"/>
              </a:ext>
            </a:extLst>
          </p:cNvPr>
          <p:cNvPicPr>
            <a:picLocks noChangeAspect="1"/>
          </p:cNvPicPr>
          <p:nvPr/>
        </p:nvPicPr>
        <p:blipFill>
          <a:blip r:embed="rId2"/>
          <a:stretch>
            <a:fillRect/>
          </a:stretch>
        </p:blipFill>
        <p:spPr>
          <a:xfrm>
            <a:off x="5287392" y="1360486"/>
            <a:ext cx="6667524" cy="3240000"/>
          </a:xfrm>
          <a:prstGeom prst="rect">
            <a:avLst/>
          </a:prstGeom>
        </p:spPr>
      </p:pic>
      <p:sp>
        <p:nvSpPr>
          <p:cNvPr id="6" name="CasellaDiTesto 5">
            <a:extLst>
              <a:ext uri="{FF2B5EF4-FFF2-40B4-BE49-F238E27FC236}">
                <a16:creationId xmlns:a16="http://schemas.microsoft.com/office/drawing/2014/main" id="{36A928D3-1FEE-BFAC-0B3E-0C68A4B21E3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Tree>
    <p:extLst>
      <p:ext uri="{BB962C8B-B14F-4D97-AF65-F5344CB8AC3E}">
        <p14:creationId xmlns:p14="http://schemas.microsoft.com/office/powerpoint/2010/main" val="284016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62E1-C3C0-CC02-9BC7-CDFB40BCA72F}"/>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A1DC7D64-DDDB-5B3E-E303-039A4A8F4B3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Certificato 15/15</a:t>
            </a:r>
            <a:endParaRPr lang="en-GB" sz="2400" b="1" dirty="0">
              <a:solidFill>
                <a:srgbClr val="003D6A"/>
              </a:solidFill>
            </a:endParaRPr>
          </a:p>
        </p:txBody>
      </p:sp>
      <p:sp>
        <p:nvSpPr>
          <p:cNvPr id="9" name="Rettangolo 8">
            <a:extLst>
              <a:ext uri="{FF2B5EF4-FFF2-40B4-BE49-F238E27FC236}">
                <a16:creationId xmlns:a16="http://schemas.microsoft.com/office/drawing/2014/main" id="{865735CD-7A2D-047B-22A7-983FE1661723}"/>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sono disponibili oltre le operazioni appena elencate altre opzioni: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4.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t>permette di effettuare il download del certificato di diagnosi. Si precisa che, per i certificati emessi fuori regione, è possibile effettuare la stampa di un attestato di caricamento. Inoltre, se il certificato è già stato stampato, questo sarà considerato un duplicato e sulla stampa sarà riportata la dicitura “Duplicato”.</a:t>
            </a:r>
            <a:endParaRPr lang="it-IT" sz="1400" dirty="0">
              <a:solidFill>
                <a:srgbClr val="000000"/>
              </a:solidFill>
              <a:cs typeface="Calibri" panose="020F0502020204030204" pitchFamily="34" charset="0"/>
            </a:endParaRPr>
          </a:p>
        </p:txBody>
      </p:sp>
      <p:sp>
        <p:nvSpPr>
          <p:cNvPr id="2" name="CasellaDiTesto 1">
            <a:extLst>
              <a:ext uri="{FF2B5EF4-FFF2-40B4-BE49-F238E27FC236}">
                <a16:creationId xmlns:a16="http://schemas.microsoft.com/office/drawing/2014/main" id="{7CC7F667-82B1-C9BD-FC54-864FA2F3097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a:solidFill>
                  <a:schemeClr val="bg1"/>
                </a:solidFill>
                <a:latin typeface="+mn-lt"/>
              </a:rPr>
              <a:t>05 - Profilo applicativo – Direttore Sanitario ASL</a:t>
            </a:r>
            <a:endParaRPr lang="it-IT" sz="2800" b="1" dirty="0">
              <a:solidFill>
                <a:schemeClr val="bg1"/>
              </a:solidFill>
              <a:latin typeface="+mn-lt"/>
            </a:endParaRPr>
          </a:p>
        </p:txBody>
      </p:sp>
      <p:sp>
        <p:nvSpPr>
          <p:cNvPr id="6" name="Ovale 5">
            <a:extLst>
              <a:ext uri="{FF2B5EF4-FFF2-40B4-BE49-F238E27FC236}">
                <a16:creationId xmlns:a16="http://schemas.microsoft.com/office/drawing/2014/main" id="{C6841335-173D-0103-5043-76C3383E9F61}"/>
              </a:ext>
            </a:extLst>
          </p:cNvPr>
          <p:cNvSpPr/>
          <p:nvPr/>
        </p:nvSpPr>
        <p:spPr>
          <a:xfrm>
            <a:off x="8803094" y="63286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8" name="Ovale 7">
            <a:extLst>
              <a:ext uri="{FF2B5EF4-FFF2-40B4-BE49-F238E27FC236}">
                <a16:creationId xmlns:a16="http://schemas.microsoft.com/office/drawing/2014/main" id="{BBE12B79-7414-2DB1-83BF-B94F8CDE0F0E}"/>
              </a:ext>
            </a:extLst>
          </p:cNvPr>
          <p:cNvSpPr/>
          <p:nvPr/>
        </p:nvSpPr>
        <p:spPr>
          <a:xfrm>
            <a:off x="1012147" y="212541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4</a:t>
            </a:r>
          </a:p>
        </p:txBody>
      </p:sp>
      <p:pic>
        <p:nvPicPr>
          <p:cNvPr id="3" name="Immagine 2">
            <a:extLst>
              <a:ext uri="{FF2B5EF4-FFF2-40B4-BE49-F238E27FC236}">
                <a16:creationId xmlns:a16="http://schemas.microsoft.com/office/drawing/2014/main" id="{ACD9D363-D8D1-776D-B583-0D1C05390D53}"/>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magine 3">
            <a:extLst>
              <a:ext uri="{FF2B5EF4-FFF2-40B4-BE49-F238E27FC236}">
                <a16:creationId xmlns:a16="http://schemas.microsoft.com/office/drawing/2014/main" id="{5165A3DE-ED01-3C90-A44A-6FC6239D058A}"/>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5" name="Connettore diritto 4">
            <a:extLst>
              <a:ext uri="{FF2B5EF4-FFF2-40B4-BE49-F238E27FC236}">
                <a16:creationId xmlns:a16="http://schemas.microsoft.com/office/drawing/2014/main" id="{0C49861F-4201-90B8-DA81-00C4E057CF5F}"/>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6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1/17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referente un metodo per registrare nel sistema i certificati di diagnosi malattie rare, emessi fuori Regione.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Si precisa, che i ruoli istituzionali autorizzati possono selezionare una qualsiasi malattia presente e registrata a sistema. L’assistito viene ricercato nell’Anagrafica Regionale e sul Sistema TS.</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Al fine di caricare un certificato, l’utente dovrà effettuare la ricerca dell’assistito mediante l’inserimento del parametro di input, quale</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Una volta effettuata la ricerca, comparirà l’assistito nel box sottostante sotto i campi Asl di Iscrizione, Distretto di Iscrizione, Cognome, Nome, con i valori corrispondenti all’assistito cercato.</a:t>
            </a:r>
          </a:p>
        </p:txBody>
      </p:sp>
      <p:pic>
        <p:nvPicPr>
          <p:cNvPr id="6" name="Immagine 5">
            <a:extLst>
              <a:ext uri="{FF2B5EF4-FFF2-40B4-BE49-F238E27FC236}">
                <a16:creationId xmlns:a16="http://schemas.microsoft.com/office/drawing/2014/main" id="{EFCEDF23-21EE-385D-6294-A19A1505C250}"/>
              </a:ext>
            </a:extLst>
          </p:cNvPr>
          <p:cNvPicPr>
            <a:picLocks noChangeAspect="1"/>
          </p:cNvPicPr>
          <p:nvPr/>
        </p:nvPicPr>
        <p:blipFill>
          <a:blip r:embed="rId2"/>
          <a:stretch>
            <a:fillRect/>
          </a:stretch>
        </p:blipFill>
        <p:spPr>
          <a:xfrm>
            <a:off x="5331253" y="1366479"/>
            <a:ext cx="6639061" cy="3240000"/>
          </a:xfrm>
          <a:prstGeom prst="rect">
            <a:avLst/>
          </a:prstGeom>
        </p:spPr>
      </p:pic>
    </p:spTree>
    <p:extLst>
      <p:ext uri="{BB962C8B-B14F-4D97-AF65-F5344CB8AC3E}">
        <p14:creationId xmlns:p14="http://schemas.microsoft.com/office/powerpoint/2010/main" val="660663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Dettaglio Assistito 2/17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Dettaglio Assistito</a:t>
            </a:r>
            <a:r>
              <a:rPr lang="it-IT" sz="1400" dirty="0">
                <a:solidFill>
                  <a:srgbClr val="000000"/>
                </a:solidFill>
                <a:ea typeface="Times New Roman" panose="02020603050405020304" pitchFamily="18" charset="0"/>
                <a:cs typeface="Calibri" panose="020F0502020204030204" pitchFamily="34" charset="0"/>
              </a:rPr>
              <a:t>: consente di visualizzare, in sola lettura, i dettagli dell’assistito recuperati attraverso i servizi esposti.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In particolare, i dettagli dell’assistito sono suddivisi in quattro sezioni: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Anagrafica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Residenza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Domicilio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Asl di Iscrizione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sp>
        <p:nvSpPr>
          <p:cNvPr id="10" name="Ovale 9">
            <a:extLst>
              <a:ext uri="{FF2B5EF4-FFF2-40B4-BE49-F238E27FC236}">
                <a16:creationId xmlns:a16="http://schemas.microsoft.com/office/drawing/2014/main" id="{68583B9A-5F3F-C08C-7078-7EAE9FC7B4B4}"/>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2"/>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515979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14" name="Immagine 13">
            <a:extLst>
              <a:ext uri="{FF2B5EF4-FFF2-40B4-BE49-F238E27FC236}">
                <a16:creationId xmlns:a16="http://schemas.microsoft.com/office/drawing/2014/main" id="{D4D85A13-8E88-9EEF-1C77-3471AF6EE96B}"/>
              </a:ext>
            </a:extLst>
          </p:cNvPr>
          <p:cNvPicPr>
            <a:picLocks noChangeAspect="1"/>
          </p:cNvPicPr>
          <p:nvPr/>
        </p:nvPicPr>
        <p:blipFill>
          <a:blip r:embed="rId3"/>
          <a:stretch>
            <a:fillRect/>
          </a:stretch>
        </p:blipFill>
        <p:spPr>
          <a:xfrm>
            <a:off x="5331253" y="1366479"/>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85613" y="4162425"/>
            <a:ext cx="1434812" cy="1025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04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3/17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br>
              <a:rPr lang="it-IT" sz="1400" b="1" dirty="0">
                <a:solidFill>
                  <a:srgbClr val="000000"/>
                </a:solidFill>
                <a:ea typeface="Times New Roman" panose="02020603050405020304" pitchFamily="18" charset="0"/>
                <a:cs typeface="Calibri" panose="020F0502020204030204" pitchFamily="34" charset="0"/>
              </a:rPr>
            </a:br>
            <a:r>
              <a:rPr lang="it-IT" sz="1400" b="1" dirty="0">
                <a:solidFill>
                  <a:srgbClr val="000000"/>
                </a:solidFill>
                <a:ea typeface="Times New Roman" panose="02020603050405020304" pitchFamily="18" charset="0"/>
                <a:cs typeface="Calibri" panose="020F0502020204030204" pitchFamily="34" charset="0"/>
              </a:rPr>
              <a:t>2. Caricamento Certificato</a:t>
            </a:r>
            <a:r>
              <a:rPr lang="it-IT" sz="1400" dirty="0">
                <a:solidFill>
                  <a:srgbClr val="000000"/>
                </a:solidFill>
                <a:ea typeface="Times New Roman" panose="02020603050405020304" pitchFamily="18" charset="0"/>
                <a:cs typeface="Calibri" panose="020F0502020204030204" pitchFamily="34" charset="0"/>
              </a:rPr>
              <a:t>: consente di intraprendere il processo di inserimento di un certificato. Per poter procedere con l’inserimento, l’utente dovrà necessariamente visualizzare, in sola lettura, le informazioni presenti nell’interfaccia di “Dettagli Assistito” relative all’anagrafica del paziente di interesse come precedentemente illustrato e un’ulteriore sezione “Contatti Assistito”.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 caso in cui i contatti non dovessero essere presenti, non aggiornati o errati, il sistema permette l’inserimento dei nuovi mediante le box di inserimento. Tali contatti andranno ad aggiornare il Sistema di Gestione delle Malattie Rare ma non aggiorneranno l’Anagrafica centrale.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è spiegata la maschera relativa all’Aggiornamento dei Contatti.</a:t>
            </a:r>
          </a:p>
        </p:txBody>
      </p:sp>
      <p:sp>
        <p:nvSpPr>
          <p:cNvPr id="10" name="Ovale 9">
            <a:extLst>
              <a:ext uri="{FF2B5EF4-FFF2-40B4-BE49-F238E27FC236}">
                <a16:creationId xmlns:a16="http://schemas.microsoft.com/office/drawing/2014/main" id="{68583B9A-5F3F-C08C-7078-7EAE9FC7B4B4}"/>
              </a:ext>
            </a:extLst>
          </p:cNvPr>
          <p:cNvSpPr/>
          <p:nvPr/>
        </p:nvSpPr>
        <p:spPr>
          <a:xfrm>
            <a:off x="280256" y="148582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2"/>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56703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5" name="Immagine 4">
            <a:extLst>
              <a:ext uri="{FF2B5EF4-FFF2-40B4-BE49-F238E27FC236}">
                <a16:creationId xmlns:a16="http://schemas.microsoft.com/office/drawing/2014/main" id="{3FC6CC1E-7917-F475-809D-4CB6BCFE0CD4}"/>
              </a:ext>
            </a:extLst>
          </p:cNvPr>
          <p:cNvPicPr>
            <a:picLocks noChangeAspect="1"/>
          </p:cNvPicPr>
          <p:nvPr/>
        </p:nvPicPr>
        <p:blipFill>
          <a:blip r:embed="rId3"/>
          <a:stretch>
            <a:fillRect/>
          </a:stretch>
        </p:blipFill>
        <p:spPr>
          <a:xfrm>
            <a:off x="5331253" y="1366479"/>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a:endCxn id="12" idx="3"/>
          </p:cNvCxnSpPr>
          <p:nvPr/>
        </p:nvCxnSpPr>
        <p:spPr>
          <a:xfrm flipH="1">
            <a:off x="9572021" y="4169139"/>
            <a:ext cx="1476979" cy="1567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124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r>
              <a:rPr lang="it-IT" sz="1400" dirty="0">
                <a:solidFill>
                  <a:srgbClr val="000000"/>
                </a:solidFill>
                <a:ea typeface="Times New Roman" panose="02020603050405020304" pitchFamily="18" charset="0"/>
                <a:cs typeface="Calibri" panose="020F0502020204030204" pitchFamily="34" charset="0"/>
              </a:rPr>
              <a:t>: I contatti se presenti sono ricavati dall’Anagrafica degli Assistiti di Sinfonia o, se inseriti successivamente dal ruolo di Amministratore di sistema, sono ricavati dallo stesso sistema di Gestione delle Malattie Rare. Nel caso in cui i contatti non dovessero essere presenti, non aggiornati, errati, il sistema permette l’inserimento dei nuovi mediante le box di inserimento, quali:</a:t>
            </a:r>
          </a:p>
          <a:p>
            <a:pPr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Telefonico</a:t>
            </a:r>
            <a:r>
              <a:rPr lang="it-IT" sz="1400" dirty="0">
                <a:solidFill>
                  <a:srgbClr val="000000"/>
                </a:solidFill>
                <a:cs typeface="Calibri" panose="020F0502020204030204" pitchFamily="34" charset="0"/>
              </a:rPr>
              <a:t>: inserire il recapito telefonico dell’assistito</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Caregiver</a:t>
            </a:r>
            <a:r>
              <a:rPr lang="it-IT" sz="1400" dirty="0">
                <a:ea typeface="Times New Roman" panose="02020603050405020304" pitchFamily="18" charset="0"/>
                <a:cs typeface="Calibri" panose="020F0502020204030204" pitchFamily="34" charset="0"/>
              </a:rPr>
              <a:t>: consente di inserire un secondo recapito telefonico, ad esempio quello di un caregiver.</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Email</a:t>
            </a:r>
            <a:r>
              <a:rPr lang="it-IT" sz="1400" dirty="0">
                <a:ea typeface="Times New Roman" panose="02020603050405020304" pitchFamily="18" charset="0"/>
                <a:cs typeface="Calibri" panose="020F0502020204030204" pitchFamily="34" charset="0"/>
              </a:rPr>
              <a:t>: consente di inserire l'indirizzo email dell'assistito. L'email verrà utilizzata per inviare l'informativa relativa al trattamento dei dati personali.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6" name="Immagine 5">
            <a:extLst>
              <a:ext uri="{FF2B5EF4-FFF2-40B4-BE49-F238E27FC236}">
                <a16:creationId xmlns:a16="http://schemas.microsoft.com/office/drawing/2014/main" id="{CFA4A68A-0101-EFB1-41C4-DA834C9E1E80}"/>
              </a:ext>
            </a:extLst>
          </p:cNvPr>
          <p:cNvPicPr>
            <a:picLocks noChangeAspect="1"/>
          </p:cNvPicPr>
          <p:nvPr/>
        </p:nvPicPr>
        <p:blipFill>
          <a:blip r:embed="rId2"/>
          <a:stretch>
            <a:fillRect/>
          </a:stretch>
        </p:blipFill>
        <p:spPr>
          <a:xfrm>
            <a:off x="5331253" y="1389943"/>
            <a:ext cx="6552000" cy="2870994"/>
          </a:xfrm>
          <a:prstGeom prst="rect">
            <a:avLst/>
          </a:prstGeom>
          <a:ln>
            <a:solidFill>
              <a:schemeClr val="tx1"/>
            </a:solidFill>
          </a:ln>
        </p:spPr>
      </p:pic>
      <p:sp>
        <p:nvSpPr>
          <p:cNvPr id="11" name="Rettangolo 10">
            <a:extLst>
              <a:ext uri="{FF2B5EF4-FFF2-40B4-BE49-F238E27FC236}">
                <a16:creationId xmlns:a16="http://schemas.microsoft.com/office/drawing/2014/main" id="{3D136FCB-2B35-02CE-A07D-8C4E7A965ADE}"/>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4/17</a:t>
            </a:r>
            <a:endParaRPr lang="en-GB" sz="2400" b="1" dirty="0">
              <a:solidFill>
                <a:srgbClr val="003D6A"/>
              </a:solidFill>
            </a:endParaRPr>
          </a:p>
        </p:txBody>
      </p:sp>
    </p:spTree>
    <p:extLst>
      <p:ext uri="{BB962C8B-B14F-4D97-AF65-F5344CB8AC3E}">
        <p14:creationId xmlns:p14="http://schemas.microsoft.com/office/powerpoint/2010/main" val="229442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br>
              <a:rPr lang="it-IT" sz="1400" b="1"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Qualora i contatti non siano comunicati dal paziente, oppure il paziente si rifiuti di fornire tali informazioni, o ancora il medico non li compili, per procedere all’inserimento di un nuovo certificato sarà necessario: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contatto email, selezionare la casella di controllo accanto alla dicitura: "Il paziente non acconsente alla fornitura dei suoi contatti email per consentire l'invio di comunicazioni via email".</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recapito telefonico, selezionare la casella di controllo accanto alla dicitura: "Il paziente non acconsente alla fornitura dei suoi contatti telefonici".</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6" name="Immagine 5">
            <a:extLst>
              <a:ext uri="{FF2B5EF4-FFF2-40B4-BE49-F238E27FC236}">
                <a16:creationId xmlns:a16="http://schemas.microsoft.com/office/drawing/2014/main" id="{CFA4A68A-0101-EFB1-41C4-DA834C9E1E80}"/>
              </a:ext>
            </a:extLst>
          </p:cNvPr>
          <p:cNvPicPr>
            <a:picLocks noChangeAspect="1"/>
          </p:cNvPicPr>
          <p:nvPr/>
        </p:nvPicPr>
        <p:blipFill>
          <a:blip r:embed="rId2"/>
          <a:stretch>
            <a:fillRect/>
          </a:stretch>
        </p:blipFill>
        <p:spPr>
          <a:xfrm>
            <a:off x="5331252" y="1389943"/>
            <a:ext cx="6785955" cy="2973510"/>
          </a:xfrm>
          <a:prstGeom prst="rect">
            <a:avLst/>
          </a:prstGeom>
          <a:ln>
            <a:solidFill>
              <a:schemeClr val="tx1"/>
            </a:solidFill>
          </a:ln>
        </p:spPr>
      </p:pic>
      <p:pic>
        <p:nvPicPr>
          <p:cNvPr id="5" name="Immagine 4">
            <a:extLst>
              <a:ext uri="{FF2B5EF4-FFF2-40B4-BE49-F238E27FC236}">
                <a16:creationId xmlns:a16="http://schemas.microsoft.com/office/drawing/2014/main" id="{79011A63-F067-732E-06BE-BA41CE3EBF3B}"/>
              </a:ext>
            </a:extLst>
          </p:cNvPr>
          <p:cNvPicPr>
            <a:picLocks noChangeAspect="1"/>
          </p:cNvPicPr>
          <p:nvPr/>
        </p:nvPicPr>
        <p:blipFill>
          <a:blip r:embed="rId3"/>
          <a:stretch>
            <a:fillRect/>
          </a:stretch>
        </p:blipFill>
        <p:spPr>
          <a:xfrm>
            <a:off x="5356224" y="4729716"/>
            <a:ext cx="6767487" cy="1597879"/>
          </a:xfrm>
          <a:prstGeom prst="rect">
            <a:avLst/>
          </a:prstGeom>
          <a:ln>
            <a:solidFill>
              <a:schemeClr val="tx1"/>
            </a:solidFill>
          </a:ln>
        </p:spPr>
      </p:pic>
      <p:sp>
        <p:nvSpPr>
          <p:cNvPr id="7" name="Triangolo isoscele 6">
            <a:extLst>
              <a:ext uri="{FF2B5EF4-FFF2-40B4-BE49-F238E27FC236}">
                <a16:creationId xmlns:a16="http://schemas.microsoft.com/office/drawing/2014/main" id="{553C6FDD-4075-BB9F-9DF6-DEE970396806}"/>
              </a:ext>
            </a:extLst>
          </p:cNvPr>
          <p:cNvSpPr/>
          <p:nvPr/>
        </p:nvSpPr>
        <p:spPr>
          <a:xfrm>
            <a:off x="5594302" y="5010150"/>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8" name="Triangolo isoscele 7">
            <a:extLst>
              <a:ext uri="{FF2B5EF4-FFF2-40B4-BE49-F238E27FC236}">
                <a16:creationId xmlns:a16="http://schemas.microsoft.com/office/drawing/2014/main" id="{F7A083B7-8CF5-6910-B456-D4CE6424FFDE}"/>
              </a:ext>
            </a:extLst>
          </p:cNvPr>
          <p:cNvSpPr/>
          <p:nvPr/>
        </p:nvSpPr>
        <p:spPr>
          <a:xfrm>
            <a:off x="7033981" y="292958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9" name="Rettangolo 8">
            <a:extLst>
              <a:ext uri="{FF2B5EF4-FFF2-40B4-BE49-F238E27FC236}">
                <a16:creationId xmlns:a16="http://schemas.microsoft.com/office/drawing/2014/main" id="{EAE606E7-0A1C-1D76-3FEB-E3A41C276C3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5/17</a:t>
            </a:r>
            <a:endParaRPr lang="en-GB" sz="2400" b="1" dirty="0">
              <a:solidFill>
                <a:srgbClr val="003D6A"/>
              </a:solidFill>
            </a:endParaRPr>
          </a:p>
        </p:txBody>
      </p:sp>
    </p:spTree>
    <p:extLst>
      <p:ext uri="{BB962C8B-B14F-4D97-AF65-F5344CB8AC3E}">
        <p14:creationId xmlns:p14="http://schemas.microsoft.com/office/powerpoint/2010/main" val="21082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58291" y="133790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È importante sottolineare che l’email dell’assistito è necessaria per inviare l’Informativa sul Trattamento dei Dati all’assistito stesso e per informarlo dell’avvenuto caricamento del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Pertanto, se il campo email non viene compilato, sarà obbligatorio scaricare, attraverso opportuno pulsante, il PDF relativo all’Informativa sul Trattamento dei Dati Personali, che consentirà di consegnare in formato cartaceo l’Informativa all’assistito.</a:t>
            </a:r>
          </a:p>
        </p:txBody>
      </p:sp>
      <p:pic>
        <p:nvPicPr>
          <p:cNvPr id="4" name="Immagine 3">
            <a:extLst>
              <a:ext uri="{FF2B5EF4-FFF2-40B4-BE49-F238E27FC236}">
                <a16:creationId xmlns:a16="http://schemas.microsoft.com/office/drawing/2014/main" id="{20BB124B-CD93-C3DF-CE3A-A3D1F024B99A}"/>
              </a:ext>
            </a:extLst>
          </p:cNvPr>
          <p:cNvPicPr>
            <a:picLocks noChangeAspect="1"/>
          </p:cNvPicPr>
          <p:nvPr/>
        </p:nvPicPr>
        <p:blipFill>
          <a:blip r:embed="rId2"/>
          <a:stretch>
            <a:fillRect/>
          </a:stretch>
        </p:blipFill>
        <p:spPr>
          <a:xfrm>
            <a:off x="2742959" y="4423853"/>
            <a:ext cx="5563082" cy="1409822"/>
          </a:xfrm>
          <a:prstGeom prst="rect">
            <a:avLst/>
          </a:prstGeom>
          <a:ln>
            <a:solidFill>
              <a:schemeClr val="tx1"/>
            </a:solidFill>
          </a:ln>
        </p:spPr>
      </p:pic>
      <p:pic>
        <p:nvPicPr>
          <p:cNvPr id="6" name="Immagine 5">
            <a:extLst>
              <a:ext uri="{FF2B5EF4-FFF2-40B4-BE49-F238E27FC236}">
                <a16:creationId xmlns:a16="http://schemas.microsoft.com/office/drawing/2014/main" id="{B456C6B8-1AFA-6846-1B9F-A990D8DA5538}"/>
              </a:ext>
            </a:extLst>
          </p:cNvPr>
          <p:cNvPicPr>
            <a:picLocks noChangeAspect="1"/>
          </p:cNvPicPr>
          <p:nvPr/>
        </p:nvPicPr>
        <p:blipFill>
          <a:blip r:embed="rId3"/>
          <a:stretch>
            <a:fillRect/>
          </a:stretch>
        </p:blipFill>
        <p:spPr>
          <a:xfrm>
            <a:off x="8486775" y="1570054"/>
            <a:ext cx="3253480" cy="2371869"/>
          </a:xfrm>
          <a:prstGeom prst="rect">
            <a:avLst/>
          </a:prstGeom>
        </p:spPr>
      </p:pic>
      <p:cxnSp>
        <p:nvCxnSpPr>
          <p:cNvPr id="10" name="Connettore diritto 9">
            <a:extLst>
              <a:ext uri="{FF2B5EF4-FFF2-40B4-BE49-F238E27FC236}">
                <a16:creationId xmlns:a16="http://schemas.microsoft.com/office/drawing/2014/main" id="{F0F84349-9531-C51B-8E6A-BE362E8FE331}"/>
              </a:ext>
            </a:extLst>
          </p:cNvPr>
          <p:cNvCxnSpPr>
            <a:cxnSpLocks/>
          </p:cNvCxnSpPr>
          <p:nvPr/>
        </p:nvCxnSpPr>
        <p:spPr>
          <a:xfrm flipH="1">
            <a:off x="5972175" y="2736939"/>
            <a:ext cx="2514600" cy="1667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F68E7A4E-3A1A-D8BA-EFE5-F46978DF425C}"/>
              </a:ext>
            </a:extLst>
          </p:cNvPr>
          <p:cNvPicPr>
            <a:picLocks noChangeAspect="1"/>
          </p:cNvPicPr>
          <p:nvPr/>
        </p:nvPicPr>
        <p:blipFill>
          <a:blip r:embed="rId4"/>
          <a:stretch>
            <a:fillRect/>
          </a:stretch>
        </p:blipFill>
        <p:spPr>
          <a:xfrm>
            <a:off x="5518529" y="3048001"/>
            <a:ext cx="3820028" cy="381000"/>
          </a:xfrm>
          <a:prstGeom prst="rect">
            <a:avLst/>
          </a:prstGeom>
        </p:spPr>
      </p:pic>
      <p:sp>
        <p:nvSpPr>
          <p:cNvPr id="2" name="Triangolo isoscele 1">
            <a:extLst>
              <a:ext uri="{FF2B5EF4-FFF2-40B4-BE49-F238E27FC236}">
                <a16:creationId xmlns:a16="http://schemas.microsoft.com/office/drawing/2014/main" id="{5285981A-E88B-7008-AE31-3AFF559DB152}"/>
              </a:ext>
            </a:extLst>
          </p:cNvPr>
          <p:cNvSpPr/>
          <p:nvPr/>
        </p:nvSpPr>
        <p:spPr>
          <a:xfrm>
            <a:off x="5791199" y="283581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8" name="CasellaDiTesto 7">
            <a:extLst>
              <a:ext uri="{FF2B5EF4-FFF2-40B4-BE49-F238E27FC236}">
                <a16:creationId xmlns:a16="http://schemas.microsoft.com/office/drawing/2014/main" id="{E2567143-04D1-90A4-C027-96718D2E204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11" name="Rettangolo 10">
            <a:extLst>
              <a:ext uri="{FF2B5EF4-FFF2-40B4-BE49-F238E27FC236}">
                <a16:creationId xmlns:a16="http://schemas.microsoft.com/office/drawing/2014/main" id="{97F60041-934F-7E41-B4C0-DB931884856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6/17</a:t>
            </a:r>
            <a:endParaRPr lang="en-GB" sz="2400" b="1" dirty="0">
              <a:solidFill>
                <a:srgbClr val="003D6A"/>
              </a:solidFill>
            </a:endParaRPr>
          </a:p>
        </p:txBody>
      </p:sp>
    </p:spTree>
    <p:extLst>
      <p:ext uri="{BB962C8B-B14F-4D97-AF65-F5344CB8AC3E}">
        <p14:creationId xmlns:p14="http://schemas.microsoft.com/office/powerpoint/2010/main" val="324320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6581" y="1357870"/>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ea typeface="Times New Roman" panose="02020603050405020304" pitchFamily="18" charset="0"/>
                <a:cs typeface="Calibri" panose="020F0502020204030204" pitchFamily="34" charset="0"/>
              </a:rPr>
              <a:t>Una volta visualizzato il Dettaglio dell'Assistito e aggiornati/inseriti i contatti, spuntate le caselle di controllo e, nel caso occorra, scaricato il PDF dell'Informativa sul Trattamento dei Dati Personali, si potrà procedere all’inserimento del certificato mediante il bottone </a:t>
            </a:r>
            <a:r>
              <a:rPr lang="it-IT" sz="1400" b="1" dirty="0">
                <a:solidFill>
                  <a:srgbClr val="012B51"/>
                </a:solidFill>
                <a:ea typeface="Times New Roman" panose="02020603050405020304" pitchFamily="18" charset="0"/>
                <a:cs typeface="Calibri" panose="020F0502020204030204" pitchFamily="34" charset="0"/>
              </a:rPr>
              <a:t>'Procedi</a:t>
            </a:r>
            <a:r>
              <a:rPr lang="it-IT" sz="1400" dirty="0">
                <a:solidFill>
                  <a:sysClr val="windowText" lastClr="000000"/>
                </a:solidFill>
                <a:ea typeface="Times New Roman" panose="02020603050405020304" pitchFamily="18" charset="0"/>
                <a:cs typeface="Calibri" panose="020F0502020204030204" pitchFamily="34" charset="0"/>
              </a:rPr>
              <a:t>', annullare il processo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ysClr val="windowText" lastClr="000000"/>
                </a:solidFill>
                <a:ea typeface="Times New Roman" panose="02020603050405020304" pitchFamily="18" charset="0"/>
                <a:cs typeface="Calibri" panose="020F0502020204030204" pitchFamily="34" charset="0"/>
              </a:rPr>
              <a:t>' oppure tornare alla schermata precedente mediante il bottone </a:t>
            </a:r>
            <a:r>
              <a:rPr lang="it-IT" sz="1400" b="1" dirty="0">
                <a:solidFill>
                  <a:srgbClr val="012B51"/>
                </a:solidFill>
                <a:ea typeface="Times New Roman" panose="02020603050405020304" pitchFamily="18" charset="0"/>
                <a:cs typeface="Calibri" panose="020F0502020204030204" pitchFamily="34" charset="0"/>
              </a:rPr>
              <a:t>'Indietro</a:t>
            </a:r>
            <a:r>
              <a:rPr lang="it-IT" sz="1400" dirty="0">
                <a:solidFill>
                  <a:sysClr val="windowText" lastClr="000000"/>
                </a:solidFill>
                <a:ea typeface="Times New Roman" panose="02020603050405020304" pitchFamily="18" charset="0"/>
                <a:cs typeface="Calibri" panose="020F0502020204030204" pitchFamily="34" charset="0"/>
              </a:rPr>
              <a:t>’.</a:t>
            </a:r>
          </a:p>
        </p:txBody>
      </p:sp>
      <p:sp>
        <p:nvSpPr>
          <p:cNvPr id="3" name="Rettangolo 2">
            <a:extLst>
              <a:ext uri="{FF2B5EF4-FFF2-40B4-BE49-F238E27FC236}">
                <a16:creationId xmlns:a16="http://schemas.microsoft.com/office/drawing/2014/main" id="{5B1BD735-964C-3493-D201-A6804E322085}"/>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7/17</a:t>
            </a:r>
            <a:endParaRPr lang="en-GB" sz="2400" b="1" dirty="0">
              <a:solidFill>
                <a:srgbClr val="003D6A"/>
              </a:solidFill>
            </a:endParaRPr>
          </a:p>
        </p:txBody>
      </p:sp>
      <p:pic>
        <p:nvPicPr>
          <p:cNvPr id="6" name="Immagine 5">
            <a:extLst>
              <a:ext uri="{FF2B5EF4-FFF2-40B4-BE49-F238E27FC236}">
                <a16:creationId xmlns:a16="http://schemas.microsoft.com/office/drawing/2014/main" id="{3A893907-3D39-1A7F-13B3-C241378972B0}"/>
              </a:ext>
            </a:extLst>
          </p:cNvPr>
          <p:cNvPicPr>
            <a:picLocks noChangeAspect="1"/>
          </p:cNvPicPr>
          <p:nvPr/>
        </p:nvPicPr>
        <p:blipFill>
          <a:blip r:embed="rId2"/>
          <a:stretch>
            <a:fillRect/>
          </a:stretch>
        </p:blipFill>
        <p:spPr>
          <a:xfrm>
            <a:off x="5331253" y="1389943"/>
            <a:ext cx="6552000" cy="2870994"/>
          </a:xfrm>
          <a:prstGeom prst="rect">
            <a:avLst/>
          </a:prstGeom>
          <a:ln>
            <a:solidFill>
              <a:schemeClr val="tx1"/>
            </a:solidFill>
          </a:ln>
        </p:spPr>
      </p:pic>
      <p:sp>
        <p:nvSpPr>
          <p:cNvPr id="4" name="CasellaDiTesto 3">
            <a:extLst>
              <a:ext uri="{FF2B5EF4-FFF2-40B4-BE49-F238E27FC236}">
                <a16:creationId xmlns:a16="http://schemas.microsoft.com/office/drawing/2014/main" id="{224D3692-05E0-BFCE-A1BB-89BC7C541AC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Tree>
    <p:extLst>
      <p:ext uri="{BB962C8B-B14F-4D97-AF65-F5344CB8AC3E}">
        <p14:creationId xmlns:p14="http://schemas.microsoft.com/office/powerpoint/2010/main" val="103580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4966" y="1395054"/>
            <a:ext cx="4994734" cy="3290581"/>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il caricamento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a:t>
            </a:r>
            <a:r>
              <a:rPr lang="it-IT" sz="1400" dirty="0">
                <a:solidFill>
                  <a:sysClr val="windowText" lastClr="000000"/>
                </a:solidFill>
                <a:cs typeface="Calibri" panose="020F0502020204030204" pitchFamily="34" charset="0"/>
              </a:rPr>
              <a:t>: il campo verrà valorizzato una volta utilizzata l’icona lente. Cliccando sull'icona, si aprirà una maschera che consente di ricercare la malattia inserendo almeno 5 caratteri. Dopo aver individuato la malattia desiderata, è possibile selezionarla, confermandola con il relativo pulsante.</a:t>
            </a:r>
          </a:p>
          <a:p>
            <a:pPr indent="-342900">
              <a:lnSpc>
                <a:spcPct val="150000"/>
              </a:lnSpc>
              <a:buFont typeface="Symbol" panose="05050102010706020507" pitchFamily="18" charset="2"/>
              <a:buChar char=""/>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Nella slide successiva il dettaglio della maschera.</a:t>
            </a:r>
          </a:p>
        </p:txBody>
      </p:sp>
      <p:sp>
        <p:nvSpPr>
          <p:cNvPr id="3" name="Rettangolo 2">
            <a:extLst>
              <a:ext uri="{FF2B5EF4-FFF2-40B4-BE49-F238E27FC236}">
                <a16:creationId xmlns:a16="http://schemas.microsoft.com/office/drawing/2014/main" id="{725F1EE7-C895-2025-5858-654F42837053}"/>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8/17</a:t>
            </a:r>
            <a:endParaRPr lang="en-GB" sz="2400" b="1" dirty="0">
              <a:solidFill>
                <a:srgbClr val="003D6A"/>
              </a:solidFill>
            </a:endParaRPr>
          </a:p>
        </p:txBody>
      </p:sp>
      <p:pic>
        <p:nvPicPr>
          <p:cNvPr id="8" name="Immagine 7">
            <a:extLst>
              <a:ext uri="{FF2B5EF4-FFF2-40B4-BE49-F238E27FC236}">
                <a16:creationId xmlns:a16="http://schemas.microsoft.com/office/drawing/2014/main" id="{D81E9BA1-804C-B817-DE2E-EB5F91AD85F3}"/>
              </a:ext>
            </a:extLst>
          </p:cNvPr>
          <p:cNvPicPr>
            <a:picLocks noChangeAspect="1"/>
          </p:cNvPicPr>
          <p:nvPr/>
        </p:nvPicPr>
        <p:blipFill>
          <a:blip r:embed="rId3"/>
          <a:stretch>
            <a:fillRect/>
          </a:stretch>
        </p:blipFill>
        <p:spPr>
          <a:xfrm>
            <a:off x="6060315" y="1357870"/>
            <a:ext cx="5851429" cy="2880000"/>
          </a:xfrm>
          <a:prstGeom prst="rect">
            <a:avLst/>
          </a:prstGeom>
          <a:ln>
            <a:solidFill>
              <a:schemeClr val="tx1"/>
            </a:solidFill>
          </a:ln>
        </p:spPr>
      </p:pic>
      <p:pic>
        <p:nvPicPr>
          <p:cNvPr id="12" name="Immagine 11">
            <a:extLst>
              <a:ext uri="{FF2B5EF4-FFF2-40B4-BE49-F238E27FC236}">
                <a16:creationId xmlns:a16="http://schemas.microsoft.com/office/drawing/2014/main" id="{35F9E374-C070-CB16-76D5-04C7BE0031C7}"/>
              </a:ext>
            </a:extLst>
          </p:cNvPr>
          <p:cNvPicPr>
            <a:picLocks noChangeAspect="1"/>
          </p:cNvPicPr>
          <p:nvPr/>
        </p:nvPicPr>
        <p:blipFill>
          <a:blip r:embed="rId4"/>
          <a:stretch>
            <a:fillRect/>
          </a:stretch>
        </p:blipFill>
        <p:spPr>
          <a:xfrm>
            <a:off x="5459590" y="3429000"/>
            <a:ext cx="5952207" cy="2880000"/>
          </a:xfrm>
          <a:prstGeom prst="rect">
            <a:avLst/>
          </a:prstGeom>
          <a:ln>
            <a:solidFill>
              <a:schemeClr val="tx1"/>
            </a:solidFill>
          </a:ln>
        </p:spPr>
      </p:pic>
      <p:sp>
        <p:nvSpPr>
          <p:cNvPr id="4" name="CasellaDiTesto 3">
            <a:extLst>
              <a:ext uri="{FF2B5EF4-FFF2-40B4-BE49-F238E27FC236}">
                <a16:creationId xmlns:a16="http://schemas.microsoft.com/office/drawing/2014/main" id="{2B5B2214-F3B9-A9CC-521F-85953FB5D3CD}"/>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Tree>
    <p:extLst>
      <p:ext uri="{BB962C8B-B14F-4D97-AF65-F5344CB8AC3E}">
        <p14:creationId xmlns:p14="http://schemas.microsoft.com/office/powerpoint/2010/main" val="139385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18566" y="141410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 maschera permetterà di visualizzare informazioni sulla malattia, come la </a:t>
            </a:r>
            <a:r>
              <a:rPr lang="it-IT" sz="1400" b="1" dirty="0">
                <a:solidFill>
                  <a:sysClr val="windowText" lastClr="000000"/>
                </a:solidFill>
                <a:cs typeface="Calibri" panose="020F0502020204030204" pitchFamily="34" charset="0"/>
              </a:rPr>
              <a:t>Descrizione</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ICD9</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ORPHA</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numero massimo di occorrenze di rinnovo</a:t>
            </a:r>
            <a:r>
              <a:rPr lang="it-IT" sz="1400" dirty="0">
                <a:solidFill>
                  <a:sysClr val="windowText" lastClr="000000"/>
                </a:solidFill>
                <a:cs typeface="Calibri" panose="020F0502020204030204" pitchFamily="34" charset="0"/>
              </a:rPr>
              <a:t>, la </a:t>
            </a:r>
            <a:r>
              <a:rPr lang="it-IT" sz="1400" b="1" dirty="0">
                <a:solidFill>
                  <a:sysClr val="windowText" lastClr="000000"/>
                </a:solidFill>
                <a:cs typeface="Calibri" panose="020F0502020204030204" pitchFamily="34" charset="0"/>
              </a:rPr>
              <a:t>durata del certificato in mesi </a:t>
            </a:r>
            <a:r>
              <a:rPr lang="it-IT" sz="1400" dirty="0">
                <a:solidFill>
                  <a:sysClr val="windowText" lastClr="000000"/>
                </a:solidFill>
                <a:cs typeface="Calibri" panose="020F0502020204030204" pitchFamily="34" charset="0"/>
              </a:rPr>
              <a:t>e la </a:t>
            </a:r>
            <a:r>
              <a:rPr lang="it-IT" sz="1400" b="1" dirty="0">
                <a:solidFill>
                  <a:sysClr val="windowText" lastClr="000000"/>
                </a:solidFill>
                <a:cs typeface="Calibri" panose="020F0502020204030204" pitchFamily="34" charset="0"/>
              </a:rPr>
              <a:t>rete di appartenenza</a:t>
            </a:r>
            <a:r>
              <a:rPr lang="it-IT" sz="1400" dirty="0">
                <a:solidFill>
                  <a:sysClr val="windowText" lastClr="000000"/>
                </a:solidFill>
                <a:cs typeface="Calibri" panose="020F0502020204030204" pitchFamily="34" charset="0"/>
              </a:rPr>
              <a:t>. </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Se la malattia è quella interessata, si utilizza il bottone </a:t>
            </a:r>
            <a:r>
              <a:rPr lang="it-IT" sz="1400" b="1" dirty="0">
                <a:solidFill>
                  <a:srgbClr val="012B51"/>
                </a:solidFill>
                <a:cs typeface="Calibri" panose="020F0502020204030204" pitchFamily="34" charset="0"/>
              </a:rPr>
              <a:t>'Conferma</a:t>
            </a:r>
            <a:r>
              <a:rPr lang="it-IT" sz="1400" dirty="0">
                <a:solidFill>
                  <a:sysClr val="windowText" lastClr="000000"/>
                </a:solidFill>
                <a:cs typeface="Calibri" panose="020F0502020204030204" pitchFamily="34" charset="0"/>
              </a:rPr>
              <a:t>’, in questo modo il campo 'Malattia' sarà valorizzato automaticamente.</a:t>
            </a:r>
          </a:p>
        </p:txBody>
      </p:sp>
      <p:sp>
        <p:nvSpPr>
          <p:cNvPr id="3" name="Rettangolo 2">
            <a:extLst>
              <a:ext uri="{FF2B5EF4-FFF2-40B4-BE49-F238E27FC236}">
                <a16:creationId xmlns:a16="http://schemas.microsoft.com/office/drawing/2014/main" id="{CBEDEB1F-08CB-D84B-6AFC-E17EDDB1A0F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9/17</a:t>
            </a:r>
            <a:endParaRPr lang="en-GB" sz="2400" b="1" dirty="0">
              <a:solidFill>
                <a:srgbClr val="003D6A"/>
              </a:solidFill>
            </a:endParaRPr>
          </a:p>
        </p:txBody>
      </p:sp>
      <p:pic>
        <p:nvPicPr>
          <p:cNvPr id="7" name="Immagine 6">
            <a:extLst>
              <a:ext uri="{FF2B5EF4-FFF2-40B4-BE49-F238E27FC236}">
                <a16:creationId xmlns:a16="http://schemas.microsoft.com/office/drawing/2014/main" id="{2D53719C-CD1E-9FE2-52C8-B0D5076798BB}"/>
              </a:ext>
            </a:extLst>
          </p:cNvPr>
          <p:cNvPicPr>
            <a:picLocks noChangeAspect="1"/>
          </p:cNvPicPr>
          <p:nvPr/>
        </p:nvPicPr>
        <p:blipFill>
          <a:blip r:embed="rId2"/>
          <a:stretch>
            <a:fillRect/>
          </a:stretch>
        </p:blipFill>
        <p:spPr>
          <a:xfrm>
            <a:off x="5529466" y="1382019"/>
            <a:ext cx="6215602" cy="3591033"/>
          </a:xfrm>
          <a:prstGeom prst="rect">
            <a:avLst/>
          </a:prstGeom>
          <a:ln>
            <a:solidFill>
              <a:schemeClr val="tx1"/>
            </a:solidFill>
          </a:ln>
        </p:spPr>
      </p:pic>
      <p:sp>
        <p:nvSpPr>
          <p:cNvPr id="4" name="CasellaDiTesto 3">
            <a:extLst>
              <a:ext uri="{FF2B5EF4-FFF2-40B4-BE49-F238E27FC236}">
                <a16:creationId xmlns:a16="http://schemas.microsoft.com/office/drawing/2014/main" id="{6F480C77-753F-5DC6-E9E5-DD94A1B7630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Tree>
    <p:extLst>
      <p:ext uri="{BB962C8B-B14F-4D97-AF65-F5344CB8AC3E}">
        <p14:creationId xmlns:p14="http://schemas.microsoft.com/office/powerpoint/2010/main" val="2506233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8428" y="1356954"/>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dietetici:</a:t>
            </a:r>
            <a:r>
              <a:rPr lang="it-IT" sz="1400" b="1" dirty="0">
                <a:solidFill>
                  <a:srgbClr val="0070C0"/>
                </a:solidFill>
                <a:cs typeface="Calibri" panose="020F0502020204030204" pitchFamily="34" charset="0"/>
              </a:rPr>
              <a:t>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elemento di input per consentire all'utente di selezionare una sola opzione da un insieme di opzioni mutuamente esclusive.</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farmaco orfano: </a:t>
            </a:r>
            <a:r>
              <a:rPr lang="it-IT" sz="1400" dirty="0">
                <a:solidFill>
                  <a:sysClr val="windowText" lastClr="000000"/>
                </a:solidFill>
                <a:cs typeface="Calibri" panose="020F0502020204030204" pitchFamily="34" charset="0"/>
              </a:rPr>
              <a:t>analogamente al caso precedente, 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permettere all'utente di selezionare tra "SI" o "NO". Se l'utente seleziona "SI", una casella di testo viene abilitata per l'inserimento del nome del farmaco orfano.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Nome farmaco: </a:t>
            </a:r>
            <a:r>
              <a:rPr lang="it-IT" sz="1400" dirty="0">
                <a:solidFill>
                  <a:sysClr val="windowText" lastClr="000000"/>
                </a:solidFill>
                <a:cs typeface="Calibri" panose="020F0502020204030204" pitchFamily="34" charset="0"/>
              </a:rPr>
              <a:t>casella di testo abilitata per inserire il nome del farmaco specifico nel caso di usa farmaco orfano "SI".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dispositivi medici: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opzioni mutuamente esclusive.</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altri prodotti: </a:t>
            </a:r>
            <a:r>
              <a:rPr lang="it-IT" sz="1400" dirty="0">
                <a:solidFill>
                  <a:sysClr val="windowText" lastClr="000000"/>
                </a:solidFill>
                <a:ea typeface="Times New Roman" panose="02020603050405020304" pitchFamily="18" charset="0"/>
                <a:cs typeface="Calibri" panose="020F0502020204030204" pitchFamily="34" charset="0"/>
              </a:rPr>
              <a:t>si utilizza la casella di testo per consentire all'utente di inserire manualmente l'utilizzo di eventuali alte informazioni.</a:t>
            </a:r>
          </a:p>
        </p:txBody>
      </p:sp>
      <p:sp>
        <p:nvSpPr>
          <p:cNvPr id="3" name="Rettangolo 2">
            <a:extLst>
              <a:ext uri="{FF2B5EF4-FFF2-40B4-BE49-F238E27FC236}">
                <a16:creationId xmlns:a16="http://schemas.microsoft.com/office/drawing/2014/main" id="{78F5E912-B9F0-E336-A388-A96934554D99}"/>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10/17</a:t>
            </a:r>
            <a:endParaRPr lang="en-GB" sz="2400" b="1" dirty="0">
              <a:solidFill>
                <a:srgbClr val="003D6A"/>
              </a:solidFill>
            </a:endParaRPr>
          </a:p>
        </p:txBody>
      </p:sp>
      <p:pic>
        <p:nvPicPr>
          <p:cNvPr id="7" name="Immagine 6">
            <a:extLst>
              <a:ext uri="{FF2B5EF4-FFF2-40B4-BE49-F238E27FC236}">
                <a16:creationId xmlns:a16="http://schemas.microsoft.com/office/drawing/2014/main" id="{78481CD7-10B5-84FE-558C-86B18F9F234A}"/>
              </a:ext>
            </a:extLst>
          </p:cNvPr>
          <p:cNvPicPr>
            <a:picLocks noChangeAspect="1"/>
          </p:cNvPicPr>
          <p:nvPr/>
        </p:nvPicPr>
        <p:blipFill>
          <a:blip r:embed="rId2"/>
          <a:stretch>
            <a:fillRect/>
          </a:stretch>
        </p:blipFill>
        <p:spPr>
          <a:xfrm>
            <a:off x="5344467" y="1372996"/>
            <a:ext cx="6610979" cy="3240000"/>
          </a:xfrm>
          <a:prstGeom prst="rect">
            <a:avLst/>
          </a:prstGeom>
        </p:spPr>
      </p:pic>
      <p:sp>
        <p:nvSpPr>
          <p:cNvPr id="5" name="CasellaDiTesto 4">
            <a:extLst>
              <a:ext uri="{FF2B5EF4-FFF2-40B4-BE49-F238E27FC236}">
                <a16:creationId xmlns:a16="http://schemas.microsoft.com/office/drawing/2014/main" id="{19D2C8D1-CBA4-6719-AE6D-B0724B94CD7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Tree>
    <p:extLst>
      <p:ext uri="{BB962C8B-B14F-4D97-AF65-F5344CB8AC3E}">
        <p14:creationId xmlns:p14="http://schemas.microsoft.com/office/powerpoint/2010/main" val="2242491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8960" y="137600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	</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Codice Esenzione: </a:t>
            </a:r>
            <a:r>
              <a:rPr lang="it-IT" sz="1400" dirty="0">
                <a:solidFill>
                  <a:sysClr val="windowText" lastClr="000000"/>
                </a:solidFill>
                <a:cs typeface="Calibri" panose="020F0502020204030204" pitchFamily="34" charset="0"/>
              </a:rPr>
              <a:t>mediante la malattia precedentemente inserita dall’utente, il sistema compila automaticamente il codice esenzione relativo.</a:t>
            </a:r>
          </a:p>
          <a:p>
            <a:pPr>
              <a:lnSpc>
                <a:spcPct val="150000"/>
              </a:lnSpc>
            </a:pPr>
            <a:endParaRPr lang="it-IT" sz="1400" dirty="0">
              <a:solidFill>
                <a:sysClr val="windowText" lastClr="000000"/>
              </a:solidFill>
              <a:cs typeface="Calibri" panose="020F0502020204030204" pitchFamily="34" charset="0"/>
            </a:endParaRPr>
          </a:p>
          <a:p>
            <a:pPr marL="342900"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 di Riferimento: </a:t>
            </a:r>
            <a:r>
              <a:rPr lang="it-IT" sz="1400" dirty="0">
                <a:solidFill>
                  <a:sysClr val="windowText" lastClr="000000"/>
                </a:solidFill>
                <a:cs typeface="Calibri" panose="020F0502020204030204" pitchFamily="34" charset="0"/>
              </a:rPr>
              <a:t>mediante la malattia precedentemente inserita dall’utente, il sistema compila automaticamente la malattia di riferimento relativa</a:t>
            </a:r>
          </a:p>
        </p:txBody>
      </p:sp>
      <p:pic>
        <p:nvPicPr>
          <p:cNvPr id="5" name="Immagine 4">
            <a:extLst>
              <a:ext uri="{FF2B5EF4-FFF2-40B4-BE49-F238E27FC236}">
                <a16:creationId xmlns:a16="http://schemas.microsoft.com/office/drawing/2014/main" id="{4F34D744-7339-FBFB-9657-19FD51AFD89E}"/>
              </a:ext>
            </a:extLst>
          </p:cNvPr>
          <p:cNvPicPr>
            <a:picLocks noChangeAspect="1"/>
          </p:cNvPicPr>
          <p:nvPr/>
        </p:nvPicPr>
        <p:blipFill>
          <a:blip r:embed="rId2"/>
          <a:stretch>
            <a:fillRect/>
          </a:stretch>
        </p:blipFill>
        <p:spPr>
          <a:xfrm>
            <a:off x="5331253" y="1372387"/>
            <a:ext cx="6631983" cy="3240000"/>
          </a:xfrm>
          <a:prstGeom prst="rect">
            <a:avLst/>
          </a:prstGeom>
        </p:spPr>
      </p:pic>
      <p:sp>
        <p:nvSpPr>
          <p:cNvPr id="7" name="Rettangolo 6">
            <a:extLst>
              <a:ext uri="{FF2B5EF4-FFF2-40B4-BE49-F238E27FC236}">
                <a16:creationId xmlns:a16="http://schemas.microsoft.com/office/drawing/2014/main" id="{AA6C1BC3-B7DB-2380-9629-D67DC4C0EC0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11/17</a:t>
            </a:r>
            <a:endParaRPr lang="en-GB" sz="2400" b="1" dirty="0">
              <a:solidFill>
                <a:srgbClr val="003D6A"/>
              </a:solidFill>
            </a:endParaRPr>
          </a:p>
        </p:txBody>
      </p:sp>
      <p:sp>
        <p:nvSpPr>
          <p:cNvPr id="3" name="CasellaDiTesto 2">
            <a:extLst>
              <a:ext uri="{FF2B5EF4-FFF2-40B4-BE49-F238E27FC236}">
                <a16:creationId xmlns:a16="http://schemas.microsoft.com/office/drawing/2014/main" id="{414633C8-0C36-927C-FD5B-EC36B79FDCAB}"/>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Tree>
    <p:extLst>
      <p:ext uri="{BB962C8B-B14F-4D97-AF65-F5344CB8AC3E}">
        <p14:creationId xmlns:p14="http://schemas.microsoft.com/office/powerpoint/2010/main" val="152382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69411" y="14141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Primo Centro che ha effettuato la diagnosi: </a:t>
            </a:r>
            <a:r>
              <a:rPr lang="it-IT" sz="1400" dirty="0">
                <a:solidFill>
                  <a:sysClr val="windowText" lastClr="000000"/>
                </a:solidFill>
                <a:cs typeface="Calibri" panose="020F0502020204030204" pitchFamily="34" charset="0"/>
              </a:rPr>
              <a:t>si inserisce mediante una casella di testo per indicare il nome del primo centro medico che ha effettuato la diagnosi della malattia</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esordio malattia</a:t>
            </a:r>
            <a:r>
              <a:rPr lang="it-IT" sz="1400" dirty="0">
                <a:solidFill>
                  <a:sysClr val="windowText" lastClr="000000"/>
                </a:solidFill>
                <a:cs typeface="Calibri" panose="020F0502020204030204" pitchFamily="34" charset="0"/>
              </a:rPr>
              <a:t>: utilizzando il selettore delle date, l'utente può inserire la data in termini di mese/anno dell'esordio della malattia</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diagnosi: </a:t>
            </a:r>
            <a:r>
              <a:rPr lang="it-IT" sz="1400" dirty="0">
                <a:solidFill>
                  <a:sysClr val="windowText" lastClr="000000"/>
                </a:solidFill>
                <a:cs typeface="Calibri" panose="020F0502020204030204" pitchFamily="34" charset="0"/>
              </a:rPr>
              <a:t>mediante il selettore delle date, l'utente può inserire la data della diagnosi della malattia in termini di giorno/mese/anno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Fonte dati esordio: </a:t>
            </a:r>
            <a:r>
              <a:rPr lang="it-IT" sz="1400" dirty="0">
                <a:solidFill>
                  <a:sysClr val="windowText" lastClr="000000"/>
                </a:solidFill>
                <a:cs typeface="Calibri" panose="020F0502020204030204" pitchFamily="34" charset="0"/>
              </a:rPr>
              <a:t>si utilizza la casella di checkbox per specificare la fonte attraverso cui sono stati ricevuti i dati sull'esordio. L'utente può selezionare tra le opzioni "Riferiti dal paziente" o "Da documentazione " oppure selezionarle entrambe.</a:t>
            </a:r>
          </a:p>
        </p:txBody>
      </p:sp>
      <p:sp>
        <p:nvSpPr>
          <p:cNvPr id="3" name="CasellaDiTesto 2">
            <a:extLst>
              <a:ext uri="{FF2B5EF4-FFF2-40B4-BE49-F238E27FC236}">
                <a16:creationId xmlns:a16="http://schemas.microsoft.com/office/drawing/2014/main" id="{D733F1B3-5ACF-D218-4D5D-8F85668F91C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8" name="Rettangolo 7">
            <a:extLst>
              <a:ext uri="{FF2B5EF4-FFF2-40B4-BE49-F238E27FC236}">
                <a16:creationId xmlns:a16="http://schemas.microsoft.com/office/drawing/2014/main" id="{66E7C3F2-C6A0-829A-B107-00940DBD685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12/17</a:t>
            </a:r>
            <a:endParaRPr lang="en-GB" sz="2400" b="1" dirty="0">
              <a:solidFill>
                <a:srgbClr val="003D6A"/>
              </a:solidFill>
            </a:endParaRPr>
          </a:p>
        </p:txBody>
      </p:sp>
      <p:pic>
        <p:nvPicPr>
          <p:cNvPr id="4" name="Immagine 3">
            <a:extLst>
              <a:ext uri="{FF2B5EF4-FFF2-40B4-BE49-F238E27FC236}">
                <a16:creationId xmlns:a16="http://schemas.microsoft.com/office/drawing/2014/main" id="{639D2995-4B17-AAC1-D942-2F36458A8469}"/>
              </a:ext>
            </a:extLst>
          </p:cNvPr>
          <p:cNvPicPr>
            <a:picLocks noChangeAspect="1"/>
          </p:cNvPicPr>
          <p:nvPr/>
        </p:nvPicPr>
        <p:blipFill>
          <a:blip r:embed="rId2"/>
          <a:stretch>
            <a:fillRect/>
          </a:stretch>
        </p:blipFill>
        <p:spPr>
          <a:xfrm>
            <a:off x="5321728" y="1414104"/>
            <a:ext cx="6653262" cy="3240000"/>
          </a:xfrm>
          <a:prstGeom prst="rect">
            <a:avLst/>
          </a:prstGeom>
        </p:spPr>
      </p:pic>
    </p:spTree>
    <p:extLst>
      <p:ext uri="{BB962C8B-B14F-4D97-AF65-F5344CB8AC3E}">
        <p14:creationId xmlns:p14="http://schemas.microsoft.com/office/powerpoint/2010/main" val="830773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47429"/>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marL="285750" indent="-285750">
              <a:lnSpc>
                <a:spcPct val="150000"/>
              </a:lnSpc>
              <a:buFont typeface="Arial" panose="020B0604020202020204" pitchFamily="34" charset="0"/>
              <a:buChar char="•"/>
            </a:pPr>
            <a:r>
              <a:rPr lang="it-IT" sz="1400" b="1" i="1" dirty="0">
                <a:solidFill>
                  <a:sysClr val="windowText" lastClr="000000"/>
                </a:solidFill>
                <a:cs typeface="Calibri" panose="020F0502020204030204" pitchFamily="34" charset="0"/>
              </a:rPr>
              <a:t>Dati medico certificatore:</a:t>
            </a:r>
            <a:br>
              <a:rPr lang="it-IT" sz="1400" b="1" i="1" dirty="0">
                <a:solidFill>
                  <a:sysClr val="windowText" lastClr="000000"/>
                </a:solidFill>
                <a:cs typeface="Calibri" panose="020F0502020204030204" pitchFamily="34" charset="0"/>
              </a:rPr>
            </a:br>
            <a:r>
              <a:rPr lang="it-IT" sz="1400" b="1" i="1"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Nome completo medico</a:t>
            </a:r>
            <a:r>
              <a:rPr lang="it-IT" sz="1400" dirty="0">
                <a:solidFill>
                  <a:sysClr val="windowText" lastClr="000000"/>
                </a:solidFill>
                <a:cs typeface="Calibri" panose="020F0502020204030204" pitchFamily="34" charset="0"/>
              </a:rPr>
              <a:t>: campo che permette l’inserimento testuale del Nome e Cognome del medico certificatore riportato sul certificato.</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Centro Certificatore</a:t>
            </a:r>
            <a:r>
              <a:rPr lang="it-IT" sz="1400" dirty="0">
                <a:solidFill>
                  <a:sysClr val="windowText" lastClr="000000"/>
                </a:solidFill>
                <a:cs typeface="Calibri" panose="020F0502020204030204" pitchFamily="34" charset="0"/>
              </a:rPr>
              <a:t>: campo che permette l’inserimento testuale del centro che ha certificato il paziente.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Indirizzo Centro</a:t>
            </a:r>
            <a:r>
              <a:rPr lang="it-IT" sz="1400" dirty="0">
                <a:solidFill>
                  <a:sysClr val="windowText" lastClr="000000"/>
                </a:solidFill>
                <a:cs typeface="Calibri" panose="020F0502020204030204" pitchFamily="34" charset="0"/>
              </a:rPr>
              <a:t>: campo che permette l’inserimento testuale dell’indirizzo relativo al centro certificatore.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Comune</a:t>
            </a:r>
            <a:r>
              <a:rPr lang="it-IT" sz="1400" dirty="0">
                <a:solidFill>
                  <a:sysClr val="windowText" lastClr="000000"/>
                </a:solidFill>
                <a:cs typeface="Calibri" panose="020F0502020204030204" pitchFamily="34" charset="0"/>
              </a:rPr>
              <a:t>: campo in </a:t>
            </a:r>
            <a:r>
              <a:rPr lang="it-IT" sz="1400" i="1" dirty="0">
                <a:solidFill>
                  <a:sysClr val="windowText" lastClr="000000"/>
                </a:solidFill>
                <a:cs typeface="Calibri" panose="020F0502020204030204" pitchFamily="34" charset="0"/>
              </a:rPr>
              <a:t>autocomplete</a:t>
            </a:r>
            <a:r>
              <a:rPr lang="it-IT" sz="1400" dirty="0">
                <a:solidFill>
                  <a:sysClr val="windowText" lastClr="000000"/>
                </a:solidFill>
                <a:cs typeface="Calibri" panose="020F0502020204030204" pitchFamily="34" charset="0"/>
              </a:rPr>
              <a:t> che permette l’inserimento del Comune del Centro Certificatore.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Provincia</a:t>
            </a:r>
            <a:r>
              <a:rPr lang="it-IT" sz="1400" dirty="0">
                <a:solidFill>
                  <a:sysClr val="windowText" lastClr="000000"/>
                </a:solidFill>
                <a:cs typeface="Calibri" panose="020F0502020204030204" pitchFamily="34" charset="0"/>
              </a:rPr>
              <a:t>: una volta selezionato il comune, il campo verrà popolato in automatico con la provincia corrispondente.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Regione</a:t>
            </a:r>
            <a:r>
              <a:rPr lang="it-IT" sz="1400" dirty="0">
                <a:solidFill>
                  <a:sysClr val="windowText" lastClr="000000"/>
                </a:solidFill>
                <a:cs typeface="Calibri" panose="020F0502020204030204" pitchFamily="34" charset="0"/>
              </a:rPr>
              <a:t>: una volta selezionato il comune, il campo verrà popolato in automatico con la regione corrispondente.</a:t>
            </a:r>
          </a:p>
        </p:txBody>
      </p:sp>
      <p:sp>
        <p:nvSpPr>
          <p:cNvPr id="3" name="CasellaDiTesto 2">
            <a:extLst>
              <a:ext uri="{FF2B5EF4-FFF2-40B4-BE49-F238E27FC236}">
                <a16:creationId xmlns:a16="http://schemas.microsoft.com/office/drawing/2014/main" id="{3A7249ED-DCFD-2731-91CC-7D3D27FFBC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6" name="Immagine 5">
            <a:extLst>
              <a:ext uri="{FF2B5EF4-FFF2-40B4-BE49-F238E27FC236}">
                <a16:creationId xmlns:a16="http://schemas.microsoft.com/office/drawing/2014/main" id="{73071271-7549-A2E6-EA66-AD86D98D9ED3}"/>
              </a:ext>
            </a:extLst>
          </p:cNvPr>
          <p:cNvPicPr>
            <a:picLocks noChangeAspect="1"/>
          </p:cNvPicPr>
          <p:nvPr/>
        </p:nvPicPr>
        <p:blipFill>
          <a:blip r:embed="rId2"/>
          <a:stretch>
            <a:fillRect/>
          </a:stretch>
        </p:blipFill>
        <p:spPr>
          <a:xfrm>
            <a:off x="5308510" y="1379820"/>
            <a:ext cx="6689258" cy="3240000"/>
          </a:xfrm>
          <a:prstGeom prst="rect">
            <a:avLst/>
          </a:prstGeom>
        </p:spPr>
      </p:pic>
      <p:sp>
        <p:nvSpPr>
          <p:cNvPr id="7" name="Rettangolo 6">
            <a:extLst>
              <a:ext uri="{FF2B5EF4-FFF2-40B4-BE49-F238E27FC236}">
                <a16:creationId xmlns:a16="http://schemas.microsoft.com/office/drawing/2014/main" id="{17916944-D750-FF87-66BB-114177942BF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13/17</a:t>
            </a:r>
            <a:endParaRPr lang="en-GB" sz="2400" b="1" dirty="0">
              <a:solidFill>
                <a:srgbClr val="003D6A"/>
              </a:solidFill>
            </a:endParaRPr>
          </a:p>
        </p:txBody>
      </p:sp>
    </p:spTree>
    <p:extLst>
      <p:ext uri="{BB962C8B-B14F-4D97-AF65-F5344CB8AC3E}">
        <p14:creationId xmlns:p14="http://schemas.microsoft.com/office/powerpoint/2010/main" val="1606538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certificato: </a:t>
            </a:r>
            <a:r>
              <a:rPr lang="it-IT" sz="1400" dirty="0">
                <a:solidFill>
                  <a:sysClr val="windowText" lastClr="000000"/>
                </a:solidFill>
                <a:cs typeface="Calibri" panose="020F0502020204030204" pitchFamily="34" charset="0"/>
              </a:rPr>
              <a:t>inserire attraverso il selettore date la data del certificato riportata sul template del certificato da inserire.</a:t>
            </a:r>
            <a:endParaRPr lang="it-IT" sz="1400" b="1" i="1" dirty="0">
              <a:solidFill>
                <a:sysClr val="windowText" lastClr="000000"/>
              </a:solidFill>
              <a:cs typeface="Calibri" panose="020F0502020204030204" pitchFamily="34" charset="0"/>
            </a:endParaRP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fine: </a:t>
            </a:r>
            <a:r>
              <a:rPr lang="it-IT" sz="1400" dirty="0">
                <a:solidFill>
                  <a:sysClr val="windowText" lastClr="000000"/>
                </a:solidFill>
                <a:cs typeface="Calibri" panose="020F0502020204030204" pitchFamily="34" charset="0"/>
              </a:rPr>
              <a:t>inserire attraverso il selettore delle date la data di fine del certificato (se presente) riportata sul template del certificato da inserire, la quale data non può essere antecedente alla ‘’Data certificato’’.</a:t>
            </a:r>
          </a:p>
        </p:txBody>
      </p:sp>
      <p:sp>
        <p:nvSpPr>
          <p:cNvPr id="3" name="CasellaDiTesto 2">
            <a:extLst>
              <a:ext uri="{FF2B5EF4-FFF2-40B4-BE49-F238E27FC236}">
                <a16:creationId xmlns:a16="http://schemas.microsoft.com/office/drawing/2014/main" id="{3A7249ED-DCFD-2731-91CC-7D3D27FFBC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6" name="Immagine 5">
            <a:extLst>
              <a:ext uri="{FF2B5EF4-FFF2-40B4-BE49-F238E27FC236}">
                <a16:creationId xmlns:a16="http://schemas.microsoft.com/office/drawing/2014/main" id="{73071271-7549-A2E6-EA66-AD86D98D9ED3}"/>
              </a:ext>
            </a:extLst>
          </p:cNvPr>
          <p:cNvPicPr>
            <a:picLocks noChangeAspect="1"/>
          </p:cNvPicPr>
          <p:nvPr/>
        </p:nvPicPr>
        <p:blipFill>
          <a:blip r:embed="rId2"/>
          <a:stretch>
            <a:fillRect/>
          </a:stretch>
        </p:blipFill>
        <p:spPr>
          <a:xfrm>
            <a:off x="5308510" y="1379820"/>
            <a:ext cx="6689258" cy="3240000"/>
          </a:xfrm>
          <a:prstGeom prst="rect">
            <a:avLst/>
          </a:prstGeom>
        </p:spPr>
      </p:pic>
      <p:sp>
        <p:nvSpPr>
          <p:cNvPr id="7" name="Rettangolo 6">
            <a:extLst>
              <a:ext uri="{FF2B5EF4-FFF2-40B4-BE49-F238E27FC236}">
                <a16:creationId xmlns:a16="http://schemas.microsoft.com/office/drawing/2014/main" id="{17916944-D750-FF87-66BB-114177942BF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14/17</a:t>
            </a:r>
            <a:endParaRPr lang="en-GB" sz="2400" b="1" dirty="0">
              <a:solidFill>
                <a:srgbClr val="003D6A"/>
              </a:solidFill>
            </a:endParaRPr>
          </a:p>
        </p:txBody>
      </p:sp>
    </p:spTree>
    <p:extLst>
      <p:ext uri="{BB962C8B-B14F-4D97-AF65-F5344CB8AC3E}">
        <p14:creationId xmlns:p14="http://schemas.microsoft.com/office/powerpoint/2010/main" val="326084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valorizzati tutti i campi obbligatori, occorre salvare l’inserimento attraverso il pulsante </a:t>
            </a:r>
            <a:r>
              <a:rPr lang="it-IT" sz="1400" b="1" dirty="0">
                <a:solidFill>
                  <a:srgbClr val="012B51"/>
                </a:solidFill>
                <a:cs typeface="Calibri" panose="020F0502020204030204" pitchFamily="34" charset="0"/>
              </a:rPr>
              <a:t>‘Carica Certificato’, </a:t>
            </a:r>
            <a:r>
              <a:rPr lang="it-IT" sz="1400" dirty="0">
                <a:solidFill>
                  <a:sysClr val="windowText" lastClr="000000"/>
                </a:solidFill>
                <a:cs typeface="Calibri" panose="020F0502020204030204" pitchFamily="34" charset="0"/>
              </a:rPr>
              <a:t>il sistema attribuirà a questo lo stato </a:t>
            </a:r>
            <a:r>
              <a:rPr lang="it-IT" sz="1400" b="1" dirty="0">
                <a:solidFill>
                  <a:sysClr val="windowText" lastClr="000000"/>
                </a:solidFill>
                <a:cs typeface="Calibri" panose="020F0502020204030204" pitchFamily="34" charset="0"/>
              </a:rPr>
              <a:t>VALIDO</a:t>
            </a:r>
            <a:r>
              <a:rPr lang="it-IT" sz="1400" dirty="0">
                <a:solidFill>
                  <a:sysClr val="windowText" lastClr="000000"/>
                </a:solidFill>
                <a:cs typeface="Calibri" panose="020F0502020204030204" pitchFamily="34" charset="0"/>
              </a:rPr>
              <a:t> e la tipologia </a:t>
            </a:r>
            <a:r>
              <a:rPr lang="it-IT" sz="1400" b="1" dirty="0">
                <a:solidFill>
                  <a:sysClr val="windowText" lastClr="000000"/>
                </a:solidFill>
                <a:cs typeface="Calibri" panose="020F0502020204030204" pitchFamily="34" charset="0"/>
              </a:rPr>
              <a:t>DEFINITIVO. </a:t>
            </a:r>
            <a:endParaRPr lang="it-IT" sz="1400" b="1" dirty="0">
              <a:solidFill>
                <a:srgbClr val="000000"/>
              </a:solidFill>
              <a:cs typeface="Calibri" panose="020F0502020204030204" pitchFamily="34" charset="0"/>
            </a:endParaRPr>
          </a:p>
          <a:p>
            <a:pPr>
              <a:lnSpc>
                <a:spcPct val="150000"/>
              </a:lnSpc>
            </a:pPr>
            <a:endParaRPr lang="it-IT" sz="1400" b="1"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ysClr val="windowText" lastClr="000000"/>
                </a:solidFill>
                <a:cs typeface="Calibri" panose="020F0502020204030204" pitchFamily="34" charset="0"/>
              </a:rPr>
              <a:t> </a:t>
            </a:r>
            <a:r>
              <a:rPr lang="it-IT" sz="1400" dirty="0">
                <a:solidFill>
                  <a:sysClr val="windowText" lastClr="000000"/>
                </a:solidFill>
                <a:cs typeface="Calibri" panose="020F0502020204030204" pitchFamily="34" charset="0"/>
              </a:rPr>
              <a:t>Al momento del salvataggio, il sistema prevede l’invio al paziente del modulo dell’informativa sul trattamento dei dati personali mediante email, se presente.</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6" name="Immagine 5">
            <a:extLst>
              <a:ext uri="{FF2B5EF4-FFF2-40B4-BE49-F238E27FC236}">
                <a16:creationId xmlns:a16="http://schemas.microsoft.com/office/drawing/2014/main" id="{25906C2D-0B4C-12E6-E521-D8C9E2216FE1}"/>
              </a:ext>
            </a:extLst>
          </p:cNvPr>
          <p:cNvPicPr>
            <a:picLocks noChangeAspect="1"/>
          </p:cNvPicPr>
          <p:nvPr/>
        </p:nvPicPr>
        <p:blipFill>
          <a:blip r:embed="rId2"/>
          <a:stretch>
            <a:fillRect/>
          </a:stretch>
        </p:blipFill>
        <p:spPr>
          <a:xfrm>
            <a:off x="5312203" y="1404579"/>
            <a:ext cx="6632146" cy="3240000"/>
          </a:xfrm>
          <a:prstGeom prst="rect">
            <a:avLst/>
          </a:prstGeom>
          <a:ln>
            <a:solidFill>
              <a:schemeClr val="tx1"/>
            </a:solidFill>
          </a:ln>
        </p:spPr>
      </p:pic>
      <p:sp>
        <p:nvSpPr>
          <p:cNvPr id="7" name="CasellaDiTesto 6">
            <a:extLst>
              <a:ext uri="{FF2B5EF4-FFF2-40B4-BE49-F238E27FC236}">
                <a16:creationId xmlns:a16="http://schemas.microsoft.com/office/drawing/2014/main" id="{5DDE7360-702F-AFA7-B262-1236A9793DE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8" name="Rettangolo 7">
            <a:extLst>
              <a:ext uri="{FF2B5EF4-FFF2-40B4-BE49-F238E27FC236}">
                <a16:creationId xmlns:a16="http://schemas.microsoft.com/office/drawing/2014/main" id="{E108C2A3-AB8D-770F-619A-EA677880C940}"/>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15/17</a:t>
            </a:r>
            <a:endParaRPr lang="en-GB" sz="2400" b="1" dirty="0">
              <a:solidFill>
                <a:srgbClr val="003D6A"/>
              </a:solidFill>
            </a:endParaRPr>
          </a:p>
        </p:txBody>
      </p:sp>
    </p:spTree>
    <p:extLst>
      <p:ext uri="{BB962C8B-B14F-4D97-AF65-F5344CB8AC3E}">
        <p14:creationId xmlns:p14="http://schemas.microsoft.com/office/powerpoint/2010/main" val="3116556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permette all'utente autorizzato di consultare l'elenco completo dei certificati associati a quel determinato codice assistito.</a:t>
            </a:r>
          </a:p>
        </p:txBody>
      </p:sp>
      <p:pic>
        <p:nvPicPr>
          <p:cNvPr id="7" name="Immagine 6">
            <a:extLst>
              <a:ext uri="{FF2B5EF4-FFF2-40B4-BE49-F238E27FC236}">
                <a16:creationId xmlns:a16="http://schemas.microsoft.com/office/drawing/2014/main" id="{746B79BA-EF9A-11B0-FDD3-F1842D9BCA29}"/>
              </a:ext>
            </a:extLst>
          </p:cNvPr>
          <p:cNvPicPr>
            <a:picLocks noChangeAspect="1"/>
          </p:cNvPicPr>
          <p:nvPr/>
        </p:nvPicPr>
        <p:blipFill>
          <a:blip r:embed="rId2"/>
          <a:stretch>
            <a:fillRect/>
          </a:stretch>
        </p:blipFill>
        <p:spPr>
          <a:xfrm>
            <a:off x="5403530" y="1357870"/>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76088" y="3835725"/>
            <a:ext cx="895350" cy="1324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68583B9A-5F3F-C08C-7078-7EAE9FC7B4B4}"/>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3"/>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612717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5" name="Rettangolo 4">
            <a:extLst>
              <a:ext uri="{FF2B5EF4-FFF2-40B4-BE49-F238E27FC236}">
                <a16:creationId xmlns:a16="http://schemas.microsoft.com/office/drawing/2014/main" id="{2907208C-1DCC-077C-C9F0-13F396E88470}"/>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Storico Certificati 16/17</a:t>
            </a:r>
            <a:endParaRPr lang="en-GB" sz="2400" b="1" dirty="0">
              <a:solidFill>
                <a:srgbClr val="003D6A"/>
              </a:solidFill>
            </a:endParaRPr>
          </a:p>
        </p:txBody>
      </p:sp>
    </p:spTree>
    <p:extLst>
      <p:ext uri="{BB962C8B-B14F-4D97-AF65-F5344CB8AC3E}">
        <p14:creationId xmlns:p14="http://schemas.microsoft.com/office/powerpoint/2010/main" val="3478722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4800" y="137600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se selezionato il pulsante in oggetto comparirà una lista di certificati associati al singolo assistito; in particolare i seguenti dati: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Fiscale/STP/ENI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Stato Certificato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Periodo di validità</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pic>
        <p:nvPicPr>
          <p:cNvPr id="6" name="Immagine 5">
            <a:extLst>
              <a:ext uri="{FF2B5EF4-FFF2-40B4-BE49-F238E27FC236}">
                <a16:creationId xmlns:a16="http://schemas.microsoft.com/office/drawing/2014/main" id="{FC8CA9E4-D003-F5FE-2704-C10A4F26BABA}"/>
              </a:ext>
            </a:extLst>
          </p:cNvPr>
          <p:cNvPicPr>
            <a:picLocks noChangeAspect="1"/>
          </p:cNvPicPr>
          <p:nvPr/>
        </p:nvPicPr>
        <p:blipFill>
          <a:blip r:embed="rId2"/>
          <a:stretch>
            <a:fillRect/>
          </a:stretch>
        </p:blipFill>
        <p:spPr>
          <a:xfrm>
            <a:off x="5257801" y="1376004"/>
            <a:ext cx="6639061" cy="3240000"/>
          </a:xfrm>
          <a:prstGeom prst="rect">
            <a:avLst/>
          </a:prstGeom>
        </p:spPr>
      </p:pic>
      <p:sp>
        <p:nvSpPr>
          <p:cNvPr id="10" name="CasellaDiTesto 9">
            <a:extLst>
              <a:ext uri="{FF2B5EF4-FFF2-40B4-BE49-F238E27FC236}">
                <a16:creationId xmlns:a16="http://schemas.microsoft.com/office/drawing/2014/main" id="{92FA0D37-55F3-5531-CF4A-603B276D782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11" name="Rettangolo 10">
            <a:extLst>
              <a:ext uri="{FF2B5EF4-FFF2-40B4-BE49-F238E27FC236}">
                <a16:creationId xmlns:a16="http://schemas.microsoft.com/office/drawing/2014/main" id="{E7230E45-0347-55FC-142B-90EFF8E199F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Storico Certificati 17/17</a:t>
            </a:r>
            <a:endParaRPr lang="en-GB" sz="2400" b="1" dirty="0">
              <a:solidFill>
                <a:srgbClr val="003D6A"/>
              </a:solidFill>
            </a:endParaRPr>
          </a:p>
        </p:txBody>
      </p:sp>
    </p:spTree>
    <p:extLst>
      <p:ext uri="{BB962C8B-B14F-4D97-AF65-F5344CB8AC3E}">
        <p14:creationId xmlns:p14="http://schemas.microsoft.com/office/powerpoint/2010/main" val="924390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BA03-7ABF-80A8-CE57-AB47F41BB658}"/>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DB7515EE-A258-D505-0FD6-FF755ACDF60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Attestato di Caricamento</a:t>
            </a:r>
            <a:endParaRPr lang="en-GB" sz="2400" b="1" dirty="0">
              <a:solidFill>
                <a:srgbClr val="003D6A"/>
              </a:solidFill>
            </a:endParaRPr>
          </a:p>
        </p:txBody>
      </p:sp>
      <p:sp>
        <p:nvSpPr>
          <p:cNvPr id="9" name="Rettangolo 8">
            <a:extLst>
              <a:ext uri="{FF2B5EF4-FFF2-40B4-BE49-F238E27FC236}">
                <a16:creationId xmlns:a16="http://schemas.microsoft.com/office/drawing/2014/main" id="{B803E593-5F85-1D40-B412-C2A83B5D5A72}"/>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t>Per effettuare la stampa di avvenuto caricamento di un certificato il cui stato è </a:t>
            </a:r>
            <a:r>
              <a:rPr lang="it-IT" sz="1400" b="1" dirty="0"/>
              <a:t>VALIDO</a:t>
            </a:r>
            <a:r>
              <a:rPr lang="it-IT" sz="1400" dirty="0"/>
              <a:t>, è necessario effettuare la ricerca del certificato utilizzando il filtro </a:t>
            </a:r>
            <a:r>
              <a:rPr lang="it-IT" sz="1400" b="1" dirty="0"/>
              <a:t>Emesso fuori regione: Sì</a:t>
            </a:r>
            <a:r>
              <a:rPr lang="it-IT" sz="1400" dirty="0"/>
              <a:t> e selezionare l'opzione</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4.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t>permette di effettuare la stampa di un attestato di caricamento. Inoltre, se il certificato è già stato stampato, questo sarà considerato un duplicato e sulla stampa sarà riportata la dicitura “Duplicato”.</a:t>
            </a:r>
            <a:endParaRPr lang="it-IT" sz="1400" dirty="0">
              <a:solidFill>
                <a:srgbClr val="000000"/>
              </a:solidFill>
              <a:cs typeface="Calibri" panose="020F0502020204030204" pitchFamily="34" charset="0"/>
            </a:endParaRPr>
          </a:p>
        </p:txBody>
      </p:sp>
      <p:sp>
        <p:nvSpPr>
          <p:cNvPr id="2" name="CasellaDiTesto 1">
            <a:extLst>
              <a:ext uri="{FF2B5EF4-FFF2-40B4-BE49-F238E27FC236}">
                <a16:creationId xmlns:a16="http://schemas.microsoft.com/office/drawing/2014/main" id="{3888232B-8FAA-7D0E-6F77-4C3B7781C17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sp>
        <p:nvSpPr>
          <p:cNvPr id="8" name="Ovale 7">
            <a:extLst>
              <a:ext uri="{FF2B5EF4-FFF2-40B4-BE49-F238E27FC236}">
                <a16:creationId xmlns:a16="http://schemas.microsoft.com/office/drawing/2014/main" id="{91199F04-1EB4-FFC9-50B2-55BC32E2DCE7}"/>
              </a:ext>
            </a:extLst>
          </p:cNvPr>
          <p:cNvSpPr/>
          <p:nvPr/>
        </p:nvSpPr>
        <p:spPr>
          <a:xfrm>
            <a:off x="1001987" y="283668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4</a:t>
            </a:r>
          </a:p>
        </p:txBody>
      </p:sp>
      <p:sp>
        <p:nvSpPr>
          <p:cNvPr id="3" name="Ovale 2">
            <a:extLst>
              <a:ext uri="{FF2B5EF4-FFF2-40B4-BE49-F238E27FC236}">
                <a16:creationId xmlns:a16="http://schemas.microsoft.com/office/drawing/2014/main" id="{38D96859-7112-5D9D-FEE1-18A36976E603}"/>
              </a:ext>
            </a:extLst>
          </p:cNvPr>
          <p:cNvSpPr/>
          <p:nvPr/>
        </p:nvSpPr>
        <p:spPr>
          <a:xfrm>
            <a:off x="8803094" y="63286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pic>
        <p:nvPicPr>
          <p:cNvPr id="4" name="Immagine 3">
            <a:extLst>
              <a:ext uri="{FF2B5EF4-FFF2-40B4-BE49-F238E27FC236}">
                <a16:creationId xmlns:a16="http://schemas.microsoft.com/office/drawing/2014/main" id="{911B5DAC-7CAA-9DB3-D982-766B5FD18B8E}"/>
              </a:ext>
            </a:extLst>
          </p:cNvPr>
          <p:cNvPicPr>
            <a:picLocks noChangeAspect="1"/>
          </p:cNvPicPr>
          <p:nvPr/>
        </p:nvPicPr>
        <p:blipFill>
          <a:blip r:embed="rId2"/>
          <a:srcRect l="83555" t="61490" r="4024" b="14485"/>
          <a:stretch/>
        </p:blipFill>
        <p:spPr>
          <a:xfrm>
            <a:off x="7038943" y="5141114"/>
            <a:ext cx="1514475" cy="155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a:extLst>
              <a:ext uri="{FF2B5EF4-FFF2-40B4-BE49-F238E27FC236}">
                <a16:creationId xmlns:a16="http://schemas.microsoft.com/office/drawing/2014/main" id="{A303C80F-4B93-A86C-086F-43A8ABC30CBD}"/>
              </a:ext>
            </a:extLst>
          </p:cNvPr>
          <p:cNvPicPr>
            <a:picLocks noChangeAspect="1"/>
          </p:cNvPicPr>
          <p:nvPr/>
        </p:nvPicPr>
        <p:blipFill>
          <a:blip r:embed="rId2"/>
          <a:srcRect t="16071"/>
          <a:stretch/>
        </p:blipFill>
        <p:spPr>
          <a:xfrm>
            <a:off x="5420760" y="1399693"/>
            <a:ext cx="6422450" cy="2863582"/>
          </a:xfrm>
          <a:prstGeom prst="rect">
            <a:avLst/>
          </a:prstGeom>
        </p:spPr>
      </p:pic>
      <p:cxnSp>
        <p:nvCxnSpPr>
          <p:cNvPr id="13" name="Connettore diritto 12">
            <a:extLst>
              <a:ext uri="{FF2B5EF4-FFF2-40B4-BE49-F238E27FC236}">
                <a16:creationId xmlns:a16="http://schemas.microsoft.com/office/drawing/2014/main" id="{148F39BF-9B1F-AD86-4534-EB4564B16EA4}"/>
              </a:ext>
            </a:extLst>
          </p:cNvPr>
          <p:cNvCxnSpPr/>
          <p:nvPr/>
        </p:nvCxnSpPr>
        <p:spPr>
          <a:xfrm flipH="1">
            <a:off x="8630653" y="3756513"/>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3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a:solidFill>
                  <a:srgbClr val="003D6A"/>
                </a:solidFill>
              </a:rPr>
              <a:t>Esporta Certificati</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712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L’operatore, mediante l’interfaccia web resa disponibile dalla funzionalità in oggetto, inserisce le seguenti informazioni di input:</a:t>
            </a:r>
          </a:p>
          <a:p>
            <a:pPr marL="285750" indent="-285750">
              <a:lnSpc>
                <a:spcPct val="150000"/>
              </a:lnSpc>
              <a:buFont typeface="Courier New" panose="02070309020205020404" pitchFamily="49" charset="0"/>
              <a:buChar char="o"/>
            </a:pPr>
            <a:r>
              <a:rPr lang="it-IT" sz="1400" b="1" dirty="0">
                <a:solidFill>
                  <a:srgbClr val="003D6A"/>
                </a:solidFill>
                <a:cs typeface="Calibri" panose="020F0502020204030204" pitchFamily="34" charset="0"/>
              </a:rPr>
              <a:t>Periodo: </a:t>
            </a:r>
            <a:r>
              <a:rPr lang="it-IT" sz="1400" dirty="0">
                <a:cs typeface="Calibri" panose="020F0502020204030204" pitchFamily="34" charset="0"/>
              </a:rPr>
              <a:t>s</a:t>
            </a:r>
            <a:r>
              <a:rPr lang="it-IT" sz="1400" dirty="0">
                <a:solidFill>
                  <a:sysClr val="windowText" lastClr="000000"/>
                </a:solidFill>
                <a:cs typeface="Calibri" panose="020F0502020204030204" pitchFamily="34" charset="0"/>
              </a:rPr>
              <a:t>pecificare il periodo desiderato indicando la data di inizio (Giorno-Mese-Anno) e la data di fine (Giorno-Mese-Anno).</a:t>
            </a:r>
          </a:p>
          <a:p>
            <a:pPr>
              <a:lnSpc>
                <a:spcPct val="150000"/>
              </a:lnSpc>
            </a:pPr>
            <a:r>
              <a:rPr lang="it-IT" sz="1400" dirty="0">
                <a:solidFill>
                  <a:sysClr val="windowText" lastClr="000000"/>
                </a:solidFill>
                <a:cs typeface="Calibri" panose="020F0502020204030204" pitchFamily="34" charset="0"/>
              </a:rPr>
              <a:t>Dopo aver inserito le informazioni di input, l'operatore può avviare il processo di esportazione dei certificati utilizzando il pulsante </a:t>
            </a:r>
            <a:r>
              <a:rPr lang="it-IT" sz="1400" b="1" dirty="0">
                <a:solidFill>
                  <a:srgbClr val="00B050"/>
                </a:solidFill>
                <a:cs typeface="Calibri" panose="020F0502020204030204" pitchFamily="34" charset="0"/>
              </a:rPr>
              <a:t>‘Esporta’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I certificati presenti nel file sono quelli relativi ai certificati degli assistiti dell’ASL per cui l’utente che effettua l’operazione, presta servizio.</a:t>
            </a:r>
          </a:p>
        </p:txBody>
      </p:sp>
      <p:sp>
        <p:nvSpPr>
          <p:cNvPr id="3" name="CasellaDiTesto 2">
            <a:extLst>
              <a:ext uri="{FF2B5EF4-FFF2-40B4-BE49-F238E27FC236}">
                <a16:creationId xmlns:a16="http://schemas.microsoft.com/office/drawing/2014/main" id="{40DD8095-D4C4-8A80-BE88-2EEC9CEA2F1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 ASL</a:t>
            </a:r>
          </a:p>
        </p:txBody>
      </p:sp>
      <p:pic>
        <p:nvPicPr>
          <p:cNvPr id="4" name="Immagine 3">
            <a:extLst>
              <a:ext uri="{FF2B5EF4-FFF2-40B4-BE49-F238E27FC236}">
                <a16:creationId xmlns:a16="http://schemas.microsoft.com/office/drawing/2014/main" id="{0352384C-8B4B-3C67-9586-4369B2D6E682}"/>
              </a:ext>
            </a:extLst>
          </p:cNvPr>
          <p:cNvPicPr>
            <a:picLocks noChangeAspect="1"/>
          </p:cNvPicPr>
          <p:nvPr/>
        </p:nvPicPr>
        <p:blipFill>
          <a:blip r:embed="rId2"/>
          <a:stretch>
            <a:fillRect/>
          </a:stretch>
        </p:blipFill>
        <p:spPr>
          <a:xfrm>
            <a:off x="5483489" y="1471254"/>
            <a:ext cx="6660385" cy="3240000"/>
          </a:xfrm>
          <a:prstGeom prst="rect">
            <a:avLst/>
          </a:prstGeom>
        </p:spPr>
      </p:pic>
    </p:spTree>
    <p:extLst>
      <p:ext uri="{BB962C8B-B14F-4D97-AF65-F5344CB8AC3E}">
        <p14:creationId xmlns:p14="http://schemas.microsoft.com/office/powerpoint/2010/main" val="4123778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5585"/>
            <a:chOff x="346931" y="1967796"/>
            <a:chExt cx="488380" cy="2673654"/>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3344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0"/>
            <a:ext cx="110745" cy="25707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3701532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bg1"/>
                </a:solidFill>
              </a:rPr>
              <a:t>1</a:t>
            </a:r>
            <a:endParaRPr lang="it-IT" sz="1400" b="1" dirty="0">
              <a:solidFill>
                <a:schemeClr val="bg1"/>
              </a:solidFill>
            </a:endParaRP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88937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customXml/itemProps2.xml><?xml version="1.0" encoding="utf-8"?>
<ds:datastoreItem xmlns:ds="http://schemas.openxmlformats.org/officeDocument/2006/customXml" ds:itemID="{A0F97288-7E27-47B2-841B-4A34009EB7A0}"/>
</file>

<file path=customXml/itemProps3.xml><?xml version="1.0" encoding="utf-8"?>
<ds:datastoreItem xmlns:ds="http://schemas.openxmlformats.org/officeDocument/2006/customXml" ds:itemID="{3BDA2A94-6087-4A68-B461-9500B2FE4C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TM16401371[[fn=Atlante]]</Template>
  <TotalTime>5382</TotalTime>
  <Words>4901</Words>
  <Application>Microsoft Office PowerPoint</Application>
  <PresentationFormat>Widescreen</PresentationFormat>
  <Paragraphs>422</Paragraphs>
  <Slides>52</Slides>
  <Notes>1</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52</vt:i4>
      </vt:variant>
    </vt:vector>
  </HeadingPairs>
  <TitlesOfParts>
    <vt:vector size="65" baseType="lpstr">
      <vt:lpstr>Dotum</vt:lpstr>
      <vt:lpstr>Alef</vt:lpstr>
      <vt:lpstr>Arial</vt:lpstr>
      <vt:lpstr>Calibri</vt:lpstr>
      <vt:lpstr>Century Gothic</vt:lpstr>
      <vt:lpstr>Courier New</vt:lpstr>
      <vt:lpstr>Gill Sans Nova Light</vt:lpstr>
      <vt:lpstr>Söhne</vt:lpstr>
      <vt:lpstr>Symbol</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FRANCESCA SCHIATTARELLA</cp:lastModifiedBy>
  <cp:revision>346</cp:revision>
  <dcterms:created xsi:type="dcterms:W3CDTF">2022-10-31T09:31:33Z</dcterms:created>
  <dcterms:modified xsi:type="dcterms:W3CDTF">2024-11-28T13:26:01Z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y fmtid="{D5CDD505-2E9C-101B-9397-08002B2CF9AE}" pid="4" name="MSIP_Label_2ad0b24d-6422-44b0-b3de-abb3a9e8c81a_Enabled">
    <vt:lpwstr>true</vt:lpwstr>
  </property>
  <property fmtid="{D5CDD505-2E9C-101B-9397-08002B2CF9AE}" pid="5" name="MSIP_Label_2ad0b24d-6422-44b0-b3de-abb3a9e8c81a_SetDate">
    <vt:lpwstr>2024-11-28T13:26:01Z</vt:lpwstr>
  </property>
  <property fmtid="{D5CDD505-2E9C-101B-9397-08002B2CF9AE}" pid="6" name="MSIP_Label_2ad0b24d-6422-44b0-b3de-abb3a9e8c81a_Method">
    <vt:lpwstr>Standard</vt:lpwstr>
  </property>
  <property fmtid="{D5CDD505-2E9C-101B-9397-08002B2CF9AE}" pid="7" name="MSIP_Label_2ad0b24d-6422-44b0-b3de-abb3a9e8c81a_Name">
    <vt:lpwstr>defa4170-0d19-0005-0004-bc88714345d2</vt:lpwstr>
  </property>
  <property fmtid="{D5CDD505-2E9C-101B-9397-08002B2CF9AE}" pid="8" name="MSIP_Label_2ad0b24d-6422-44b0-b3de-abb3a9e8c81a_SiteId">
    <vt:lpwstr>2fcfe26a-bb62-46b0-b1e3-28f9da0c45fd</vt:lpwstr>
  </property>
  <property fmtid="{D5CDD505-2E9C-101B-9397-08002B2CF9AE}" pid="9" name="MSIP_Label_2ad0b24d-6422-44b0-b3de-abb3a9e8c81a_ActionId">
    <vt:lpwstr>e04a98d5-87ce-4683-bf05-96601332c8c6</vt:lpwstr>
  </property>
  <property fmtid="{D5CDD505-2E9C-101B-9397-08002B2CF9AE}" pid="10" name="MSIP_Label_2ad0b24d-6422-44b0-b3de-abb3a9e8c81a_ContentBits">
    <vt:lpwstr>0</vt:lpwstr>
  </property>
</Properties>
</file>